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8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9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32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78"/>
  </p:notesMasterIdLst>
  <p:handoutMasterIdLst>
    <p:handoutMasterId r:id="rId79"/>
  </p:handoutMasterIdLst>
  <p:sldIdLst>
    <p:sldId id="625" r:id="rId2"/>
    <p:sldId id="953" r:id="rId3"/>
    <p:sldId id="955" r:id="rId4"/>
    <p:sldId id="964" r:id="rId5"/>
    <p:sldId id="965" r:id="rId6"/>
    <p:sldId id="954" r:id="rId7"/>
    <p:sldId id="966" r:id="rId8"/>
    <p:sldId id="710" r:id="rId9"/>
    <p:sldId id="714" r:id="rId10"/>
    <p:sldId id="712" r:id="rId11"/>
    <p:sldId id="1017" r:id="rId12"/>
    <p:sldId id="711" r:id="rId13"/>
    <p:sldId id="715" r:id="rId14"/>
    <p:sldId id="933" r:id="rId15"/>
    <p:sldId id="974" r:id="rId16"/>
    <p:sldId id="932" r:id="rId17"/>
    <p:sldId id="724" r:id="rId18"/>
    <p:sldId id="941" r:id="rId19"/>
    <p:sldId id="728" r:id="rId20"/>
    <p:sldId id="814" r:id="rId21"/>
    <p:sldId id="731" r:id="rId22"/>
    <p:sldId id="732" r:id="rId23"/>
    <p:sldId id="977" r:id="rId24"/>
    <p:sldId id="943" r:id="rId25"/>
    <p:sldId id="979" r:id="rId26"/>
    <p:sldId id="945" r:id="rId27"/>
    <p:sldId id="946" r:id="rId28"/>
    <p:sldId id="947" r:id="rId29"/>
    <p:sldId id="948" r:id="rId30"/>
    <p:sldId id="949" r:id="rId31"/>
    <p:sldId id="950" r:id="rId32"/>
    <p:sldId id="951" r:id="rId33"/>
    <p:sldId id="743" r:id="rId34"/>
    <p:sldId id="744" r:id="rId35"/>
    <p:sldId id="748" r:id="rId36"/>
    <p:sldId id="749" r:id="rId37"/>
    <p:sldId id="803" r:id="rId38"/>
    <p:sldId id="751" r:id="rId39"/>
    <p:sldId id="752" r:id="rId40"/>
    <p:sldId id="991" r:id="rId41"/>
    <p:sldId id="989" r:id="rId42"/>
    <p:sldId id="818" r:id="rId43"/>
    <p:sldId id="1018" r:id="rId44"/>
    <p:sldId id="1019" r:id="rId45"/>
    <p:sldId id="1020" r:id="rId46"/>
    <p:sldId id="761" r:id="rId47"/>
    <p:sldId id="997" r:id="rId48"/>
    <p:sldId id="998" r:id="rId49"/>
    <p:sldId id="762" r:id="rId50"/>
    <p:sldId id="763" r:id="rId51"/>
    <p:sldId id="804" r:id="rId52"/>
    <p:sldId id="1021" r:id="rId53"/>
    <p:sldId id="1022" r:id="rId54"/>
    <p:sldId id="1023" r:id="rId55"/>
    <p:sldId id="987" r:id="rId56"/>
    <p:sldId id="1001" r:id="rId57"/>
    <p:sldId id="1002" r:id="rId58"/>
    <p:sldId id="1003" r:id="rId59"/>
    <p:sldId id="1004" r:id="rId60"/>
    <p:sldId id="1005" r:id="rId61"/>
    <p:sldId id="1006" r:id="rId62"/>
    <p:sldId id="1007" r:id="rId63"/>
    <p:sldId id="1008" r:id="rId64"/>
    <p:sldId id="1009" r:id="rId65"/>
    <p:sldId id="1010" r:id="rId66"/>
    <p:sldId id="1011" r:id="rId67"/>
    <p:sldId id="1012" r:id="rId68"/>
    <p:sldId id="1013" r:id="rId69"/>
    <p:sldId id="1014" r:id="rId70"/>
    <p:sldId id="1015" r:id="rId71"/>
    <p:sldId id="1016" r:id="rId72"/>
    <p:sldId id="778" r:id="rId73"/>
    <p:sldId id="1024" r:id="rId74"/>
    <p:sldId id="1025" r:id="rId75"/>
    <p:sldId id="1026" r:id="rId76"/>
    <p:sldId id="1027" r:id="rId77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91" userDrawn="1">
          <p15:clr>
            <a:srgbClr val="A4A3A4"/>
          </p15:clr>
        </p15:guide>
        <p15:guide id="5" orient="horz" pos="3543" userDrawn="1">
          <p15:clr>
            <a:srgbClr val="A4A3A4"/>
          </p15:clr>
        </p15:guide>
        <p15:guide id="6" orient="horz" pos="4065" userDrawn="1">
          <p15:clr>
            <a:srgbClr val="A4A3A4"/>
          </p15:clr>
        </p15:guide>
        <p15:guide id="7" orient="horz" pos="2659" userDrawn="1">
          <p15:clr>
            <a:srgbClr val="A4A3A4"/>
          </p15:clr>
        </p15:guide>
        <p15:guide id="9" pos="3795" userDrawn="1">
          <p15:clr>
            <a:srgbClr val="A4A3A4"/>
          </p15:clr>
        </p15:guide>
        <p15:guide id="10" pos="3976" userDrawn="1">
          <p15:clr>
            <a:srgbClr val="A4A3A4"/>
          </p15:clr>
        </p15:guide>
        <p15:guide id="11" orient="horz" pos="867" userDrawn="1">
          <p15:clr>
            <a:srgbClr val="A4A3A4"/>
          </p15:clr>
        </p15:guide>
        <p15:guide id="12" orient="horz" pos="3362" userDrawn="1">
          <p15:clr>
            <a:srgbClr val="A4A3A4"/>
          </p15:clr>
        </p15:guide>
        <p15:guide id="13" orient="horz" pos="1389" userDrawn="1">
          <p15:clr>
            <a:srgbClr val="A4A3A4"/>
          </p15:clr>
        </p15:guide>
        <p15:guide id="14" orient="horz" pos="504" userDrawn="1">
          <p15:clr>
            <a:srgbClr val="A4A3A4"/>
          </p15:clr>
        </p15:guide>
        <p15:guide id="15" pos="327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343"/>
    <a:srgbClr val="03052E"/>
    <a:srgbClr val="150430"/>
    <a:srgbClr val="1F0B61"/>
    <a:srgbClr val="14044C"/>
    <a:srgbClr val="000D16"/>
    <a:srgbClr val="0A233C"/>
    <a:srgbClr val="11365B"/>
    <a:srgbClr val="D1E3F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2D5ABB26-0587-4C30-8999-92F81FD0307C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37" autoAdjust="0"/>
    <p:restoredTop sz="95510" autoAdjust="0"/>
  </p:normalViewPr>
  <p:slideViewPr>
    <p:cSldViewPr snapToGrid="0" showGuides="1">
      <p:cViewPr varScale="1">
        <p:scale>
          <a:sx n="118" d="100"/>
          <a:sy n="118" d="100"/>
        </p:scale>
        <p:origin x="96" y="186"/>
      </p:cViewPr>
      <p:guideLst>
        <p:guide orient="horz" pos="2228"/>
        <p:guide pos="3863"/>
        <p:guide pos="211"/>
        <p:guide pos="7491"/>
        <p:guide orient="horz" pos="3543"/>
        <p:guide orient="horz" pos="4065"/>
        <p:guide orient="horz" pos="2659"/>
        <p:guide pos="3795"/>
        <p:guide pos="3976"/>
        <p:guide orient="horz" pos="867"/>
        <p:guide orient="horz" pos="3362"/>
        <p:guide orient="horz" pos="1389"/>
        <p:guide orient="horz" pos="504"/>
        <p:guide pos="3273"/>
      </p:guideLst>
    </p:cSldViewPr>
  </p:slideViewPr>
  <p:outlineViewPr>
    <p:cViewPr>
      <p:scale>
        <a:sx n="33" d="100"/>
        <a:sy n="33" d="100"/>
      </p:scale>
      <p:origin x="0" y="-16896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8410"/>
    </p:cViewPr>
  </p:sorterViewPr>
  <p:notesViewPr>
    <p:cSldViewPr snapToGrid="0" showGuides="1">
      <p:cViewPr varScale="1">
        <p:scale>
          <a:sx n="80" d="100"/>
          <a:sy n="80" d="100"/>
        </p:scale>
        <p:origin x="358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1040;&#1085;&#1072;&#1089;&#1090;&#1072;&#1089;&#1080;&#1103;\Documents\&#1062;&#1050;&#1053;&#1048;\&#1059;&#1095;&#1105;&#1085;&#1099;&#1081;%20&#1089;&#1086;&#1074;&#1077;&#1090;\&#1059;&#1095;&#1077;&#1085;&#1099;&#1081;%20&#1089;&#1086;&#1074;&#1077;&#1090;%202022%20&#1079;&#1072;%202021%20&#1075;\&#1044;&#1080;&#1072;&#1075;&#1088;%20&#1082;%20&#1091;&#1095;&#1077;&#1085;&#1086;&#1084;&#1091;%20&#1089;&#1086;&#1074;&#1077;&#1090;&#1091;%20&#1054;&#1073;&#1083;%20&#1079;&#1085;&#1072;&#1085;&#1080;&#1081;%202022%2031.01.202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enovo\Downloads\SResDump%20(26).xls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F:\&#1044;&#1080;&#1089;&#1082;%20D\Dell\&#1055;&#1088;&#1077;&#1079;&#1077;&#1085;&#1090;&#1072;&#1094;&#1080;&#1080;%20&#1043;&#1059;&#1040;&#1055;\&#1044;&#1086;&#1082;&#1083;&#1072;&#1076;%20&#1040;&#1085;&#1090;&#1086;&#1093;&#1080;&#1085;&#1086;&#1081;\&#1044;&#1086;&#1082;&#1083;&#1072;&#1076;%20&#1059;&#1057;%2027062019\&#1044;&#1080;&#1072;&#1075;&#1088;%20&#1082;%20&#1091;&#1095;&#1077;&#1085;&#1086;&#1084;&#1091;%20&#1089;&#1086;&#1074;&#1077;&#1090;&#1091;%20&#1054;&#1073;&#1083;%20&#1079;&#1085;&#1072;&#1085;&#1080;&#1081;%202022%20&#1040;&#1042;+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F:\&#1044;&#1080;&#1089;&#1082;%20D\Dell\&#1055;&#1088;&#1077;&#1079;&#1077;&#1085;&#1090;&#1072;&#1094;&#1080;&#1080;%20&#1043;&#1059;&#1040;&#1055;\&#1044;&#1086;&#1082;&#1083;&#1072;&#1076;%20&#1040;&#1085;&#1090;&#1086;&#1093;&#1080;&#1085;&#1086;&#1081;\&#1044;&#1086;&#1082;&#1083;&#1072;&#1076;%20&#1059;&#1057;%2027062019\&#1044;&#1080;&#1072;&#1075;&#1088;%20&#1082;%20&#1091;&#1095;&#1077;&#1085;&#1086;&#1084;&#1091;%20&#1089;&#1086;&#1074;&#1077;&#1090;&#1091;%20&#1054;&#1073;&#1083;%20&#1079;&#1085;&#1072;&#1085;&#1080;&#1081;%202022%20&#1040;&#1042;+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F:\&#1044;&#1080;&#1089;&#1082;%20D\Dell\&#1055;&#1088;&#1077;&#1079;&#1077;&#1085;&#1090;&#1072;&#1094;&#1080;&#1080;%20&#1043;&#1059;&#1040;&#1055;\&#1044;&#1086;&#1082;&#1083;&#1072;&#1076;%20&#1040;&#1085;&#1090;&#1086;&#1093;&#1080;&#1085;&#1086;&#1081;\&#1044;&#1086;&#1082;&#1083;&#1072;&#1076;%20&#1059;&#1057;%2027062019\&#1044;&#1080;&#1072;&#1075;&#1088;%20&#1082;%20&#1091;&#1095;&#1077;&#1085;&#1086;&#1084;&#1091;%20&#1089;&#1086;&#1074;&#1077;&#1090;&#1091;%20&#1054;&#1073;&#1083;%20&#1079;&#1085;&#1072;&#1085;&#1080;&#1081;%202022%20&#1040;&#1042;+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55;&#1091;&#1073;&#1083;&#1080;&#1082;&#1072;&#1094;&#1080;&#1080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55;&#1091;&#1073;&#1083;&#1080;&#1082;&#1072;&#1094;&#1080;&#1080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55;&#1091;&#1073;&#1083;&#1080;&#1082;&#1072;&#1094;&#1080;&#1080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F:\&#1044;&#1080;&#1089;&#1082;%20D\Dell\&#1055;&#1088;&#1077;&#1079;&#1077;&#1085;&#1090;&#1072;&#1094;&#1080;&#1080;%20&#1043;&#1059;&#1040;&#1055;\&#1044;&#1086;&#1082;&#1083;&#1072;&#1076;%20&#1040;&#1085;&#1090;&#1086;&#1093;&#1080;&#1085;&#1086;&#1081;\&#1044;&#1086;&#1082;&#1083;&#1072;&#1076;%20&#1059;&#1057;%2027062019\&#1044;&#1080;&#1072;&#1075;&#1088;%20&#1082;%20&#1091;&#1095;&#1077;&#1085;&#1086;&#1084;&#1091;%20&#1089;&#1086;&#1074;&#1077;&#1090;&#1091;%20&#1054;&#1073;&#1083;%20&#1079;&#1085;&#1072;&#1085;&#1080;&#1081;%202022%20&#1040;&#1042;+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F:\&#1044;&#1080;&#1089;&#1082;%20D\Dell\&#1055;&#1088;&#1077;&#1079;&#1077;&#1085;&#1090;&#1072;&#1094;&#1080;&#1080;%20&#1043;&#1059;&#1040;&#1055;\&#1044;&#1086;&#1082;&#1083;&#1072;&#1076;%20&#1040;&#1085;&#1090;&#1086;&#1093;&#1080;&#1085;&#1086;&#1081;\&#1044;&#1086;&#1082;&#1083;&#1072;&#1076;%20&#1059;&#1057;%2027062019\&#1044;&#1080;&#1072;&#1075;&#1088;%20&#1082;%20&#1091;&#1095;&#1077;&#1085;&#1086;&#1084;&#1091;%20&#1089;&#1086;&#1074;&#1077;&#1090;&#1091;%20&#1054;&#1073;&#1083;%20&#1079;&#1085;&#1072;&#1085;&#1080;&#1081;%202022%20&#1040;&#1042;+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sz="2000" b="1" dirty="0">
                <a:solidFill>
                  <a:srgbClr val="006CB6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Область знания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763590247263106E-2"/>
          <c:y val="0.13975154421486788"/>
          <c:w val="0.95236414961185589"/>
          <c:h val="0.61750311870261942"/>
        </c:manualLayout>
      </c:layout>
      <c:pie3DChart>
        <c:varyColors val="1"/>
        <c:ser>
          <c:idx val="0"/>
          <c:order val="0"/>
          <c:tx>
            <c:strRef>
              <c:f>'2019-2022 По областям в долях'!$A$3</c:f>
              <c:strCache>
                <c:ptCount val="1"/>
                <c:pt idx="0">
                  <c:v>Область знания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0C9E-4A1B-B335-436842E30906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0C9E-4A1B-B335-436842E30906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0C9E-4A1B-B335-436842E30906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7-0C9E-4A1B-B335-436842E3090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'2019-2022 По областям в долях'!$L$47:$L$50</c:f>
              <c:strCache>
                <c:ptCount val="4"/>
                <c:pt idx="0">
                  <c:v>Общественные науки</c:v>
                </c:pt>
                <c:pt idx="1">
                  <c:v>Естественные и точные науки</c:v>
                </c:pt>
                <c:pt idx="2">
                  <c:v>Технические и прикладные науки</c:v>
                </c:pt>
                <c:pt idx="3">
                  <c:v>Межотраслевые проблемы</c:v>
                </c:pt>
              </c:strCache>
            </c:strRef>
          </c:cat>
          <c:val>
            <c:numRef>
              <c:f>'2019-2022 По областям в долях'!$O$47:$O$50</c:f>
              <c:numCache>
                <c:formatCode>#\ ##0.0\ _₽</c:formatCode>
                <c:ptCount val="4"/>
                <c:pt idx="0">
                  <c:v>13142000</c:v>
                </c:pt>
                <c:pt idx="1">
                  <c:v>11670000</c:v>
                </c:pt>
                <c:pt idx="2">
                  <c:v>76212135</c:v>
                </c:pt>
                <c:pt idx="3">
                  <c:v>32432090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9E-4A1B-B335-436842E30906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6368571562043382"/>
          <c:y val="0.78913416507564005"/>
          <c:w val="0.73458531996056997"/>
          <c:h val="0.2081740893846033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398-4A26-9EC2-4C93C01371A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398-4A26-9EC2-4C93C01371A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398-4A26-9EC2-4C93C01371A1}"/>
              </c:ext>
            </c:extLst>
          </c:dPt>
          <c:cat>
            <c:strRef>
              <c:f>'Лист 1'!$C$505:$C$507</c:f>
              <c:strCache>
                <c:ptCount val="3"/>
                <c:pt idx="0">
                  <c:v>Бакалавриат</c:v>
                </c:pt>
                <c:pt idx="1">
                  <c:v>Магистратура</c:v>
                </c:pt>
                <c:pt idx="2">
                  <c:v>СПО</c:v>
                </c:pt>
              </c:strCache>
            </c:strRef>
          </c:cat>
          <c:val>
            <c:numRef>
              <c:f>'Лист 1'!$D$505:$D$507</c:f>
              <c:numCache>
                <c:formatCode>General</c:formatCode>
                <c:ptCount val="3"/>
                <c:pt idx="0">
                  <c:v>89</c:v>
                </c:pt>
                <c:pt idx="1">
                  <c:v>10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398-4A26-9EC2-4C93C01371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00B05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9590-4C9B-9DA8-6A1DC9214880}"/>
              </c:ext>
            </c:extLst>
          </c:dPt>
          <c:dPt>
            <c:idx val="1"/>
            <c:invertIfNegative val="0"/>
            <c:bubble3D val="0"/>
            <c:spPr>
              <a:solidFill>
                <a:srgbClr val="00B0F0"/>
              </a:solidFill>
              <a:ln>
                <a:solidFill>
                  <a:srgbClr val="00B0F0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9590-4C9B-9DA8-6A1DC9214880}"/>
              </c:ext>
            </c:extLst>
          </c:dPt>
          <c:dPt>
            <c:idx val="2"/>
            <c:invertIfNegative val="0"/>
            <c:bubble3D val="0"/>
            <c:spPr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9590-4C9B-9DA8-6A1DC9214880}"/>
              </c:ext>
            </c:extLst>
          </c:dPt>
          <c:dPt>
            <c:idx val="3"/>
            <c:invertIfNegative val="0"/>
            <c:bubble3D val="0"/>
            <c:spPr>
              <a:solidFill>
                <a:srgbClr val="7030A0"/>
              </a:solidFill>
              <a:ln>
                <a:solidFill>
                  <a:srgbClr val="7030A0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9590-4C9B-9DA8-6A1DC9214880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9590-4C9B-9DA8-6A1DC9214880}"/>
              </c:ext>
            </c:extLst>
          </c:dPt>
          <c:dPt>
            <c:idx val="5"/>
            <c:invertIfNegative val="0"/>
            <c:bubble3D val="0"/>
            <c:spPr>
              <a:solidFill>
                <a:srgbClr val="00B050"/>
              </a:solidFill>
              <a:ln>
                <a:solidFill>
                  <a:srgbClr val="00B050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9590-4C9B-9DA8-6A1DC9214880}"/>
              </c:ext>
            </c:extLst>
          </c:dPt>
          <c:dPt>
            <c:idx val="6"/>
            <c:invertIfNegative val="0"/>
            <c:bubble3D val="0"/>
            <c:spPr>
              <a:solidFill>
                <a:srgbClr val="FFFF00"/>
              </a:solidFill>
              <a:ln>
                <a:solidFill>
                  <a:srgbClr val="FFFF00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D-9590-4C9B-9DA8-6A1DC9214880}"/>
              </c:ext>
            </c:extLst>
          </c:dPt>
          <c:dPt>
            <c:idx val="8"/>
            <c:invertIfNegative val="0"/>
            <c:bubble3D val="0"/>
            <c:spPr>
              <a:solidFill>
                <a:srgbClr val="00B050"/>
              </a:solidFill>
              <a:ln>
                <a:solidFill>
                  <a:srgbClr val="00B050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F-9590-4C9B-9DA8-6A1DC9214880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AF9805DA-890F-407C-8477-5CE9F3A90611}" type="VALUE">
                      <a:rPr lang="en-US" smtClean="0"/>
                      <a:pPr/>
                      <a:t>[ЗНАЧЕНИЕ]</a:t>
                    </a:fld>
                    <a:r>
                      <a:rPr lang="en-US" smtClean="0"/>
                      <a:t>,0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590-4C9B-9DA8-6A1DC9214880}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fld id="{2203B27E-5F2E-433F-BA0B-CB4B0E221909}" type="VALUE">
                      <a:rPr lang="en-US" smtClean="0"/>
                      <a:pPr/>
                      <a:t>[ЗНАЧЕНИЕ]</a:t>
                    </a:fld>
                    <a:r>
                      <a:rPr lang="en-US" smtClean="0"/>
                      <a:t>,0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9590-4C9B-9DA8-6A1DC921488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Roboto" panose="020B0604020202020204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'2022'!$G$4:$G$10</c:f>
              <c:strCache>
                <c:ptCount val="7"/>
                <c:pt idx="0">
                  <c:v>Департамент НИД</c:v>
                </c:pt>
                <c:pt idx="1">
                  <c:v>Институт ФПТИ</c:v>
                </c:pt>
                <c:pt idx="2">
                  <c:v>Гуманитарный ф-т</c:v>
                </c:pt>
                <c:pt idx="3">
                  <c:v>Институт 4</c:v>
                </c:pt>
                <c:pt idx="4">
                  <c:v>Институт 3</c:v>
                </c:pt>
                <c:pt idx="5">
                  <c:v>Институт 2</c:v>
                </c:pt>
                <c:pt idx="6">
                  <c:v>Институт 1</c:v>
                </c:pt>
              </c:strCache>
            </c:strRef>
          </c:cat>
          <c:val>
            <c:numRef>
              <c:f>'2022'!$H$4:$H$10</c:f>
              <c:numCache>
                <c:formatCode>General</c:formatCode>
                <c:ptCount val="7"/>
                <c:pt idx="0">
                  <c:v>5</c:v>
                </c:pt>
                <c:pt idx="1">
                  <c:v>7.5</c:v>
                </c:pt>
                <c:pt idx="2">
                  <c:v>1.7</c:v>
                </c:pt>
                <c:pt idx="3">
                  <c:v>13.2</c:v>
                </c:pt>
                <c:pt idx="4">
                  <c:v>7.9</c:v>
                </c:pt>
                <c:pt idx="5">
                  <c:v>38.299999999999997</c:v>
                </c:pt>
                <c:pt idx="6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9590-4C9B-9DA8-6A1DC92148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4"/>
        <c:overlap val="-14"/>
        <c:axId val="157661440"/>
        <c:axId val="157663232"/>
      </c:barChart>
      <c:catAx>
        <c:axId val="1576614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ysClr val="windowText" lastClr="000000"/>
                </a:solidFill>
                <a:latin typeface="Roboto" panose="020B0604020202020204"/>
                <a:ea typeface="+mn-ea"/>
                <a:cs typeface="+mn-cs"/>
              </a:defRPr>
            </a:pPr>
            <a:endParaRPr lang="ru-RU"/>
          </a:p>
        </c:txPr>
        <c:crossAx val="157663232"/>
        <c:crosses val="autoZero"/>
        <c:auto val="1"/>
        <c:lblAlgn val="ctr"/>
        <c:lblOffset val="100"/>
        <c:noMultiLvlLbl val="0"/>
      </c:catAx>
      <c:valAx>
        <c:axId val="1576632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661440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00B05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  <a:ln>
                <a:solidFill>
                  <a:srgbClr val="00B0F0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FD13-44D2-89EC-F475BA68C9FC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solidFill>
                  <a:srgbClr val="006CB6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FD13-44D2-89EC-F475BA68C9FC}"/>
              </c:ext>
            </c:extLst>
          </c:dPt>
          <c:dPt>
            <c:idx val="2"/>
            <c:invertIfNegative val="0"/>
            <c:bubble3D val="0"/>
            <c:spPr>
              <a:solidFill>
                <a:srgbClr val="7030A0"/>
              </a:solidFill>
              <a:ln>
                <a:solidFill>
                  <a:srgbClr val="7030A0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FD13-44D2-89EC-F475BA68C9FC}"/>
              </c:ext>
            </c:extLst>
          </c:dPt>
          <c:dPt>
            <c:idx val="3"/>
            <c:invertIfNegative val="0"/>
            <c:bubble3D val="0"/>
            <c:spPr>
              <a:solidFill>
                <a:srgbClr val="DD07B4"/>
              </a:solidFill>
              <a:ln>
                <a:solidFill>
                  <a:srgbClr val="C71DA7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FD13-44D2-89EC-F475BA68C9FC}"/>
              </c:ext>
            </c:extLst>
          </c:dPt>
          <c:dPt>
            <c:idx val="4"/>
            <c:invertIfNegative val="0"/>
            <c:bubble3D val="0"/>
            <c:spPr>
              <a:solidFill>
                <a:srgbClr val="00B050"/>
              </a:solidFill>
              <a:ln>
                <a:solidFill>
                  <a:srgbClr val="00B050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FD13-44D2-89EC-F475BA68C9FC}"/>
              </c:ext>
            </c:extLst>
          </c:dPt>
          <c:dPt>
            <c:idx val="5"/>
            <c:invertIfNegative val="0"/>
            <c:bubble3D val="0"/>
            <c:spPr>
              <a:solidFill>
                <a:srgbClr val="FFFF00"/>
              </a:solidFill>
              <a:ln>
                <a:solidFill>
                  <a:srgbClr val="FFFF00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FD13-44D2-89EC-F475BA68C9FC}"/>
              </c:ext>
            </c:extLst>
          </c:dPt>
          <c:dPt>
            <c:idx val="6"/>
            <c:invertIfNegative val="0"/>
            <c:bubble3D val="0"/>
            <c:spPr>
              <a:solidFill>
                <a:srgbClr val="00B050"/>
              </a:solidFill>
              <a:ln>
                <a:solidFill>
                  <a:srgbClr val="7030A0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D-FD13-44D2-89EC-F475BA68C9FC}"/>
              </c:ext>
            </c:extLst>
          </c:dPt>
          <c:dPt>
            <c:idx val="8"/>
            <c:invertIfNegative val="0"/>
            <c:bubble3D val="0"/>
            <c:spPr>
              <a:solidFill>
                <a:srgbClr val="00B050"/>
              </a:solidFill>
              <a:ln>
                <a:solidFill>
                  <a:srgbClr val="00B050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F-FD13-44D2-89EC-F475BA68C9F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Roboto" panose="020B0604020202020204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'2022'!$G$15:$G$20</c:f>
              <c:strCache>
                <c:ptCount val="6"/>
                <c:pt idx="0">
                  <c:v>Институт ФПТИ</c:v>
                </c:pt>
                <c:pt idx="1">
                  <c:v>Гуманитарный ф-т</c:v>
                </c:pt>
                <c:pt idx="2">
                  <c:v>Институт 4</c:v>
                </c:pt>
                <c:pt idx="3">
                  <c:v>Институт 3</c:v>
                </c:pt>
                <c:pt idx="4">
                  <c:v>Институт 2</c:v>
                </c:pt>
                <c:pt idx="5">
                  <c:v>Институт 1</c:v>
                </c:pt>
              </c:strCache>
            </c:strRef>
          </c:cat>
          <c:val>
            <c:numRef>
              <c:f>'2022'!$H$15:$H$20</c:f>
              <c:numCache>
                <c:formatCode>0.0</c:formatCode>
                <c:ptCount val="6"/>
                <c:pt idx="0">
                  <c:v>7.5</c:v>
                </c:pt>
                <c:pt idx="1">
                  <c:v>1.7</c:v>
                </c:pt>
                <c:pt idx="2">
                  <c:v>7.8</c:v>
                </c:pt>
                <c:pt idx="3">
                  <c:v>2.7</c:v>
                </c:pt>
                <c:pt idx="4">
                  <c:v>34.200000000000003</c:v>
                </c:pt>
                <c:pt idx="5">
                  <c:v>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FD13-44D2-89EC-F475BA68C9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4"/>
        <c:overlap val="-14"/>
        <c:axId val="157923584"/>
        <c:axId val="157933568"/>
      </c:barChart>
      <c:catAx>
        <c:axId val="1579235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ysClr val="windowText" lastClr="000000"/>
                </a:solidFill>
                <a:latin typeface="Roboto" panose="020B0604020202020204"/>
                <a:ea typeface="+mn-ea"/>
                <a:cs typeface="+mn-cs"/>
              </a:defRPr>
            </a:pPr>
            <a:endParaRPr lang="ru-RU"/>
          </a:p>
        </c:txPr>
        <c:crossAx val="157933568"/>
        <c:crosses val="autoZero"/>
        <c:auto val="1"/>
        <c:lblAlgn val="ctr"/>
        <c:lblOffset val="100"/>
        <c:noMultiLvlLbl val="0"/>
      </c:catAx>
      <c:valAx>
        <c:axId val="1579335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923584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052466283783587"/>
          <c:y val="1.0394407828406027E-3"/>
          <c:w val="0.7070922035642121"/>
          <c:h val="0.82245578223906368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00B05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B75B-4400-8826-1BC54049B7F8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solidFill>
                  <a:srgbClr val="7030A0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B75B-4400-8826-1BC54049B7F8}"/>
              </c:ext>
            </c:extLst>
          </c:dPt>
          <c:dPt>
            <c:idx val="2"/>
            <c:invertIfNegative val="0"/>
            <c:bubble3D val="0"/>
            <c:spPr>
              <a:solidFill>
                <a:srgbClr val="DD07B4"/>
              </a:solidFill>
              <a:ln>
                <a:solidFill>
                  <a:srgbClr val="DD07B4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B75B-4400-8826-1BC54049B7F8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rgbClr val="00B050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B75B-4400-8826-1BC54049B7F8}"/>
              </c:ext>
            </c:extLst>
          </c:dPt>
          <c:dPt>
            <c:idx val="4"/>
            <c:invertIfNegative val="0"/>
            <c:bubble3D val="0"/>
            <c:spPr>
              <a:solidFill>
                <a:srgbClr val="FFFF00"/>
              </a:solidFill>
              <a:ln>
                <a:solidFill>
                  <a:srgbClr val="FFFF00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B75B-4400-8826-1BC54049B7F8}"/>
              </c:ext>
            </c:extLst>
          </c:dPt>
          <c:dPt>
            <c:idx val="5"/>
            <c:invertIfNegative val="0"/>
            <c:bubble3D val="0"/>
            <c:spPr>
              <a:solidFill>
                <a:srgbClr val="D60093"/>
              </a:solidFill>
              <a:ln>
                <a:solidFill>
                  <a:srgbClr val="D60093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B75B-4400-8826-1BC54049B7F8}"/>
              </c:ext>
            </c:extLst>
          </c:dPt>
          <c:dPt>
            <c:idx val="6"/>
            <c:invertIfNegative val="0"/>
            <c:bubble3D val="0"/>
            <c:spPr>
              <a:solidFill>
                <a:srgbClr val="00B050"/>
              </a:solidFill>
              <a:ln>
                <a:solidFill>
                  <a:srgbClr val="00B050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D-B75B-4400-8826-1BC54049B7F8}"/>
              </c:ext>
            </c:extLst>
          </c:dPt>
          <c:dPt>
            <c:idx val="8"/>
            <c:invertIfNegative val="0"/>
            <c:bubble3D val="0"/>
            <c:spPr>
              <a:solidFill>
                <a:srgbClr val="00B050"/>
              </a:solidFill>
              <a:ln>
                <a:solidFill>
                  <a:srgbClr val="00B050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F-B75B-4400-8826-1BC54049B7F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5,0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75B-4400-8826-1BC54049B7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Roboto" panose="020B0604020202020204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'2022'!$G$27:$G$31</c:f>
              <c:strCache>
                <c:ptCount val="5"/>
                <c:pt idx="0">
                  <c:v>Департамент НИД</c:v>
                </c:pt>
                <c:pt idx="1">
                  <c:v>Институт 4</c:v>
                </c:pt>
                <c:pt idx="2">
                  <c:v>Институт 3</c:v>
                </c:pt>
                <c:pt idx="3">
                  <c:v>Институт 2</c:v>
                </c:pt>
                <c:pt idx="4">
                  <c:v>Институт 1</c:v>
                </c:pt>
              </c:strCache>
            </c:strRef>
          </c:cat>
          <c:val>
            <c:numRef>
              <c:f>'2022'!$H$27:$H$31</c:f>
              <c:numCache>
                <c:formatCode>General</c:formatCode>
                <c:ptCount val="5"/>
                <c:pt idx="0">
                  <c:v>5</c:v>
                </c:pt>
                <c:pt idx="1">
                  <c:v>5.4</c:v>
                </c:pt>
                <c:pt idx="2">
                  <c:v>5.2</c:v>
                </c:pt>
                <c:pt idx="3">
                  <c:v>4.0999999999999996</c:v>
                </c:pt>
                <c:pt idx="4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B75B-4400-8826-1BC54049B7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4"/>
        <c:overlap val="-14"/>
        <c:axId val="158347264"/>
        <c:axId val="158348800"/>
      </c:barChart>
      <c:catAx>
        <c:axId val="1583472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ysClr val="windowText" lastClr="000000"/>
                </a:solidFill>
                <a:latin typeface="Roboto" panose="020B0604020202020204"/>
                <a:ea typeface="+mn-ea"/>
                <a:cs typeface="+mn-cs"/>
              </a:defRPr>
            </a:pPr>
            <a:endParaRPr lang="ru-RU"/>
          </a:p>
        </c:txPr>
        <c:crossAx val="158348800"/>
        <c:crosses val="autoZero"/>
        <c:auto val="1"/>
        <c:lblAlgn val="ctr"/>
        <c:lblOffset val="100"/>
        <c:noMultiLvlLbl val="0"/>
      </c:catAx>
      <c:valAx>
        <c:axId val="1583488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8347264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6080352698435623E-2"/>
          <c:y val="8.7036516749171428E-2"/>
          <c:w val="0.87530796150481194"/>
          <c:h val="0.55901100367396905"/>
        </c:manualLayout>
      </c:layout>
      <c:lineChart>
        <c:grouping val="standard"/>
        <c:varyColors val="0"/>
        <c:ser>
          <c:idx val="0"/>
          <c:order val="0"/>
          <c:spPr>
            <a:ln w="28575" cap="rnd" cmpd="sng" algn="ctr">
              <a:solidFill>
                <a:srgbClr val="FF0066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8944412568254103E-2"/>
                  <c:y val="-0.12904694659106769"/>
                </c:manualLayout>
              </c:layout>
              <c:tx>
                <c:rich>
                  <a:bodyPr/>
                  <a:lstStyle/>
                  <a:p>
                    <a:fld id="{FA9323AB-1199-427F-ABC4-424073CC0C12}" type="VALUE">
                      <a:rPr lang="en-US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0D37-47BF-82D8-FD9DB147AA03}"/>
                </c:ext>
              </c:extLst>
            </c:dLbl>
            <c:dLbl>
              <c:idx val="1"/>
              <c:layout>
                <c:manualLayout>
                  <c:x val="-7.2835010316486301E-2"/>
                  <c:y val="-0.1414997267934061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D37-47BF-82D8-FD9DB147AA03}"/>
                </c:ext>
              </c:extLst>
            </c:dLbl>
            <c:dLbl>
              <c:idx val="2"/>
              <c:layout>
                <c:manualLayout>
                  <c:x val="-6.7041011357634447E-2"/>
                  <c:y val="-0.1181198655492398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D37-47BF-82D8-FD9DB147AA03}"/>
                </c:ext>
              </c:extLst>
            </c:dLbl>
            <c:dLbl>
              <c:idx val="3"/>
              <c:layout>
                <c:manualLayout>
                  <c:x val="-6.3786710921796094E-2"/>
                  <c:y val="-0.1282592600477342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D37-47BF-82D8-FD9DB147AA03}"/>
                </c:ext>
              </c:extLst>
            </c:dLbl>
            <c:dLbl>
              <c:idx val="4"/>
              <c:layout>
                <c:manualLayout>
                  <c:x val="-5.1722311728876015E-2"/>
                  <c:y val="-0.1342686224001022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D37-47BF-82D8-FD9DB147AA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РИНЦ!$B$2:$F$2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РИНЦ!$B$3:$F$3</c:f>
              <c:numCache>
                <c:formatCode>General</c:formatCode>
                <c:ptCount val="5"/>
                <c:pt idx="0">
                  <c:v>1462</c:v>
                </c:pt>
                <c:pt idx="1">
                  <c:v>1812</c:v>
                </c:pt>
                <c:pt idx="2">
                  <c:v>2105</c:v>
                </c:pt>
                <c:pt idx="3">
                  <c:v>2182</c:v>
                </c:pt>
                <c:pt idx="4">
                  <c:v>1033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0D37-47BF-82D8-FD9DB147AA0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smooth val="0"/>
        <c:axId val="1920321487"/>
        <c:axId val="1920321903"/>
      </c:lineChart>
      <c:catAx>
        <c:axId val="19203214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20321903"/>
        <c:crosses val="autoZero"/>
        <c:auto val="1"/>
        <c:lblAlgn val="ctr"/>
        <c:lblOffset val="100"/>
        <c:noMultiLvlLbl val="0"/>
      </c:catAx>
      <c:valAx>
        <c:axId val="192032190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20321487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025371828521432E-2"/>
          <c:y val="0.12260536398467432"/>
          <c:w val="0.88853018372703407"/>
          <c:h val="0.73794430868555227"/>
        </c:manualLayout>
      </c:layout>
      <c:lineChart>
        <c:grouping val="standard"/>
        <c:varyColors val="0"/>
        <c:ser>
          <c:idx val="0"/>
          <c:order val="0"/>
          <c:spPr>
            <a:ln w="31750" cap="rnd" cmpd="sng" algn="ctr">
              <a:solidFill>
                <a:srgbClr val="00206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2395888013998249E-2"/>
                  <c:y val="-0.1373400583100468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678-42E1-AB07-1C8EEE911C87}"/>
                </c:ext>
              </c:extLst>
            </c:dLbl>
            <c:dLbl>
              <c:idx val="1"/>
              <c:layout>
                <c:manualLayout>
                  <c:x val="-6.9062554680664967E-2"/>
                  <c:y val="-0.1236060524790421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678-42E1-AB07-1C8EEE911C87}"/>
                </c:ext>
              </c:extLst>
            </c:dLbl>
            <c:dLbl>
              <c:idx val="2"/>
              <c:layout>
                <c:manualLayout>
                  <c:x val="-4.9618110236220474E-2"/>
                  <c:y val="-0.1236060524790421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678-42E1-AB07-1C8EEE911C87}"/>
                </c:ext>
              </c:extLst>
            </c:dLbl>
            <c:dLbl>
              <c:idx val="3"/>
              <c:layout>
                <c:manualLayout>
                  <c:x val="-4.6840332458442796E-2"/>
                  <c:y val="-9.613804081703276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3678-42E1-AB07-1C8EEE911C87}"/>
                </c:ext>
              </c:extLst>
            </c:dLbl>
            <c:dLbl>
              <c:idx val="4"/>
              <c:layout>
                <c:manualLayout>
                  <c:x val="-5.5173665791776128E-2"/>
                  <c:y val="-0.2060100874650702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3678-42E1-AB07-1C8EEE911C8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Sc!$B$1:$F$1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Sc!$B$10:$F$10</c:f>
              <c:numCache>
                <c:formatCode>General</c:formatCode>
                <c:ptCount val="5"/>
                <c:pt idx="0">
                  <c:v>201</c:v>
                </c:pt>
                <c:pt idx="1">
                  <c:v>390</c:v>
                </c:pt>
                <c:pt idx="2">
                  <c:v>392</c:v>
                </c:pt>
                <c:pt idx="3">
                  <c:v>329</c:v>
                </c:pt>
                <c:pt idx="4">
                  <c:v>135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678-42E1-AB07-1C8EEE911C87}"/>
            </c:ext>
          </c:extLst>
        </c:ser>
        <c:ser>
          <c:idx val="1"/>
          <c:order val="1"/>
          <c:tx>
            <c:strRef>
              <c:f>Sc!$B$1:$F$1</c:f>
              <c:strCach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strCache>
            </c:strRef>
          </c:tx>
          <c:spPr>
            <a:ln w="22225" cap="rnd" cmpd="sng" algn="ctr">
              <a:solidFill>
                <a:schemeClr val="accent6">
                  <a:shade val="76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Sc!$B$1:$F$1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Lit>
              <c:formatCode>General</c:formatCode>
              <c:ptCount val="1"/>
              <c:pt idx="0">
                <c:v>1</c:v>
              </c:pt>
            </c:numLit>
          </c:val>
          <c:smooth val="0"/>
          <c:extLst>
            <c:ext xmlns:c16="http://schemas.microsoft.com/office/drawing/2014/chart" uri="{C3380CC4-5D6E-409C-BE32-E72D297353CC}">
              <c16:uniqueId val="{00000006-3678-42E1-AB07-1C8EEE911C87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smooth val="0"/>
        <c:axId val="1920321487"/>
        <c:axId val="1920321903"/>
      </c:lineChart>
      <c:catAx>
        <c:axId val="19203214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20321903"/>
        <c:crosses val="autoZero"/>
        <c:auto val="1"/>
        <c:lblAlgn val="ctr"/>
        <c:lblOffset val="100"/>
        <c:noMultiLvlLbl val="0"/>
      </c:catAx>
      <c:valAx>
        <c:axId val="192032190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20321487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 sz="1100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 cmpd="sng" algn="ctr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1531253707726042E-2"/>
                  <c:y val="-0.2045059509431996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07B-4D53-8840-62B40E81ED57}"/>
                </c:ext>
              </c:extLst>
            </c:dLbl>
            <c:dLbl>
              <c:idx val="1"/>
              <c:layout>
                <c:manualLayout>
                  <c:x val="-4.6528997836212907E-2"/>
                  <c:y val="-0.1323273800220703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07B-4D53-8840-62B40E81ED57}"/>
                </c:ext>
              </c:extLst>
            </c:dLbl>
            <c:dLbl>
              <c:idx val="2"/>
              <c:layout>
                <c:manualLayout>
                  <c:x val="-4.4030125771969554E-2"/>
                  <c:y val="-7.217857092112928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07B-4D53-8840-62B40E81ED57}"/>
                </c:ext>
              </c:extLst>
            </c:dLbl>
            <c:dLbl>
              <c:idx val="3"/>
              <c:layout>
                <c:manualLayout>
                  <c:x val="-4.3930170889399635E-2"/>
                  <c:y val="-0.1563869036624468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B07B-4D53-8840-62B40E81ED57}"/>
                </c:ext>
              </c:extLst>
            </c:dLbl>
            <c:dLbl>
              <c:idx val="4"/>
              <c:layout>
                <c:manualLayout>
                  <c:x val="-4.1431298825156282E-2"/>
                  <c:y val="-0.1443571418422585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B07B-4D53-8840-62B40E81ED5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Ws!$B$2:$F$2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Ws!$B$12:$F$12</c:f>
              <c:numCache>
                <c:formatCode>General</c:formatCode>
                <c:ptCount val="5"/>
                <c:pt idx="0">
                  <c:v>182</c:v>
                </c:pt>
                <c:pt idx="1">
                  <c:v>236</c:v>
                </c:pt>
                <c:pt idx="2">
                  <c:v>115</c:v>
                </c:pt>
                <c:pt idx="3">
                  <c:v>57</c:v>
                </c:pt>
                <c:pt idx="4">
                  <c:v>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B07B-4D53-8840-62B40E81ED57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smooth val="0"/>
        <c:axId val="1920321487"/>
        <c:axId val="1920321903"/>
      </c:lineChart>
      <c:catAx>
        <c:axId val="19203214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20321903"/>
        <c:crosses val="autoZero"/>
        <c:auto val="1"/>
        <c:lblAlgn val="ctr"/>
        <c:lblOffset val="100"/>
        <c:noMultiLvlLbl val="0"/>
      </c:catAx>
      <c:valAx>
        <c:axId val="192032190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20321487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'ИС получено'!$H$35</c:f>
              <c:strCache>
                <c:ptCount val="1"/>
                <c:pt idx="0">
                  <c:v>2018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1.0231707901657956E-2"/>
                  <c:y val="-0.154017429436975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57E-4643-9910-2E77955B6284}"/>
                </c:ext>
              </c:extLst>
            </c:dLbl>
            <c:dLbl>
              <c:idx val="1"/>
              <c:layout>
                <c:manualLayout>
                  <c:x val="-3.0695123704973987E-2"/>
                  <c:y val="-0.143749600807843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57E-4643-9910-2E77955B6284}"/>
                </c:ext>
              </c:extLst>
            </c:dLbl>
            <c:dLbl>
              <c:idx val="2"/>
              <c:layout>
                <c:manualLayout>
                  <c:x val="-5.1158539508289899E-2"/>
                  <c:y val="-0.133481772178711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57E-4643-9910-2E77955B6284}"/>
                </c:ext>
              </c:extLst>
            </c:dLbl>
            <c:dLbl>
              <c:idx val="3"/>
              <c:layout>
                <c:manualLayout>
                  <c:x val="-3.8368904631217421E-2"/>
                  <c:y val="-0.133481772178711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57E-4643-9910-2E77955B6284}"/>
                </c:ext>
              </c:extLst>
            </c:dLbl>
            <c:dLbl>
              <c:idx val="4"/>
              <c:layout>
                <c:manualLayout>
                  <c:x val="-4.3484758582046416E-2"/>
                  <c:y val="-0.164285258066107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257E-4643-9910-2E77955B628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rgbClr val="FF0000"/>
                    </a:solidFill>
                    <a:latin typeface="Roboto" panose="020B0604020202020204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'ИС получено'!$G$36:$G$40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'ИС получено'!$H$36:$H$40</c:f>
              <c:numCache>
                <c:formatCode>General</c:formatCode>
                <c:ptCount val="5"/>
                <c:pt idx="0">
                  <c:v>89</c:v>
                </c:pt>
                <c:pt idx="1">
                  <c:v>84</c:v>
                </c:pt>
                <c:pt idx="2">
                  <c:v>133</c:v>
                </c:pt>
                <c:pt idx="3">
                  <c:v>236</c:v>
                </c:pt>
                <c:pt idx="4">
                  <c:v>183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257E-4643-9910-2E77955B62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7976832"/>
        <c:axId val="157987200"/>
      </c:lineChart>
      <c:catAx>
        <c:axId val="157976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987200"/>
        <c:crosses val="autoZero"/>
        <c:auto val="1"/>
        <c:lblAlgn val="ctr"/>
        <c:lblOffset val="100"/>
        <c:noMultiLvlLbl val="0"/>
      </c:catAx>
      <c:valAx>
        <c:axId val="157987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976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'ИС подано'!$H$35</c:f>
              <c:strCache>
                <c:ptCount val="1"/>
                <c:pt idx="0">
                  <c:v>2018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1.2883795066906461E-2"/>
                  <c:y val="-0.154017429436975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850-4F10-ADDA-BBEED4CE52B7}"/>
                </c:ext>
              </c:extLst>
            </c:dLbl>
            <c:dLbl>
              <c:idx val="1"/>
              <c:layout>
                <c:manualLayout>
                  <c:x val="-3.0921108160575507E-2"/>
                  <c:y val="-0.143749600807843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850-4F10-ADDA-BBEED4CE52B7}"/>
                </c:ext>
              </c:extLst>
            </c:dLbl>
            <c:dLbl>
              <c:idx val="2"/>
              <c:layout>
                <c:manualLayout>
                  <c:x val="-3.6074626187338088E-2"/>
                  <c:y val="-0.143749600807843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850-4F10-ADDA-BBEED4CE52B7}"/>
                </c:ext>
              </c:extLst>
            </c:dLbl>
            <c:dLbl>
              <c:idx val="3"/>
              <c:layout>
                <c:manualLayout>
                  <c:x val="-3.8651385200719285E-2"/>
                  <c:y val="-0.143749600807843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3850-4F10-ADDA-BBEED4CE52B7}"/>
                </c:ext>
              </c:extLst>
            </c:dLbl>
            <c:dLbl>
              <c:idx val="4"/>
              <c:layout>
                <c:manualLayout>
                  <c:x val="-3.6074626187338282E-2"/>
                  <c:y val="-0.1232139435495802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3850-4F10-ADDA-BBEED4CE52B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rgbClr val="00B050"/>
                    </a:solidFill>
                    <a:latin typeface="Roboto" panose="020B0604020202020204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'ИС подано'!$G$36:$G$40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'ИС подано'!$H$36:$H$40</c:f>
              <c:numCache>
                <c:formatCode>General</c:formatCode>
                <c:ptCount val="5"/>
                <c:pt idx="0">
                  <c:v>78</c:v>
                </c:pt>
                <c:pt idx="1">
                  <c:v>84</c:v>
                </c:pt>
                <c:pt idx="2">
                  <c:v>131</c:v>
                </c:pt>
                <c:pt idx="3">
                  <c:v>239</c:v>
                </c:pt>
                <c:pt idx="4">
                  <c:v>203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850-4F10-ADDA-BBEED4CE52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7976832"/>
        <c:axId val="157987200"/>
      </c:lineChart>
      <c:catAx>
        <c:axId val="157976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987200"/>
        <c:crosses val="autoZero"/>
        <c:auto val="1"/>
        <c:lblAlgn val="ctr"/>
        <c:lblOffset val="100"/>
        <c:noMultiLvlLbl val="0"/>
      </c:catAx>
      <c:valAx>
        <c:axId val="157987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976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7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0" y="6"/>
            <a:ext cx="2945659" cy="498135"/>
          </a:xfrm>
          <a:prstGeom prst="rect">
            <a:avLst/>
          </a:prstGeom>
        </p:spPr>
        <p:txBody>
          <a:bodyPr vert="horz" lIns="90019" tIns="45009" rIns="90019" bIns="4500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53" y="6"/>
            <a:ext cx="2945659" cy="498135"/>
          </a:xfrm>
          <a:prstGeom prst="rect">
            <a:avLst/>
          </a:prstGeom>
        </p:spPr>
        <p:txBody>
          <a:bodyPr vert="horz" lIns="90019" tIns="45009" rIns="90019" bIns="45009" rtlCol="0"/>
          <a:lstStyle>
            <a:lvl1pPr algn="r">
              <a:defRPr sz="1200"/>
            </a:lvl1pPr>
          </a:lstStyle>
          <a:p>
            <a:fld id="{EA5E5A4E-6396-4A88-A70E-C21D7495C05F}" type="datetime1">
              <a:rPr lang="ru-RU" smtClean="0"/>
              <a:t>01.09.2022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0" y="9430091"/>
            <a:ext cx="2945659" cy="498134"/>
          </a:xfrm>
          <a:prstGeom prst="rect">
            <a:avLst/>
          </a:prstGeom>
        </p:spPr>
        <p:txBody>
          <a:bodyPr vert="horz" lIns="90019" tIns="45009" rIns="90019" bIns="4500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53" y="9430091"/>
            <a:ext cx="2945659" cy="498134"/>
          </a:xfrm>
          <a:prstGeom prst="rect">
            <a:avLst/>
          </a:prstGeom>
        </p:spPr>
        <p:txBody>
          <a:bodyPr vert="horz" lIns="90019" tIns="45009" rIns="90019" bIns="45009" rtlCol="0" anchor="b"/>
          <a:lstStyle>
            <a:lvl1pPr algn="r">
              <a:defRPr sz="1200"/>
            </a:lvl1pPr>
          </a:lstStyle>
          <a:p>
            <a:fld id="{772746D7-ADE3-46C0-AD62-1B7C11AE62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2727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6"/>
            <a:ext cx="2946400" cy="498475"/>
          </a:xfrm>
          <a:prstGeom prst="rect">
            <a:avLst/>
          </a:prstGeom>
        </p:spPr>
        <p:txBody>
          <a:bodyPr vert="horz" lIns="90019" tIns="45009" rIns="90019" bIns="4500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6"/>
            <a:ext cx="2946400" cy="498475"/>
          </a:xfrm>
          <a:prstGeom prst="rect">
            <a:avLst/>
          </a:prstGeom>
        </p:spPr>
        <p:txBody>
          <a:bodyPr vert="horz" lIns="90019" tIns="45009" rIns="90019" bIns="45009" rtlCol="0"/>
          <a:lstStyle>
            <a:lvl1pPr algn="r">
              <a:defRPr sz="1200"/>
            </a:lvl1pPr>
          </a:lstStyle>
          <a:p>
            <a:fld id="{3E71FF71-7406-44FA-91F3-E92132C85FAA}" type="datetime1">
              <a:rPr lang="ru-RU" smtClean="0"/>
              <a:t>01.09.2022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019" tIns="45009" rIns="90019" bIns="4500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6" y="4778381"/>
            <a:ext cx="5438775" cy="3908425"/>
          </a:xfrm>
          <a:prstGeom prst="rect">
            <a:avLst/>
          </a:prstGeom>
        </p:spPr>
        <p:txBody>
          <a:bodyPr vert="horz" lIns="90019" tIns="45009" rIns="90019" bIns="4500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9756"/>
            <a:ext cx="2946400" cy="498475"/>
          </a:xfrm>
          <a:prstGeom prst="rect">
            <a:avLst/>
          </a:prstGeom>
        </p:spPr>
        <p:txBody>
          <a:bodyPr vert="horz" lIns="90019" tIns="45009" rIns="90019" bIns="4500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6"/>
            <a:ext cx="2946400" cy="498475"/>
          </a:xfrm>
          <a:prstGeom prst="rect">
            <a:avLst/>
          </a:prstGeom>
        </p:spPr>
        <p:txBody>
          <a:bodyPr vert="horz" lIns="90019" tIns="45009" rIns="90019" bIns="45009" rtlCol="0" anchor="b"/>
          <a:lstStyle>
            <a:lvl1pPr algn="r">
              <a:defRPr sz="1200"/>
            </a:lvl1pPr>
          </a:lstStyle>
          <a:p>
            <a:fld id="{9B149628-2380-45F0-81DE-B2F66962CD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3127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34881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3971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86978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95270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94016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07226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0993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53384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6527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0203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4267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10906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13529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58510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93804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82123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81294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39134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233925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42116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46630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6063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4135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31499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776711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437812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961004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13832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683064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670641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92847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520112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04028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996055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194287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238093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030573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468779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260258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303488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82275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074375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161670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51603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85702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96010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72125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328558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666754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392697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994430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43830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864077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760851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9510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954858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406522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001812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261432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933235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712471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473357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998574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975746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147223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33383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386802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805509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479414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57311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291629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2777282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1026067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93041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5394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5325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673" y="-9442"/>
            <a:ext cx="12211346" cy="68768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5325" y="4868864"/>
            <a:ext cx="10801350" cy="1239464"/>
          </a:xfrm>
        </p:spPr>
        <p:txBody>
          <a:bodyPr anchor="t">
            <a:normAutofit/>
          </a:bodyPr>
          <a:lstStyle>
            <a:lvl1pPr algn="ctr">
              <a:defRPr sz="36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5325" y="6308725"/>
            <a:ext cx="10801350" cy="549275"/>
          </a:xfrm>
        </p:spPr>
        <p:txBody>
          <a:bodyPr/>
          <a:lstStyle>
            <a:lvl1pPr marL="0" indent="0" algn="ctr">
              <a:buNone/>
              <a:defRPr sz="2000" b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803620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3067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92163"/>
          </a:xfrm>
          <a:gradFill flip="none" rotWithShape="1">
            <a:gsLst>
              <a:gs pos="50000">
                <a:srgbClr val="005AAA"/>
              </a:gs>
              <a:gs pos="0">
                <a:srgbClr val="005AAA"/>
              </a:gs>
              <a:gs pos="100000">
                <a:srgbClr val="00B8EE"/>
              </a:gs>
            </a:gsLst>
            <a:lin ang="0" scaled="1"/>
            <a:tileRect/>
          </a:gradFill>
          <a:ln>
            <a:noFill/>
          </a:ln>
        </p:spPr>
        <p:txBody>
          <a:bodyPr tIns="0" bIns="0" anchor="ctr">
            <a:normAutofit/>
          </a:bodyPr>
          <a:lstStyle>
            <a:lvl1pPr marL="361950" indent="0" defTabSz="1073150">
              <a:lnSpc>
                <a:spcPts val="2400"/>
              </a:lnSpc>
              <a:tabLst/>
              <a:defRPr lang="ru-RU" sz="2400" b="0" dirty="0">
                <a:solidFill>
                  <a:schemeClr val="bg1"/>
                </a:solidFill>
                <a:effectLst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1999" cy="333375"/>
          </a:xfrm>
          <a:noFill/>
          <a:ln>
            <a:noFill/>
          </a:ln>
        </p:spPr>
        <p:txBody>
          <a:bodyPr lIns="0" tIns="0" rIns="0" bIns="0" anchor="ctr" anchorCtr="0">
            <a:normAutofit/>
          </a:bodyPr>
          <a:lstStyle>
            <a:lvl1pPr marL="361950" indent="0" algn="l">
              <a:lnSpc>
                <a:spcPct val="100000"/>
              </a:lnSpc>
              <a:spcBef>
                <a:spcPts val="0"/>
              </a:spcBef>
              <a:buNone/>
              <a:defRPr lang="ru-RU" sz="1400" b="0" dirty="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85318"/>
            <a:ext cx="1066800" cy="37268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090495" y="6457890"/>
            <a:ext cx="110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75C801B-6540-4C5C-8138-3A6B288D5B43}" type="slidenum">
              <a:rPr lang="ru-RU" sz="2000" b="1" baseline="0" smtClean="0">
                <a:solidFill>
                  <a:srgbClr val="E72B70"/>
                </a:solidFill>
                <a:latin typeface="+mn-lt"/>
              </a:rPr>
              <a:pPr algn="r"/>
              <a:t>‹#›</a:t>
            </a:fld>
            <a:r>
              <a:rPr lang="ru-RU" sz="2000" b="1" baseline="0" dirty="0" smtClean="0">
                <a:solidFill>
                  <a:srgbClr val="E72B70"/>
                </a:solidFill>
                <a:latin typeface="+mn-lt"/>
              </a:rPr>
              <a:t> </a:t>
            </a:r>
            <a:r>
              <a:rPr lang="en-US" sz="1600" b="1" baseline="0" dirty="0" smtClean="0">
                <a:solidFill>
                  <a:srgbClr val="E72B70"/>
                </a:solidFill>
                <a:latin typeface="+mn-lt"/>
              </a:rPr>
              <a:t>/</a:t>
            </a:r>
            <a:r>
              <a:rPr lang="ru-RU" sz="1600" b="1" baseline="0" dirty="0" smtClean="0">
                <a:solidFill>
                  <a:srgbClr val="E72B70"/>
                </a:solidFill>
                <a:latin typeface="+mn-lt"/>
              </a:rPr>
              <a:t> 74</a:t>
            </a:r>
            <a:endParaRPr lang="ru-RU" sz="2000" b="1" baseline="0" dirty="0">
              <a:solidFill>
                <a:srgbClr val="E72B7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37438" y="67375"/>
            <a:ext cx="1106434" cy="21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6650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17" userDrawn="1">
          <p15:clr>
            <a:srgbClr val="FBAE40"/>
          </p15:clr>
        </p15:guide>
        <p15:guide id="3" orient="horz" pos="210" userDrawn="1">
          <p15:clr>
            <a:srgbClr val="FBAE40"/>
          </p15:clr>
        </p15:guide>
        <p15:guide id="4" userDrawn="1">
          <p15:clr>
            <a:srgbClr val="FBAE40"/>
          </p15:clr>
        </p15:guide>
        <p15:guide id="5" pos="7673" userDrawn="1">
          <p15:clr>
            <a:srgbClr val="FBAE40"/>
          </p15:clr>
        </p15:guide>
        <p15:guide id="6" orient="horz" userDrawn="1">
          <p15:clr>
            <a:srgbClr val="FBAE40"/>
          </p15:clr>
        </p15:guide>
        <p15:guide id="7" orient="horz" pos="709" userDrawn="1">
          <p15:clr>
            <a:srgbClr val="FBAE40"/>
          </p15:clr>
        </p15:guide>
        <p15:guide id="8" pos="211" userDrawn="1">
          <p15:clr>
            <a:srgbClr val="FBAE40"/>
          </p15:clr>
        </p15:guide>
        <p15:guide id="9" pos="7469" userDrawn="1">
          <p15:clr>
            <a:srgbClr val="FBAE40"/>
          </p15:clr>
        </p15:guide>
        <p15:guide id="10" orient="horz" pos="3974" userDrawn="1">
          <p15:clr>
            <a:srgbClr val="FBAE40"/>
          </p15:clr>
        </p15:guide>
        <p15:guide id="11" orient="horz" pos="799" userDrawn="1">
          <p15:clr>
            <a:srgbClr val="FBAE40"/>
          </p15:clr>
        </p15:guide>
        <p15:guide id="12" pos="438" userDrawn="1">
          <p15:clr>
            <a:srgbClr val="FBAE40"/>
          </p15:clr>
        </p15:guide>
        <p15:guide id="13" pos="7242" userDrawn="1">
          <p15:clr>
            <a:srgbClr val="FBAE40"/>
          </p15:clr>
        </p15:guide>
        <p15:guide id="14" orient="horz" pos="913" userDrawn="1">
          <p15:clr>
            <a:srgbClr val="FBAE40"/>
          </p15:clr>
        </p15:guide>
        <p15:guide id="15" orient="horz" pos="102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став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9746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11300542" y="6381750"/>
            <a:ext cx="823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75C801B-6540-4C5C-8138-3A6B288D5B43}" type="slidenum">
              <a:rPr lang="ru-RU" smtClean="0">
                <a:solidFill>
                  <a:srgbClr val="006CB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 algn="r"/>
              <a:t>‹#›</a:t>
            </a:fld>
            <a:r>
              <a:rPr lang="en-US" dirty="0" smtClean="0">
                <a:solidFill>
                  <a:srgbClr val="006CB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/</a:t>
            </a:r>
            <a:r>
              <a:rPr lang="ru-RU" dirty="0" smtClean="0">
                <a:solidFill>
                  <a:srgbClr val="006CB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1</a:t>
            </a:r>
          </a:p>
        </p:txBody>
      </p:sp>
      <p:sp>
        <p:nvSpPr>
          <p:cNvPr id="9" name="Фигура"/>
          <p:cNvSpPr/>
          <p:nvPr userDrawn="1"/>
        </p:nvSpPr>
        <p:spPr>
          <a:xfrm flipV="1">
            <a:off x="258717" y="888898"/>
            <a:ext cx="11669758" cy="731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600" extrusionOk="0">
                <a:moveTo>
                  <a:pt x="97" y="0"/>
                </a:moveTo>
                <a:lnTo>
                  <a:pt x="21525" y="0"/>
                </a:lnTo>
                <a:cubicBezTo>
                  <a:pt x="21563" y="1062"/>
                  <a:pt x="21590" y="4523"/>
                  <a:pt x="21593" y="8643"/>
                </a:cubicBezTo>
                <a:cubicBezTo>
                  <a:pt x="21597" y="13386"/>
                  <a:pt x="21568" y="17739"/>
                  <a:pt x="21525" y="19020"/>
                </a:cubicBezTo>
                <a:lnTo>
                  <a:pt x="102" y="21600"/>
                </a:lnTo>
                <a:cubicBezTo>
                  <a:pt x="48" y="21580"/>
                  <a:pt x="4" y="17175"/>
                  <a:pt x="1" y="11525"/>
                </a:cubicBezTo>
                <a:cubicBezTo>
                  <a:pt x="-3" y="5543"/>
                  <a:pt x="40" y="384"/>
                  <a:pt x="97" y="0"/>
                </a:cubicBezTo>
                <a:close/>
              </a:path>
            </a:pathLst>
          </a:custGeom>
          <a:gradFill>
            <a:gsLst>
              <a:gs pos="0">
                <a:srgbClr val="4EB5E8"/>
              </a:gs>
              <a:gs pos="36408">
                <a:srgbClr val="25539A"/>
              </a:gs>
              <a:gs pos="70160">
                <a:srgbClr val="5A397F"/>
              </a:gs>
              <a:gs pos="85395">
                <a:srgbClr val="963763"/>
              </a:gs>
              <a:gs pos="91439">
                <a:srgbClr val="D13647"/>
              </a:gs>
              <a:gs pos="100000">
                <a:srgbClr val="D13647"/>
              </a:gs>
            </a:gsLst>
            <a:lin ang="145354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600" b="0">
                <a:solidFill>
                  <a:srgbClr val="D13647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600" baseline="0" dirty="0"/>
          </a:p>
        </p:txBody>
      </p:sp>
      <p:sp>
        <p:nvSpPr>
          <p:cNvPr id="11" name="Прямоугольник"/>
          <p:cNvSpPr/>
          <p:nvPr userDrawn="1"/>
        </p:nvSpPr>
        <p:spPr>
          <a:xfrm flipH="1">
            <a:off x="1757623" y="260350"/>
            <a:ext cx="45719" cy="539750"/>
          </a:xfrm>
          <a:prstGeom prst="rect">
            <a:avLst/>
          </a:prstGeom>
          <a:solidFill>
            <a:srgbClr val="76C0E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 baseline="-25000" dirty="0"/>
          </a:p>
        </p:txBody>
      </p:sp>
    </p:spTree>
    <p:extLst>
      <p:ext uri="{BB962C8B-B14F-4D97-AF65-F5344CB8AC3E}">
        <p14:creationId xmlns:p14="http://schemas.microsoft.com/office/powerpoint/2010/main" val="277871620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4020" userDrawn="1">
          <p15:clr>
            <a:srgbClr val="FBAE40"/>
          </p15:clr>
        </p15:guide>
        <p15:guide id="4" pos="166" userDrawn="1">
          <p15:clr>
            <a:srgbClr val="FBAE40"/>
          </p15:clr>
        </p15:guide>
        <p15:guide id="5" orient="horz" pos="164" userDrawn="1">
          <p15:clr>
            <a:srgbClr val="FBAE40"/>
          </p15:clr>
        </p15:guide>
        <p15:guide id="6" orient="horz" pos="4156" userDrawn="1">
          <p15:clr>
            <a:srgbClr val="FBAE40"/>
          </p15:clr>
        </p15:guide>
        <p15:guide id="7" orient="horz" pos="504" userDrawn="1">
          <p15:clr>
            <a:srgbClr val="FBAE40"/>
          </p15:clr>
        </p15:guide>
        <p15:guide id="8" pos="751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A0BF99B-89B2-4FE9-B2EF-79840782F6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407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4" r:id="rId4"/>
  </p:sldLayoutIdLst>
  <p:transition spd="slow">
    <p:cover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Relationship Id="rId9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g"/><Relationship Id="rId4" Type="http://schemas.openxmlformats.org/officeDocument/2006/relationships/image" Target="../media/image67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Доклад ректора </a:t>
            </a:r>
            <a:r>
              <a:rPr lang="ru-RU" dirty="0" err="1" smtClean="0"/>
              <a:t>Антохиной</a:t>
            </a:r>
            <a:r>
              <a:rPr lang="ru-RU" dirty="0" smtClean="0"/>
              <a:t> Ю. А.</a:t>
            </a:r>
            <a:br>
              <a:rPr lang="ru-RU" dirty="0" smtClean="0"/>
            </a:br>
            <a:r>
              <a:rPr lang="ru-RU" dirty="0" smtClean="0"/>
              <a:t>на заседании ученого совета ГУАП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r>
              <a:rPr lang="en-US" dirty="0"/>
              <a:t>1</a:t>
            </a:r>
            <a:r>
              <a:rPr lang="ru-RU" dirty="0" smtClean="0"/>
              <a:t> августа 20</a:t>
            </a:r>
            <a:r>
              <a:rPr lang="en-US" dirty="0" smtClean="0"/>
              <a:t>2</a:t>
            </a:r>
            <a:r>
              <a:rPr lang="ru-RU" dirty="0" smtClean="0"/>
              <a:t>2, Санкт-Петербург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9836" y="1689164"/>
            <a:ext cx="6705353" cy="347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98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2. Образовательная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pPr marL="265113"/>
            <a:r>
              <a:rPr lang="ru-RU" dirty="0" smtClean="0"/>
              <a:t>Обновление </a:t>
            </a:r>
            <a:r>
              <a:rPr lang="ru-RU" dirty="0"/>
              <a:t>содержания основных образовательных </a:t>
            </a:r>
            <a:r>
              <a:rPr lang="ru-RU" dirty="0" smtClean="0"/>
              <a:t>программ</a:t>
            </a:r>
            <a:r>
              <a:rPr lang="en-US" dirty="0" smtClean="0"/>
              <a:t> </a:t>
            </a:r>
            <a:r>
              <a:rPr lang="ru-RU" dirty="0" smtClean="0"/>
              <a:t>ГУАП в 2021/2022 </a:t>
            </a:r>
            <a:r>
              <a:rPr lang="ru-RU" dirty="0"/>
              <a:t>уч. г</a:t>
            </a:r>
            <a:r>
              <a:rPr lang="ru-RU" dirty="0" smtClean="0"/>
              <a:t>.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294458"/>
              </p:ext>
            </p:extLst>
          </p:nvPr>
        </p:nvGraphicFramePr>
        <p:xfrm>
          <a:off x="334957" y="941622"/>
          <a:ext cx="11557005" cy="3099624"/>
        </p:xfrm>
        <a:graphic>
          <a:graphicData uri="http://schemas.openxmlformats.org/drawingml/2006/table">
            <a:tbl>
              <a:tblPr firstRow="1" firstCol="1" bandRow="1"/>
              <a:tblGrid>
                <a:gridCol w="3563800">
                  <a:extLst>
                    <a:ext uri="{9D8B030D-6E8A-4147-A177-3AD203B41FA5}">
                      <a16:colId xmlns:a16="http://schemas.microsoft.com/office/drawing/2014/main" val="659363454"/>
                    </a:ext>
                  </a:extLst>
                </a:gridCol>
                <a:gridCol w="1849409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  <a:gridCol w="1535949">
                  <a:extLst>
                    <a:ext uri="{9D8B030D-6E8A-4147-A177-3AD203B41FA5}">
                      <a16:colId xmlns:a16="http://schemas.microsoft.com/office/drawing/2014/main" val="1503900899"/>
                    </a:ext>
                  </a:extLst>
                </a:gridCol>
                <a:gridCol w="1535949">
                  <a:extLst>
                    <a:ext uri="{9D8B030D-6E8A-4147-A177-3AD203B41FA5}">
                      <a16:colId xmlns:a16="http://schemas.microsoft.com/office/drawing/2014/main" val="829652286"/>
                    </a:ext>
                  </a:extLst>
                </a:gridCol>
                <a:gridCol w="1535949">
                  <a:extLst>
                    <a:ext uri="{9D8B030D-6E8A-4147-A177-3AD203B41FA5}">
                      <a16:colId xmlns:a16="http://schemas.microsoft.com/office/drawing/2014/main" val="2211832437"/>
                    </a:ext>
                  </a:extLst>
                </a:gridCol>
                <a:gridCol w="1535949">
                  <a:extLst>
                    <a:ext uri="{9D8B030D-6E8A-4147-A177-3AD203B41FA5}">
                      <a16:colId xmlns:a16="http://schemas.microsoft.com/office/drawing/2014/main" val="2569240799"/>
                    </a:ext>
                  </a:extLst>
                </a:gridCol>
              </a:tblGrid>
              <a:tr h="630512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Количество новых разработанных образовательных программ в 2021/22 уч. г.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(в </a:t>
                      </a:r>
                      <a:r>
                        <a:rPr lang="ru-RU" sz="1600" dirty="0" err="1" smtClean="0"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600" dirty="0" smtClean="0"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600" dirty="0" err="1" smtClean="0"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r>
                        <a:rPr lang="ru-RU" sz="1600" dirty="0" smtClean="0"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по новой модели 1,5+2,5)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7716478"/>
                  </a:ext>
                </a:extLst>
              </a:tr>
              <a:tr h="74394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Форма обучения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 err="1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Магистратура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 err="1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Специалитет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Аспирантура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СПО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53853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Очно-заочная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—</a:t>
                      </a:r>
                      <a:endParaRPr lang="ru-RU" sz="16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—</a:t>
                      </a:r>
                      <a:endParaRPr lang="ru-RU" sz="16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—</a:t>
                      </a:r>
                      <a:endParaRPr lang="ru-RU" sz="16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—</a:t>
                      </a:r>
                      <a:endParaRPr lang="ru-RU" sz="16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46793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Заочная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—</a:t>
                      </a:r>
                      <a:endParaRPr lang="ru-RU" sz="16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—</a:t>
                      </a:r>
                      <a:endParaRPr lang="ru-RU" sz="16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—</a:t>
                      </a:r>
                      <a:endParaRPr lang="ru-RU" sz="16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074389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27528686"/>
                  </a:ext>
                </a:extLst>
              </a:tr>
              <a:tr h="101065"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8580937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5496816"/>
              </p:ext>
            </p:extLst>
          </p:nvPr>
        </p:nvGraphicFramePr>
        <p:xfrm>
          <a:off x="334958" y="4289108"/>
          <a:ext cx="11522082" cy="1249680"/>
        </p:xfrm>
        <a:graphic>
          <a:graphicData uri="http://schemas.openxmlformats.org/drawingml/2006/table">
            <a:tbl>
              <a:tblPr firstRow="1" firstCol="1" bandRow="1"/>
              <a:tblGrid>
                <a:gridCol w="11522082">
                  <a:extLst>
                    <a:ext uri="{9D8B030D-6E8A-4147-A177-3AD203B41FA5}">
                      <a16:colId xmlns:a16="http://schemas.microsoft.com/office/drawing/2014/main" val="1634999379"/>
                    </a:ext>
                  </a:extLst>
                </a:gridCol>
              </a:tblGrid>
              <a:tr h="3452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 связи с вступлением в силу изменений нормативных правовых актов Российской Федерации, </a:t>
                      </a:r>
                      <a:br>
                        <a:rPr lang="ru-RU" sz="1600" dirty="0" smtClean="0"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 smtClean="0"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а также реализацией образовательной политик в рамках программы «</a:t>
                      </a:r>
                      <a:r>
                        <a:rPr lang="ru-RU" sz="1600" dirty="0" smtClean="0"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Приоритет</a:t>
                      </a:r>
                      <a:r>
                        <a:rPr lang="en-US" sz="1600" dirty="0" smtClean="0"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2030</a:t>
                      </a:r>
                      <a:r>
                        <a:rPr lang="ru-RU" sz="1600" dirty="0" smtClean="0"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»: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600" dirty="0" smtClean="0"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Разработано: </a:t>
                      </a:r>
                      <a:r>
                        <a:rPr lang="ru-RU" sz="2000" b="1" dirty="0" smtClean="0"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600" dirty="0" smtClean="0"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локальных нормативных акта по образовательной деятельности ГУАП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600" dirty="0" smtClean="0"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Актуализировано: </a:t>
                      </a:r>
                      <a:r>
                        <a:rPr lang="ru-RU" sz="2000" b="1" dirty="0" smtClean="0"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sz="1600" dirty="0" smtClean="0"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локальных нормативных актов по образовательной деятельности ГУАП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77164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107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2. Образовательная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pPr marL="265113"/>
            <a:r>
              <a:rPr lang="ru-RU" dirty="0" smtClean="0"/>
              <a:t>Модель подготовки кадров «1.5 + 2.5 + 2»</a:t>
            </a:r>
            <a:endParaRPr lang="ru-RU" dirty="0"/>
          </a:p>
        </p:txBody>
      </p:sp>
      <p:pic>
        <p:nvPicPr>
          <p:cNvPr id="7" name="Рисунок 6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17" y="1449388"/>
            <a:ext cx="11061141" cy="434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01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2. Образовательная политика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589549"/>
              </p:ext>
            </p:extLst>
          </p:nvPr>
        </p:nvGraphicFramePr>
        <p:xfrm>
          <a:off x="334960" y="968048"/>
          <a:ext cx="11557007" cy="2515553"/>
        </p:xfrm>
        <a:graphic>
          <a:graphicData uri="http://schemas.openxmlformats.org/drawingml/2006/table">
            <a:tbl>
              <a:tblPr firstRow="1" firstCol="1" bandRow="1"/>
              <a:tblGrid>
                <a:gridCol w="1678839">
                  <a:extLst>
                    <a:ext uri="{9D8B030D-6E8A-4147-A177-3AD203B41FA5}">
                      <a16:colId xmlns:a16="http://schemas.microsoft.com/office/drawing/2014/main" val="648958626"/>
                    </a:ext>
                  </a:extLst>
                </a:gridCol>
                <a:gridCol w="1234771">
                  <a:extLst>
                    <a:ext uri="{9D8B030D-6E8A-4147-A177-3AD203B41FA5}">
                      <a16:colId xmlns:a16="http://schemas.microsoft.com/office/drawing/2014/main" val="4253325131"/>
                    </a:ext>
                  </a:extLst>
                </a:gridCol>
                <a:gridCol w="1234771">
                  <a:extLst>
                    <a:ext uri="{9D8B030D-6E8A-4147-A177-3AD203B41FA5}">
                      <a16:colId xmlns:a16="http://schemas.microsoft.com/office/drawing/2014/main" val="1525528496"/>
                    </a:ext>
                  </a:extLst>
                </a:gridCol>
                <a:gridCol w="1234771">
                  <a:extLst>
                    <a:ext uri="{9D8B030D-6E8A-4147-A177-3AD203B41FA5}">
                      <a16:colId xmlns:a16="http://schemas.microsoft.com/office/drawing/2014/main" val="1396402944"/>
                    </a:ext>
                  </a:extLst>
                </a:gridCol>
                <a:gridCol w="1234771">
                  <a:extLst>
                    <a:ext uri="{9D8B030D-6E8A-4147-A177-3AD203B41FA5}">
                      <a16:colId xmlns:a16="http://schemas.microsoft.com/office/drawing/2014/main" val="3559515514"/>
                    </a:ext>
                  </a:extLst>
                </a:gridCol>
                <a:gridCol w="1234771">
                  <a:extLst>
                    <a:ext uri="{9D8B030D-6E8A-4147-A177-3AD203B41FA5}">
                      <a16:colId xmlns:a16="http://schemas.microsoft.com/office/drawing/2014/main" val="2535640644"/>
                    </a:ext>
                  </a:extLst>
                </a:gridCol>
                <a:gridCol w="1234771">
                  <a:extLst>
                    <a:ext uri="{9D8B030D-6E8A-4147-A177-3AD203B41FA5}">
                      <a16:colId xmlns:a16="http://schemas.microsoft.com/office/drawing/2014/main" val="1877928264"/>
                    </a:ext>
                  </a:extLst>
                </a:gridCol>
                <a:gridCol w="1234771">
                  <a:extLst>
                    <a:ext uri="{9D8B030D-6E8A-4147-A177-3AD203B41FA5}">
                      <a16:colId xmlns:a16="http://schemas.microsoft.com/office/drawing/2014/main" val="4172443714"/>
                    </a:ext>
                  </a:extLst>
                </a:gridCol>
                <a:gridCol w="1234771">
                  <a:extLst>
                    <a:ext uri="{9D8B030D-6E8A-4147-A177-3AD203B41FA5}">
                      <a16:colId xmlns:a16="http://schemas.microsoft.com/office/drawing/2014/main" val="2742286331"/>
                    </a:ext>
                  </a:extLst>
                </a:gridCol>
              </a:tblGrid>
              <a:tr h="465873">
                <a:tc gridSpan="9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 специалистов с высшим образованием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9440093"/>
                  </a:ext>
                </a:extLst>
              </a:tr>
              <a:tr h="271908">
                <a:tc row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Форма обучения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Специалисты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Бакалавры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Магистры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Итого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393335"/>
                  </a:ext>
                </a:extLst>
              </a:tr>
              <a:tr h="1772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</a:t>
                      </a: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отличием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</a:t>
                      </a: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ыпуск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</a:t>
                      </a: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отличием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</a:t>
                      </a: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ыпуск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 </a:t>
                      </a: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отличием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 </a:t>
                      </a: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отличием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7164913"/>
                  </a:ext>
                </a:extLst>
              </a:tr>
              <a:tr h="23792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248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16,9%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1218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17,5%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376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36,1%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1842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21,2%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680311"/>
                  </a:ext>
                </a:extLst>
              </a:tr>
              <a:tr h="23792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Очно-заочная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-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-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8,3%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-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-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8,3%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07985"/>
                  </a:ext>
                </a:extLst>
              </a:tr>
              <a:tr h="23792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Заочная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48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0 %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430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0,9%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165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24,2%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643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6,8%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4077172"/>
                  </a:ext>
                </a:extLst>
              </a:tr>
              <a:tr h="464720"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296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14,1%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1684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13,1%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541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32,5%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2521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17,4%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252046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688777"/>
              </p:ext>
            </p:extLst>
          </p:nvPr>
        </p:nvGraphicFramePr>
        <p:xfrm>
          <a:off x="334960" y="3953991"/>
          <a:ext cx="4344246" cy="2354734"/>
        </p:xfrm>
        <a:graphic>
          <a:graphicData uri="http://schemas.openxmlformats.org/drawingml/2006/table">
            <a:tbl>
              <a:tblPr firstRow="1" firstCol="1" bandRow="1"/>
              <a:tblGrid>
                <a:gridCol w="1532518">
                  <a:extLst>
                    <a:ext uri="{9D8B030D-6E8A-4147-A177-3AD203B41FA5}">
                      <a16:colId xmlns:a16="http://schemas.microsoft.com/office/drawing/2014/main" val="3323283274"/>
                    </a:ext>
                  </a:extLst>
                </a:gridCol>
                <a:gridCol w="1105832">
                  <a:extLst>
                    <a:ext uri="{9D8B030D-6E8A-4147-A177-3AD203B41FA5}">
                      <a16:colId xmlns:a16="http://schemas.microsoft.com/office/drawing/2014/main" val="1736405687"/>
                    </a:ext>
                  </a:extLst>
                </a:gridCol>
                <a:gridCol w="1705896">
                  <a:extLst>
                    <a:ext uri="{9D8B030D-6E8A-4147-A177-3AD203B41FA5}">
                      <a16:colId xmlns:a16="http://schemas.microsoft.com/office/drawing/2014/main" val="1910782558"/>
                    </a:ext>
                  </a:extLst>
                </a:gridCol>
              </a:tblGrid>
              <a:tr h="557927">
                <a:tc gridSpan="3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 специалистов со средним профессиональным образованием в ГУАП 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6923806"/>
                  </a:ext>
                </a:extLst>
              </a:tr>
              <a:tr h="60611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Форма </a:t>
                      </a:r>
                      <a:endParaRPr lang="en-US" sz="1600" b="0" kern="1200" dirty="0" smtClean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обучения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 отличием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328185"/>
                  </a:ext>
                </a:extLst>
              </a:tr>
              <a:tr h="34238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309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12,3%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513544"/>
                  </a:ext>
                </a:extLst>
              </a:tr>
              <a:tr h="34238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Заочная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-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-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724566"/>
                  </a:ext>
                </a:extLst>
              </a:tr>
              <a:tr h="505914"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309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12,3%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714606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0116826"/>
              </p:ext>
            </p:extLst>
          </p:nvPr>
        </p:nvGraphicFramePr>
        <p:xfrm>
          <a:off x="4835535" y="3887833"/>
          <a:ext cx="7056432" cy="2418374"/>
        </p:xfrm>
        <a:graphic>
          <a:graphicData uri="http://schemas.openxmlformats.org/drawingml/2006/table">
            <a:tbl>
              <a:tblPr firstRow="1" firstCol="1" bandRow="1"/>
              <a:tblGrid>
                <a:gridCol w="1219200">
                  <a:extLst>
                    <a:ext uri="{9D8B030D-6E8A-4147-A177-3AD203B41FA5}">
                      <a16:colId xmlns:a16="http://schemas.microsoft.com/office/drawing/2014/main" val="2520194468"/>
                    </a:ext>
                  </a:extLst>
                </a:gridCol>
                <a:gridCol w="786120">
                  <a:extLst>
                    <a:ext uri="{9D8B030D-6E8A-4147-A177-3AD203B41FA5}">
                      <a16:colId xmlns:a16="http://schemas.microsoft.com/office/drawing/2014/main" val="3625463221"/>
                    </a:ext>
                  </a:extLst>
                </a:gridCol>
                <a:gridCol w="1159624">
                  <a:extLst>
                    <a:ext uri="{9D8B030D-6E8A-4147-A177-3AD203B41FA5}">
                      <a16:colId xmlns:a16="http://schemas.microsoft.com/office/drawing/2014/main" val="2834791569"/>
                    </a:ext>
                  </a:extLst>
                </a:gridCol>
                <a:gridCol w="786120">
                  <a:extLst>
                    <a:ext uri="{9D8B030D-6E8A-4147-A177-3AD203B41FA5}">
                      <a16:colId xmlns:a16="http://schemas.microsoft.com/office/drawing/2014/main" val="546765694"/>
                    </a:ext>
                  </a:extLst>
                </a:gridCol>
                <a:gridCol w="1159624">
                  <a:extLst>
                    <a:ext uri="{9D8B030D-6E8A-4147-A177-3AD203B41FA5}">
                      <a16:colId xmlns:a16="http://schemas.microsoft.com/office/drawing/2014/main" val="4018280689"/>
                    </a:ext>
                  </a:extLst>
                </a:gridCol>
                <a:gridCol w="786120">
                  <a:extLst>
                    <a:ext uri="{9D8B030D-6E8A-4147-A177-3AD203B41FA5}">
                      <a16:colId xmlns:a16="http://schemas.microsoft.com/office/drawing/2014/main" val="1858177276"/>
                    </a:ext>
                  </a:extLst>
                </a:gridCol>
                <a:gridCol w="1159624">
                  <a:extLst>
                    <a:ext uri="{9D8B030D-6E8A-4147-A177-3AD203B41FA5}">
                      <a16:colId xmlns:a16="http://schemas.microsoft.com/office/drawing/2014/main" val="4046968951"/>
                    </a:ext>
                  </a:extLst>
                </a:gridCol>
              </a:tblGrid>
              <a:tr h="623303">
                <a:tc gridSpan="7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Выпуск специалистов с высшим образованием </a:t>
                      </a:r>
                      <a:b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Ивангородском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филиале ГУАП (без иностранцев)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8072678"/>
                  </a:ext>
                </a:extLst>
              </a:tr>
              <a:tr h="240376">
                <a:tc row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Форма обучения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Специалисты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Бакалавры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Итого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8182810"/>
                  </a:ext>
                </a:extLst>
              </a:tr>
              <a:tr h="1207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  <a:endParaRPr lang="ru-RU" sz="14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</a:t>
                      </a:r>
                      <a:r>
                        <a:rPr lang="ru-RU" sz="1400" b="0" kern="1200" baseline="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4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отличием</a:t>
                      </a:r>
                      <a:endParaRPr lang="ru-RU" sz="14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  <a:endParaRPr lang="ru-RU" sz="14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 отличием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  <a:endParaRPr lang="ru-RU" sz="14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 отличием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1921782"/>
                  </a:ext>
                </a:extLst>
              </a:tr>
              <a:tr h="27471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Очная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-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-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18,7 %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16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18,7 %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2348820"/>
                  </a:ext>
                </a:extLst>
              </a:tr>
              <a:tr h="27471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Заочная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-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25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8 %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35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5,7 %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90157"/>
                  </a:ext>
                </a:extLst>
              </a:tr>
              <a:tr h="514911"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10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-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12,2 %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51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9,8 %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330561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70389"/>
          </a:xfrm>
        </p:spPr>
        <p:txBody>
          <a:bodyPr/>
          <a:lstStyle/>
          <a:p>
            <a:pPr marL="265113"/>
            <a:r>
              <a:rPr lang="ru-RU" dirty="0" smtClean="0"/>
              <a:t>Выпуск </a:t>
            </a:r>
            <a:r>
              <a:rPr lang="ru-RU" dirty="0"/>
              <a:t>специалистов в ГУАП (граждан РФ) в 2021/2022 уч. году</a:t>
            </a:r>
          </a:p>
        </p:txBody>
      </p:sp>
    </p:spTree>
    <p:extLst>
      <p:ext uri="{BB962C8B-B14F-4D97-AF65-F5344CB8AC3E}">
        <p14:creationId xmlns:p14="http://schemas.microsoft.com/office/powerpoint/2010/main" val="413699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2. Образовательная политика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pPr marL="265113"/>
            <a:r>
              <a:rPr lang="ru-RU" dirty="0" smtClean="0"/>
              <a:t>Динамика </a:t>
            </a:r>
            <a:r>
              <a:rPr lang="ru-RU" dirty="0"/>
              <a:t>контрольных цифр приема в ГУАП в 2019-2023 годах (бюджет - КЦП)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749557"/>
              </p:ext>
            </p:extLst>
          </p:nvPr>
        </p:nvGraphicFramePr>
        <p:xfrm>
          <a:off x="334221" y="1268413"/>
          <a:ext cx="5732350" cy="3456109"/>
        </p:xfrm>
        <a:graphic>
          <a:graphicData uri="http://schemas.openxmlformats.org/drawingml/2006/table">
            <a:tbl>
              <a:tblPr/>
              <a:tblGrid>
                <a:gridCol w="15072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5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50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50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50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5013">
                  <a:extLst>
                    <a:ext uri="{9D8B030D-6E8A-4147-A177-3AD203B41FA5}">
                      <a16:colId xmlns:a16="http://schemas.microsoft.com/office/drawing/2014/main" val="2552087366"/>
                    </a:ext>
                  </a:extLst>
                </a:gridCol>
              </a:tblGrid>
              <a:tr h="337220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2019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2020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2023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75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СПО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170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170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175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175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3934308"/>
                  </a:ext>
                </a:extLst>
              </a:tr>
              <a:tr h="4275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1038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30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37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1302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1337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75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Специалитет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181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52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55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240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273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75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Магистратура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535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49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460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603</a:t>
                      </a:r>
                      <a:endParaRPr kumimoji="0" 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353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3984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Аспирантура</a:t>
                      </a:r>
                      <a:endParaRPr lang="ru-RU" sz="12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  <a:tr h="6108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Всего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1924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2101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2027</a:t>
                      </a: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2375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2196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494529"/>
              </p:ext>
            </p:extLst>
          </p:nvPr>
        </p:nvGraphicFramePr>
        <p:xfrm>
          <a:off x="6549283" y="1268413"/>
          <a:ext cx="5307754" cy="1022061"/>
        </p:xfrm>
        <a:graphic>
          <a:graphicData uri="http://schemas.openxmlformats.org/drawingml/2006/table">
            <a:tbl>
              <a:tblPr firstRow="1" firstCol="1" bandRow="1"/>
              <a:tblGrid>
                <a:gridCol w="1475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64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64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4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64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6489">
                  <a:extLst>
                    <a:ext uri="{9D8B030D-6E8A-4147-A177-3AD203B41FA5}">
                      <a16:colId xmlns:a16="http://schemas.microsoft.com/office/drawing/2014/main" val="2349600412"/>
                    </a:ext>
                  </a:extLst>
                </a:gridCol>
              </a:tblGrid>
              <a:tr h="352435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Очно-заочная форма обучения</a:t>
                      </a:r>
                      <a:endParaRPr lang="ru-RU" sz="18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1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2019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2020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2021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4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</a:t>
                      </a:r>
                      <a:endParaRPr lang="ru-RU" sz="14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37</a:t>
                      </a:r>
                      <a:endParaRPr lang="ru-RU" sz="2000" b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37</a:t>
                      </a:r>
                      <a:endParaRPr lang="ru-RU" sz="2000" b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43</a:t>
                      </a:r>
                      <a:endParaRPr lang="ru-RU" sz="2000" b="1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548596"/>
              </p:ext>
            </p:extLst>
          </p:nvPr>
        </p:nvGraphicFramePr>
        <p:xfrm>
          <a:off x="6549281" y="3008434"/>
          <a:ext cx="5307755" cy="1716088"/>
        </p:xfrm>
        <a:graphic>
          <a:graphicData uri="http://schemas.openxmlformats.org/drawingml/2006/table">
            <a:tbl>
              <a:tblPr/>
              <a:tblGrid>
                <a:gridCol w="1566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8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8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8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8208">
                  <a:extLst>
                    <a:ext uri="{9D8B030D-6E8A-4147-A177-3AD203B41FA5}">
                      <a16:colId xmlns:a16="http://schemas.microsoft.com/office/drawing/2014/main" val="3529693246"/>
                    </a:ext>
                  </a:extLst>
                </a:gridCol>
              </a:tblGrid>
              <a:tr h="33655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Заочная 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2019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2020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2021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2023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125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104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134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170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222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Магистратура</a:t>
                      </a: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87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54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54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66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36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Всего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212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158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itchFamily="34" charset="0"/>
                        </a:rPr>
                        <a:t>188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236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258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4558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2. Образовательная политика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pPr marL="266400"/>
            <a:r>
              <a:rPr lang="ru-RU" dirty="0"/>
              <a:t>Результаты приемной кампании. </a:t>
            </a:r>
            <a:r>
              <a:rPr lang="ru-RU" dirty="0" err="1" smtClean="0"/>
              <a:t>Бакалавриат</a:t>
            </a:r>
            <a:r>
              <a:rPr lang="ru-RU" dirty="0" smtClean="0"/>
              <a:t> и </a:t>
            </a:r>
            <a:r>
              <a:rPr lang="ru-RU" dirty="0" err="1" smtClean="0"/>
              <a:t>специалитет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087634"/>
              </p:ext>
            </p:extLst>
          </p:nvPr>
        </p:nvGraphicFramePr>
        <p:xfrm>
          <a:off x="334963" y="1117601"/>
          <a:ext cx="5622245" cy="3034982"/>
        </p:xfrm>
        <a:graphic>
          <a:graphicData uri="http://schemas.openxmlformats.org/drawingml/2006/table">
            <a:tbl>
              <a:tblPr/>
              <a:tblGrid>
                <a:gridCol w="27280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8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50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. Очная 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Институт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/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факультет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Всего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 аэрокосмических приборов </a:t>
                      </a: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/>
                      </a:r>
                      <a:b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</a:b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 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систем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  <a:latin typeface="+mj-lt"/>
                        </a:rPr>
                        <a:t>219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  <a:latin typeface="+mj-lt"/>
                        </a:rPr>
                        <a:t>28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  <a:latin typeface="+mj-lt"/>
                        </a:rPr>
                        <a:t>247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 радиотехники 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/>
                      </a:r>
                      <a:b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</a:b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 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инфокоммуникационных технологий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  <a:latin typeface="+mj-lt"/>
                        </a:rPr>
                        <a:t>320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  <a:latin typeface="+mj-lt"/>
                        </a:rPr>
                        <a:t>10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  <a:latin typeface="+mj-lt"/>
                        </a:rPr>
                        <a:t>330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 </a:t>
                      </a:r>
                      <a:r>
                        <a:rPr kumimoji="0" lang="ru-RU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киберфизических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систем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  <a:latin typeface="+mj-lt"/>
                        </a:rPr>
                        <a:t>189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  <a:latin typeface="+mj-lt"/>
                        </a:rPr>
                        <a:t>69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  <a:latin typeface="+mj-lt"/>
                        </a:rPr>
                        <a:t>258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 информационных технологий </a:t>
                      </a: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/>
                      </a:r>
                      <a:b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</a:b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 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программирования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  <a:latin typeface="+mj-lt"/>
                        </a:rPr>
                        <a:t>341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  <a:latin typeface="+mj-lt"/>
                        </a:rPr>
                        <a:t>69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  <a:latin typeface="+mj-lt"/>
                        </a:rPr>
                        <a:t>410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Гуманитарный факультет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  <a:latin typeface="+mj-lt"/>
                        </a:rPr>
                        <a:t>40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  <a:latin typeface="+mj-lt"/>
                        </a:rPr>
                        <a:t>167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  <a:latin typeface="+mj-lt"/>
                        </a:rPr>
                        <a:t>207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 технологий 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/>
                      </a:r>
                      <a:b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</a:b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предпринимательства и 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права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  <a:latin typeface="+mj-lt"/>
                        </a:rPr>
                        <a:t>15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  <a:latin typeface="+mj-lt"/>
                        </a:rPr>
                        <a:t>245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  <a:latin typeface="+mj-lt"/>
                        </a:rPr>
                        <a:t>260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4873539"/>
                  </a:ext>
                </a:extLst>
              </a:tr>
              <a:tr h="3822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 фундаментальной подготовки </a:t>
                      </a: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/>
                      </a:r>
                      <a:b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</a:b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 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технологических инноваций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  <a:latin typeface="+mj-lt"/>
                        </a:rPr>
                        <a:t>158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  <a:latin typeface="+mj-lt"/>
                        </a:rPr>
                        <a:t>62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  <a:latin typeface="+mj-lt"/>
                        </a:rPr>
                        <a:t>220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3015918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209885"/>
              </p:ext>
            </p:extLst>
          </p:nvPr>
        </p:nvGraphicFramePr>
        <p:xfrm>
          <a:off x="334962" y="4642644"/>
          <a:ext cx="5622245" cy="1389062"/>
        </p:xfrm>
        <a:graphic>
          <a:graphicData uri="http://schemas.openxmlformats.org/drawingml/2006/table">
            <a:tbl>
              <a:tblPr/>
              <a:tblGrid>
                <a:gridCol w="27280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8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50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Бакалавриат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. Очно-заочная 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Институт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/</a:t>
                      </a: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факультет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Всего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 технологий 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/>
                      </a:r>
                      <a:b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</a:b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предпринимательства и 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права</a:t>
                      </a:r>
                    </a:p>
                  </a:txBody>
                  <a:tcPr marL="45720" marR="4572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47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47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4873539"/>
                  </a:ext>
                </a:extLst>
              </a:tr>
              <a:tr h="3822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 непрерывного </a:t>
                      </a:r>
                      <a:b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</a:b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 дистанционного образования</a:t>
                      </a:r>
                    </a:p>
                  </a:txBody>
                  <a:tcPr marL="45720" marR="4572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60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3015918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893140"/>
              </p:ext>
            </p:extLst>
          </p:nvPr>
        </p:nvGraphicFramePr>
        <p:xfrm>
          <a:off x="6311900" y="1117601"/>
          <a:ext cx="5622245" cy="3071222"/>
        </p:xfrm>
        <a:graphic>
          <a:graphicData uri="http://schemas.openxmlformats.org/drawingml/2006/table">
            <a:tbl>
              <a:tblPr/>
              <a:tblGrid>
                <a:gridCol w="27280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8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50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673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Специалитет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. Очная 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5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/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факультет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Всего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1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 аэрокосмических приборов 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/>
                      </a:r>
                      <a:b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</a:b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 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систем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51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1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 радиотехники 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/>
                      </a:r>
                      <a:b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</a:b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 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инфокоммуникационных технологий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115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115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35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 </a:t>
                      </a:r>
                      <a:r>
                        <a:rPr kumimoji="0" lang="ru-RU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киберфизических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систем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65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76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4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 технологий предпринимательства и права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2046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2. Образовательная политика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pPr marL="266400"/>
            <a:r>
              <a:rPr lang="ru-RU" dirty="0"/>
              <a:t>Результаты приемной кампании. </a:t>
            </a:r>
            <a:r>
              <a:rPr lang="ru-RU" dirty="0" smtClean="0"/>
              <a:t>Магистратура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4161"/>
              </p:ext>
            </p:extLst>
          </p:nvPr>
        </p:nvGraphicFramePr>
        <p:xfrm>
          <a:off x="695326" y="1101545"/>
          <a:ext cx="10801351" cy="2669222"/>
        </p:xfrm>
        <a:graphic>
          <a:graphicData uri="http://schemas.openxmlformats.org/drawingml/2006/table">
            <a:tbl>
              <a:tblPr/>
              <a:tblGrid>
                <a:gridCol w="5241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5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12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34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Магистратура. Очная 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Институт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/</a:t>
                      </a: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факультет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Всего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9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 аэрокосмических приборов 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 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систем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124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125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7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 радиотехники и инфокоммуникационных технологий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123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123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 </a:t>
                      </a:r>
                      <a:r>
                        <a:rPr kumimoji="0" lang="ru-RU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киберфизических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систем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135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138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 информационных технологий 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 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программирования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119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127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Гуманитарный факультет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7199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 технологий предпринимательства и права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55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55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4873539"/>
                  </a:ext>
                </a:extLst>
              </a:tr>
              <a:tr h="3822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 фундаментальной подготовки и технологических инноваций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91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91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3015918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88812"/>
              </p:ext>
            </p:extLst>
          </p:nvPr>
        </p:nvGraphicFramePr>
        <p:xfrm>
          <a:off x="695325" y="4184650"/>
          <a:ext cx="10801352" cy="1297622"/>
        </p:xfrm>
        <a:graphic>
          <a:graphicData uri="http://schemas.openxmlformats.org/drawingml/2006/table">
            <a:tbl>
              <a:tblPr/>
              <a:tblGrid>
                <a:gridCol w="5241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5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12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3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722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Магистратура. Заочная 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Институт</a:t>
                      </a: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/</a:t>
                      </a: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факультет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Всего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 технологий 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предпринимательства и 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права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60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66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4873539"/>
                  </a:ext>
                </a:extLst>
              </a:tr>
              <a:tr h="3822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Институт непрерывного и дистанционного образования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60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67</a:t>
                      </a:r>
                    </a:p>
                  </a:txBody>
                  <a:tcPr marL="45720" marR="45720" marT="0" marB="0" anchor="ctr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30159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083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2. Образовательная политика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pPr marL="266400"/>
            <a:r>
              <a:rPr lang="ru-RU" dirty="0" smtClean="0"/>
              <a:t>Результаты </a:t>
            </a:r>
            <a:r>
              <a:rPr lang="ru-RU" dirty="0"/>
              <a:t>приемной кампании. </a:t>
            </a:r>
            <a:r>
              <a:rPr lang="ru-RU" dirty="0" smtClean="0"/>
              <a:t>ФСПО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4027"/>
              </p:ext>
            </p:extLst>
          </p:nvPr>
        </p:nvGraphicFramePr>
        <p:xfrm>
          <a:off x="695326" y="1136651"/>
          <a:ext cx="10801348" cy="933592"/>
        </p:xfrm>
        <a:graphic>
          <a:graphicData uri="http://schemas.openxmlformats.org/drawingml/2006/table">
            <a:tbl>
              <a:tblPr/>
              <a:tblGrid>
                <a:gridCol w="3789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8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904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02032">
                  <a:extLst>
                    <a:ext uri="{9D8B030D-6E8A-4147-A177-3AD203B41FA5}">
                      <a16:colId xmlns:a16="http://schemas.microsoft.com/office/drawing/2014/main" val="3819466245"/>
                    </a:ext>
                  </a:extLst>
                </a:gridCol>
              </a:tblGrid>
              <a:tr h="3492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Форма обучения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Бюджет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Контракт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Всего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55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очная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225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427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798501"/>
              </p:ext>
            </p:extLst>
          </p:nvPr>
        </p:nvGraphicFramePr>
        <p:xfrm>
          <a:off x="695325" y="2554619"/>
          <a:ext cx="10801350" cy="2744711"/>
        </p:xfrm>
        <a:graphic>
          <a:graphicData uri="http://schemas.openxmlformats.org/drawingml/2006/table">
            <a:tbl>
              <a:tblPr/>
              <a:tblGrid>
                <a:gridCol w="3800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00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4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Специальности</a:t>
                      </a:r>
                      <a:endParaRPr kumimoji="0" lang="ru-RU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Количество контрактных студентов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955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технические</a:t>
                      </a:r>
                      <a:endParaRPr lang="ru-RU" sz="1200" b="0" i="0" u="none" strike="noStrike" kern="120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76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экономические</a:t>
                      </a:r>
                      <a:endParaRPr lang="ru-RU" sz="1200" b="0" i="0" u="none" strike="noStrike" kern="120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2682704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юридические</a:t>
                      </a:r>
                      <a:endParaRPr lang="ru-RU" sz="1200" b="0" i="0" u="none" strike="noStrike" kern="120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68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6750947"/>
                  </a:ext>
                </a:extLst>
              </a:tr>
              <a:tr h="478479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гуманитарные</a:t>
                      </a:r>
                      <a:endParaRPr lang="ru-RU" sz="1200" b="0" i="0" u="none" strike="noStrike" kern="120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35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7089655"/>
                  </a:ext>
                </a:extLst>
              </a:tr>
              <a:tr h="597846"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i="0" u="none" strike="noStrike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2400" b="0" i="0" u="none" strike="noStrike" kern="120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64560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174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2. Образовательная политика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34961" y="1021665"/>
            <a:ext cx="25827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atin typeface="+mj-lt"/>
                <a:ea typeface="Roboto" panose="02000000000000000000" pitchFamily="2" charset="0"/>
              </a:rPr>
              <a:t>Высшее </a:t>
            </a:r>
            <a:r>
              <a:rPr lang="ru-RU" sz="2000" b="1" dirty="0" smtClean="0">
                <a:latin typeface="+mj-lt"/>
                <a:ea typeface="Roboto" panose="02000000000000000000" pitchFamily="2" charset="0"/>
              </a:rPr>
              <a:t>образование</a:t>
            </a:r>
            <a:endParaRPr lang="ru-RU" sz="2000" b="1" dirty="0">
              <a:latin typeface="+mj-lt"/>
              <a:ea typeface="Roboto" panose="02000000000000000000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4963" y="3774432"/>
            <a:ext cx="48609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+mj-lt"/>
                <a:ea typeface="Roboto" panose="02000000000000000000" pitchFamily="2" charset="0"/>
              </a:rPr>
              <a:t>Среднее </a:t>
            </a:r>
            <a:r>
              <a:rPr lang="ru-RU" sz="2000" b="1" dirty="0" smtClean="0">
                <a:latin typeface="+mj-lt"/>
                <a:ea typeface="Roboto" panose="02000000000000000000" pitchFamily="2" charset="0"/>
              </a:rPr>
              <a:t>профессиональное</a:t>
            </a:r>
            <a:r>
              <a:rPr lang="en-US" sz="2000" b="1" dirty="0" smtClean="0">
                <a:latin typeface="+mj-lt"/>
                <a:ea typeface="Roboto" panose="02000000000000000000" pitchFamily="2" charset="0"/>
              </a:rPr>
              <a:t> </a:t>
            </a:r>
            <a:r>
              <a:rPr lang="ru-RU" sz="2000" b="1" dirty="0" smtClean="0">
                <a:latin typeface="+mj-lt"/>
                <a:ea typeface="Roboto" panose="02000000000000000000" pitchFamily="2" charset="0"/>
              </a:rPr>
              <a:t>образование</a:t>
            </a:r>
            <a:endParaRPr lang="ru-RU" sz="2000" b="1" dirty="0">
              <a:latin typeface="+mj-lt"/>
              <a:ea typeface="Roboto" panose="02000000000000000000" pitchFamily="2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746227"/>
              </p:ext>
            </p:extLst>
          </p:nvPr>
        </p:nvGraphicFramePr>
        <p:xfrm>
          <a:off x="334963" y="4184172"/>
          <a:ext cx="6897370" cy="2129346"/>
        </p:xfrm>
        <a:graphic>
          <a:graphicData uri="http://schemas.openxmlformats.org/drawingml/2006/table">
            <a:tbl>
              <a:tblPr/>
              <a:tblGrid>
                <a:gridCol w="1386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52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59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034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0" dirty="0" smtClean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Очная форма обучения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 Ligh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9050"/>
                  </a:ext>
                </a:extLst>
              </a:tr>
              <a:tr h="28911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Направление</a:t>
                      </a:r>
                      <a:r>
                        <a:rPr lang="en-US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/</a:t>
                      </a: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специальность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Контракт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29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09.0</a:t>
                      </a: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.0</a:t>
                      </a: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Информационные 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системы и программирование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29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40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.0</a:t>
                      </a: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.0</a:t>
                      </a: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Правоохранительная 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деятельность (на базе 9 классов)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29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40.0</a:t>
                      </a: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.0</a:t>
                      </a: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Правоохранительная 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деятельность (на базе 11 классов)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4524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itchFamily="18" charset="0"/>
                        </a:rPr>
                        <a:t>ИТОГО</a:t>
                      </a:r>
                      <a:endParaRPr kumimoji="0" lang="ru-RU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 kern="120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520854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8431208" y="4509865"/>
            <a:ext cx="2126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</a:rPr>
              <a:t>Всего по филиалу </a:t>
            </a:r>
            <a:r>
              <a:rPr lang="en-US" dirty="0" smtClean="0">
                <a:latin typeface="Roboto" panose="02000000000000000000" pitchFamily="2" charset="0"/>
                <a:ea typeface="Roboto" panose="02000000000000000000" pitchFamily="2" charset="0"/>
              </a:rPr>
              <a:t/>
            </a:r>
            <a:br>
              <a:rPr lang="en-US" dirty="0" smtClean="0"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ru-RU" dirty="0" smtClean="0">
                <a:latin typeface="Roboto" panose="02000000000000000000" pitchFamily="2" charset="0"/>
                <a:ea typeface="Roboto" panose="02000000000000000000" pitchFamily="2" charset="0"/>
              </a:rPr>
              <a:t>на </a:t>
            </a: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</a:rPr>
              <a:t>26.08.2022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718884" y="4509865"/>
            <a:ext cx="9353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Roboto" panose="02000000000000000000" pitchFamily="2" charset="0"/>
                <a:ea typeface="Roboto" panose="02000000000000000000" pitchFamily="2" charset="0"/>
              </a:rPr>
              <a:t>164</a:t>
            </a:r>
            <a:endParaRPr lang="ru-RU" sz="32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476769"/>
              </p:ext>
            </p:extLst>
          </p:nvPr>
        </p:nvGraphicFramePr>
        <p:xfrm>
          <a:off x="334961" y="1440977"/>
          <a:ext cx="5342339" cy="2141407"/>
        </p:xfrm>
        <a:graphic>
          <a:graphicData uri="http://schemas.openxmlformats.org/drawingml/2006/table">
            <a:tbl>
              <a:tblPr/>
              <a:tblGrid>
                <a:gridCol w="8329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45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7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72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8788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0" dirty="0" smtClean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Очная форма обучения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 Ligh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9050"/>
                  </a:ext>
                </a:extLst>
              </a:tr>
              <a:tr h="38728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Направление</a:t>
                      </a:r>
                      <a:r>
                        <a:rPr lang="en-US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/</a:t>
                      </a: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специальность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Бюджет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Контракт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8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09.03.01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Информатика и вычислительная 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техника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94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40.03.01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Юриспруденция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94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38.03.01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Экономика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20918"/>
                  </a:ext>
                </a:extLst>
              </a:tr>
              <a:tr h="413354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ИТОГО</a:t>
                      </a:r>
                      <a:endParaRPr kumimoji="0" lang="ru-RU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2000" b="1" i="0" u="none" strike="noStrike" kern="120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2000" b="1" i="0" u="none" strike="noStrike" kern="120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520854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995092"/>
              </p:ext>
            </p:extLst>
          </p:nvPr>
        </p:nvGraphicFramePr>
        <p:xfrm>
          <a:off x="6311900" y="1438558"/>
          <a:ext cx="5342339" cy="2143940"/>
        </p:xfrm>
        <a:graphic>
          <a:graphicData uri="http://schemas.openxmlformats.org/drawingml/2006/table">
            <a:tbl>
              <a:tblPr/>
              <a:tblGrid>
                <a:gridCol w="8329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45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7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72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6193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0" dirty="0" smtClean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Заочная форма обучения (предварительные цифры)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 Ligh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9050"/>
                  </a:ext>
                </a:extLst>
              </a:tr>
              <a:tr h="387741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Направление</a:t>
                      </a:r>
                      <a:r>
                        <a:rPr lang="en-US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/</a:t>
                      </a: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специальность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Контракт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58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09.03.01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Информатика и вычислительная 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техника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58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40.03.01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Юриспруденция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33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58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38.05.02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Таможенное 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дело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27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2483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ИТОГО</a:t>
                      </a:r>
                      <a:endParaRPr kumimoji="0" lang="ru-RU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2000" b="1" i="0" u="none" strike="noStrike" kern="120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2000" b="1" i="0" u="none" strike="noStrike" kern="120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520854"/>
                  </a:ext>
                </a:extLst>
              </a:tr>
            </a:tbl>
          </a:graphicData>
        </a:graphic>
      </p:graphicFrame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77898"/>
          </a:xfrm>
        </p:spPr>
        <p:txBody>
          <a:bodyPr>
            <a:normAutofit/>
          </a:bodyPr>
          <a:lstStyle/>
          <a:p>
            <a:pPr marL="266400"/>
            <a:r>
              <a:rPr lang="ru-RU" dirty="0" smtClean="0"/>
              <a:t>Результаты </a:t>
            </a:r>
            <a:r>
              <a:rPr lang="ru-RU" dirty="0"/>
              <a:t>приемной кампании. </a:t>
            </a:r>
            <a:r>
              <a:rPr lang="ru-RU" dirty="0" smtClean="0"/>
              <a:t>ИФ ГУАП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539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2. Образовательная политика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pPr marL="266400"/>
            <a:r>
              <a:rPr lang="ru-RU" dirty="0"/>
              <a:t>Результаты приемной кампании. Средние </a:t>
            </a:r>
            <a:r>
              <a:rPr lang="ru-RU" dirty="0" smtClean="0"/>
              <a:t>баллы ЕГЭ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509585"/>
              </p:ext>
            </p:extLst>
          </p:nvPr>
        </p:nvGraphicFramePr>
        <p:xfrm>
          <a:off x="334960" y="1133249"/>
          <a:ext cx="4897439" cy="3295879"/>
        </p:xfrm>
        <a:graphic>
          <a:graphicData uri="http://schemas.openxmlformats.org/drawingml/2006/table">
            <a:tbl>
              <a:tblPr/>
              <a:tblGrid>
                <a:gridCol w="1333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3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1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9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8217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Бакалавриат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. Очная форма обучения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 Ligh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9050"/>
                  </a:ext>
                </a:extLst>
              </a:tr>
              <a:tr h="6341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Институт</a:t>
                      </a:r>
                      <a:r>
                        <a:rPr lang="en-US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/</a:t>
                      </a: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/>
                      </a:r>
                      <a:b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факультет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Средний </a:t>
                      </a:r>
                      <a:b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балл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Бюджет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Контракт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76,80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78,46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62,91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62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72,32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72,77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57,56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62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74,27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76,89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62,57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20918"/>
                  </a:ext>
                </a:extLst>
              </a:tr>
              <a:tr h="3262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83,15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85,81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70,64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2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75,78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95,09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72,71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555890"/>
                  </a:ext>
                </a:extLst>
              </a:tr>
              <a:tr h="3262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67,75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84,80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66,80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8151846"/>
                  </a:ext>
                </a:extLst>
              </a:tr>
              <a:tr h="3262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ФПТИ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73,50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75,58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60,27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2570043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154167"/>
              </p:ext>
            </p:extLst>
          </p:nvPr>
        </p:nvGraphicFramePr>
        <p:xfrm>
          <a:off x="334963" y="4634160"/>
          <a:ext cx="4897439" cy="1664814"/>
        </p:xfrm>
        <a:graphic>
          <a:graphicData uri="http://schemas.openxmlformats.org/drawingml/2006/table">
            <a:tbl>
              <a:tblPr/>
              <a:tblGrid>
                <a:gridCol w="1333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3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1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9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8217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Бакалавриат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. Очно-заочная форма обучения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 Ligh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9050"/>
                  </a:ext>
                </a:extLst>
              </a:tr>
              <a:tr h="6341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Институт</a:t>
                      </a:r>
                      <a:r>
                        <a:rPr lang="en-US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/</a:t>
                      </a: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/>
                      </a:r>
                      <a:b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факультет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Средний </a:t>
                      </a:r>
                      <a:b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балл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Бюджет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Контракт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61,04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61,04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8151846"/>
                  </a:ext>
                </a:extLst>
              </a:tr>
              <a:tr h="3262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ИНДО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65,35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65,22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65,90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2570043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656191"/>
              </p:ext>
            </p:extLst>
          </p:nvPr>
        </p:nvGraphicFramePr>
        <p:xfrm>
          <a:off x="5407025" y="1133249"/>
          <a:ext cx="4897439" cy="2317240"/>
        </p:xfrm>
        <a:graphic>
          <a:graphicData uri="http://schemas.openxmlformats.org/drawingml/2006/table">
            <a:tbl>
              <a:tblPr/>
              <a:tblGrid>
                <a:gridCol w="1333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3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1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9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8217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Специалитет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. Очная форма обучения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 Ligh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9050"/>
                  </a:ext>
                </a:extLst>
              </a:tr>
              <a:tr h="6341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Институт</a:t>
                      </a:r>
                      <a:r>
                        <a:rPr lang="en-US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/</a:t>
                      </a: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/>
                      </a:r>
                      <a:b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факультет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Средний </a:t>
                      </a:r>
                      <a:b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балл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Бюджет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Контракт</a:t>
                      </a:r>
                      <a:endParaRPr lang="ru-RU" sz="16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80,54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81,10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58,67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62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68,69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68,69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u="none" strike="noStrike" kern="120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62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76,46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79,04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61,00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20918"/>
                  </a:ext>
                </a:extLst>
              </a:tr>
              <a:tr h="3262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65,38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65,38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8151846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133861"/>
              </p:ext>
            </p:extLst>
          </p:nvPr>
        </p:nvGraphicFramePr>
        <p:xfrm>
          <a:off x="5407025" y="3783638"/>
          <a:ext cx="6484938" cy="2525086"/>
        </p:xfrm>
        <a:graphic>
          <a:graphicData uri="http://schemas.openxmlformats.org/drawingml/2006/table">
            <a:tbl>
              <a:tblPr/>
              <a:tblGrid>
                <a:gridCol w="1196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4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84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4278">
                  <a:extLst>
                    <a:ext uri="{9D8B030D-6E8A-4147-A177-3AD203B41FA5}">
                      <a16:colId xmlns:a16="http://schemas.microsoft.com/office/drawing/2014/main" val="272667726"/>
                    </a:ext>
                  </a:extLst>
                </a:gridCol>
                <a:gridCol w="713969">
                  <a:extLst>
                    <a:ext uri="{9D8B030D-6E8A-4147-A177-3AD203B41FA5}">
                      <a16:colId xmlns:a16="http://schemas.microsoft.com/office/drawing/2014/main" val="2123820969"/>
                    </a:ext>
                  </a:extLst>
                </a:gridCol>
                <a:gridCol w="991605">
                  <a:extLst>
                    <a:ext uri="{9D8B030D-6E8A-4147-A177-3AD203B41FA5}">
                      <a16:colId xmlns:a16="http://schemas.microsoft.com/office/drawing/2014/main" val="1412576653"/>
                    </a:ext>
                  </a:extLst>
                </a:gridCol>
                <a:gridCol w="674278">
                  <a:extLst>
                    <a:ext uri="{9D8B030D-6E8A-4147-A177-3AD203B41FA5}">
                      <a16:colId xmlns:a16="http://schemas.microsoft.com/office/drawing/2014/main" val="1320206562"/>
                    </a:ext>
                  </a:extLst>
                </a:gridCol>
                <a:gridCol w="711785">
                  <a:extLst>
                    <a:ext uri="{9D8B030D-6E8A-4147-A177-3AD203B41FA5}">
                      <a16:colId xmlns:a16="http://schemas.microsoft.com/office/drawing/2014/main" val="948093070"/>
                    </a:ext>
                  </a:extLst>
                </a:gridCol>
              </a:tblGrid>
              <a:tr h="398568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ГУАП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 Ligh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800" kern="1200" dirty="0">
                        <a:solidFill>
                          <a:schemeClr val="tx1"/>
                        </a:solidFill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800" kern="1200" dirty="0">
                        <a:solidFill>
                          <a:schemeClr val="tx1"/>
                        </a:solidFill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800" kern="1200" dirty="0">
                        <a:solidFill>
                          <a:schemeClr val="tx1"/>
                        </a:solidFill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800" kern="1200" dirty="0">
                        <a:solidFill>
                          <a:schemeClr val="tx1"/>
                        </a:solidFill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800" kern="1200" dirty="0">
                        <a:solidFill>
                          <a:schemeClr val="tx1"/>
                        </a:solidFill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9050"/>
                  </a:ext>
                </a:extLst>
              </a:tr>
              <a:tr h="4818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Форма</a:t>
                      </a:r>
                      <a:br>
                        <a:rPr lang="ru-RU" sz="12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2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обучения</a:t>
                      </a:r>
                      <a:endParaRPr lang="ru-RU" sz="12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 </a:t>
                      </a:r>
                      <a:r>
                        <a:rPr lang="ru-RU" sz="12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учетом </a:t>
                      </a:r>
                      <a:r>
                        <a:rPr lang="ru-RU" sz="12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/>
                      </a:r>
                      <a:br>
                        <a:rPr lang="ru-RU" sz="12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2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квот</a:t>
                      </a:r>
                      <a:endParaRPr lang="ru-RU" sz="12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Без </a:t>
                      </a:r>
                      <a:r>
                        <a:rPr lang="ru-RU" sz="12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учета </a:t>
                      </a:r>
                      <a:r>
                        <a:rPr lang="ru-RU" sz="12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/>
                      </a:r>
                      <a:br>
                        <a:rPr lang="ru-RU" sz="12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2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квот</a:t>
                      </a:r>
                      <a:endParaRPr lang="ru-RU" sz="12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Особая </a:t>
                      </a:r>
                      <a:r>
                        <a:rPr lang="ru-RU" sz="12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/>
                      </a:r>
                      <a:br>
                        <a:rPr lang="ru-RU" sz="12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2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квота</a:t>
                      </a:r>
                      <a:endParaRPr lang="ru-RU" sz="12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Целевая </a:t>
                      </a:r>
                      <a:r>
                        <a:rPr lang="ru-RU" sz="12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/>
                      </a:r>
                      <a:br>
                        <a:rPr lang="ru-RU" sz="12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2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квота</a:t>
                      </a:r>
                      <a:endParaRPr lang="ru-RU" sz="12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Специальная</a:t>
                      </a:r>
                      <a:br>
                        <a:rPr lang="ru-RU" sz="12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200" b="0" kern="120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квота</a:t>
                      </a:r>
                      <a:endParaRPr lang="ru-RU" sz="1200" b="0" kern="1200" dirty="0"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Бюджет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Контракт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80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Очная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74,84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75,15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72,09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67,11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62,92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77,33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68,06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34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Очно-заочная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64,23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64,49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52,67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65,22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63,17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3766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ИФ ГУАП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9005147"/>
                  </a:ext>
                </a:extLst>
              </a:tr>
              <a:tr h="42880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Очная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66,90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66,90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73,78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63,17</a:t>
                      </a:r>
                      <a:endParaRPr lang="ru-RU" sz="18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02280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843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2. Образовательная политика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pPr marL="266400"/>
            <a:r>
              <a:rPr lang="ru-RU" dirty="0" smtClean="0"/>
              <a:t>Численность </a:t>
            </a:r>
            <a:r>
              <a:rPr lang="ru-RU" dirty="0"/>
              <a:t>обученных по образовательным </a:t>
            </a:r>
            <a:r>
              <a:rPr lang="ru-RU" dirty="0" smtClean="0"/>
              <a:t>ДПО</a:t>
            </a:r>
            <a:endParaRPr lang="ru-RU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73773"/>
              </p:ext>
            </p:extLst>
          </p:nvPr>
        </p:nvGraphicFramePr>
        <p:xfrm>
          <a:off x="334963" y="1112752"/>
          <a:ext cx="11517314" cy="2040108"/>
        </p:xfrm>
        <a:graphic>
          <a:graphicData uri="http://schemas.openxmlformats.org/drawingml/2006/table">
            <a:tbl>
              <a:tblPr/>
              <a:tblGrid>
                <a:gridCol w="24110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1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68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788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891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2832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0" dirty="0" smtClean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По программам повышения квалификации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 Ligh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9050"/>
                  </a:ext>
                </a:extLst>
              </a:tr>
              <a:tr h="746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Год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Число реализованных 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образовательных 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программ ПК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Общая численность слушателей, обученных по программам ПК, 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Численность слушателей из числа работников ГУАП, обученных 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/>
                      </a:r>
                      <a:b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</a:b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по 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программам ПК, 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Численность сторонних слушателей, обученных по программам ПК, 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20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4463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4463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3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2022 (до 01.08.2022)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3393734"/>
              </p:ext>
            </p:extLst>
          </p:nvPr>
        </p:nvGraphicFramePr>
        <p:xfrm>
          <a:off x="334963" y="3465513"/>
          <a:ext cx="11522077" cy="1996130"/>
        </p:xfrm>
        <a:graphic>
          <a:graphicData uri="http://schemas.openxmlformats.org/drawingml/2006/table">
            <a:tbl>
              <a:tblPr/>
              <a:tblGrid>
                <a:gridCol w="24120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23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77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799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900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22171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0" dirty="0" smtClean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</a:t>
                      </a:r>
                      <a:r>
                        <a:rPr lang="ru-RU" sz="1800" b="0" dirty="0" smtClean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По программам профессиональной переподготовки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 Light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 Light"/>
                        <a:ea typeface="Calibri" pitchFamily="34" charset="0"/>
                        <a:cs typeface="Calibri Light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9050"/>
                  </a:ext>
                </a:extLst>
              </a:tr>
              <a:tr h="6833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Год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Число реализованных образовательных программ 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ПП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Общая численность слушателей, обученных по программам 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ПП, 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Численность слушателей из числа работников ГУАП, обученных по программам 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ПП, 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Численность сторонних слушателей, обученных по программам 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ПП, 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Calibri Light"/>
                        </a:rPr>
                        <a:t>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52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2022 (до 01.08.2022)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334963" y="5849291"/>
            <a:ext cx="72564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+mj-lt"/>
                <a:ea typeface="Roboto" panose="02000000000000000000" pitchFamily="2" charset="0"/>
              </a:rPr>
              <a:t>Доход за период  01.01.2021 по 17.08.2022 – </a:t>
            </a:r>
            <a:r>
              <a:rPr lang="ru-RU" sz="2400" b="1" dirty="0">
                <a:latin typeface="+mj-lt"/>
                <a:ea typeface="Roboto" panose="02000000000000000000" pitchFamily="2" charset="0"/>
              </a:rPr>
              <a:t>16 807 419,256 руб</a:t>
            </a:r>
            <a:r>
              <a:rPr lang="ru-RU" sz="2400" dirty="0">
                <a:latin typeface="+mj-lt"/>
                <a:ea typeface="Roboto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4351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1. Программа развития ГУАП на 2021–2030 годы. Приоритет 2030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792162"/>
          </a:xfrm>
        </p:spPr>
        <p:txBody>
          <a:bodyPr/>
          <a:lstStyle/>
          <a:p>
            <a:pPr marL="265113"/>
            <a:r>
              <a:rPr lang="ru-RU" dirty="0" smtClean="0"/>
              <a:t>М</a:t>
            </a:r>
            <a:r>
              <a:rPr lang="ru-RU" dirty="0"/>
              <a:t>иссия и </a:t>
            </a:r>
            <a:r>
              <a:rPr lang="ru-RU" dirty="0" smtClean="0"/>
              <a:t>стратегическая цель</a:t>
            </a:r>
            <a:endParaRPr lang="ru-RU" dirty="0">
              <a:effectLst/>
            </a:endParaRPr>
          </a:p>
        </p:txBody>
      </p:sp>
      <p:sp>
        <p:nvSpPr>
          <p:cNvPr id="8" name="object 3"/>
          <p:cNvSpPr txBox="1"/>
          <p:nvPr/>
        </p:nvSpPr>
        <p:spPr>
          <a:xfrm>
            <a:off x="1372235" y="4184650"/>
            <a:ext cx="3860165" cy="2107628"/>
          </a:xfrm>
          <a:prstGeom prst="rect">
            <a:avLst/>
          </a:prstGeom>
          <a:noFill/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Aft>
                <a:spcPts val="1200"/>
              </a:spcAft>
            </a:pPr>
            <a:r>
              <a:rPr lang="ru-RU" spc="20" dirty="0" smtClean="0">
                <a:solidFill>
                  <a:srgbClr val="01509F"/>
                </a:solidFill>
                <a:latin typeface="+mj-lt"/>
                <a:cs typeface="Lucida Sans Unicode"/>
              </a:rPr>
              <a:t>Политики</a:t>
            </a:r>
            <a:endParaRPr dirty="0">
              <a:solidFill>
                <a:srgbClr val="01509F"/>
              </a:solidFill>
              <a:latin typeface="+mj-lt"/>
              <a:cs typeface="Lucida Sans Unicode"/>
            </a:endParaRPr>
          </a:p>
          <a:p>
            <a:pPr marL="184150" marR="5080" indent="-171450">
              <a:buFont typeface="Arial" panose="020B0604020202020204" pitchFamily="34" charset="0"/>
              <a:buChar char="•"/>
            </a:pPr>
            <a:r>
              <a:rPr lang="ru-RU" sz="1200" spc="40" dirty="0">
                <a:solidFill>
                  <a:srgbClr val="01509F"/>
                </a:solidFill>
                <a:latin typeface="+mj-lt"/>
                <a:cs typeface="Trebuchet MS"/>
              </a:rPr>
              <a:t>Образовательная политика</a:t>
            </a:r>
          </a:p>
          <a:p>
            <a:pPr marL="184150" marR="5080" indent="-171450">
              <a:buFont typeface="Arial" panose="020B0604020202020204" pitchFamily="34" charset="0"/>
              <a:buChar char="•"/>
            </a:pPr>
            <a:r>
              <a:rPr lang="ru-RU" sz="1200" spc="40" dirty="0">
                <a:solidFill>
                  <a:srgbClr val="01509F"/>
                </a:solidFill>
                <a:latin typeface="+mj-lt"/>
                <a:cs typeface="Trebuchet MS"/>
              </a:rPr>
              <a:t>Научно-исследовательская политика</a:t>
            </a:r>
          </a:p>
          <a:p>
            <a:pPr marL="184150" marR="5080" indent="-171450">
              <a:buFont typeface="Arial" panose="020B0604020202020204" pitchFamily="34" charset="0"/>
              <a:buChar char="•"/>
            </a:pPr>
            <a:r>
              <a:rPr lang="ru-RU" sz="1200" spc="40" dirty="0">
                <a:solidFill>
                  <a:srgbClr val="01509F"/>
                </a:solidFill>
                <a:latin typeface="+mj-lt"/>
                <a:cs typeface="Trebuchet MS"/>
              </a:rPr>
              <a:t>Молодежная политика </a:t>
            </a:r>
          </a:p>
          <a:p>
            <a:pPr marL="184150" marR="5080" indent="-171450">
              <a:buFont typeface="Arial" panose="020B0604020202020204" pitchFamily="34" charset="0"/>
              <a:buChar char="•"/>
            </a:pPr>
            <a:r>
              <a:rPr lang="ru-RU" sz="1200" spc="40" dirty="0">
                <a:solidFill>
                  <a:srgbClr val="01509F"/>
                </a:solidFill>
                <a:latin typeface="+mj-lt"/>
                <a:cs typeface="Trebuchet MS"/>
              </a:rPr>
              <a:t>Политика управления человеческим капиталом </a:t>
            </a:r>
          </a:p>
          <a:p>
            <a:pPr marL="184150" marR="5080" indent="-171450">
              <a:buFont typeface="Arial" panose="020B0604020202020204" pitchFamily="34" charset="0"/>
              <a:buChar char="•"/>
            </a:pPr>
            <a:r>
              <a:rPr lang="ru-RU" sz="1200" spc="40" dirty="0" smtClean="0">
                <a:solidFill>
                  <a:srgbClr val="01509F"/>
                </a:solidFill>
                <a:latin typeface="+mj-lt"/>
                <a:cs typeface="Trebuchet MS"/>
              </a:rPr>
              <a:t>Политика </a:t>
            </a:r>
            <a:r>
              <a:rPr lang="ru-RU" sz="1200" spc="40" dirty="0">
                <a:solidFill>
                  <a:srgbClr val="01509F"/>
                </a:solidFill>
                <a:latin typeface="+mj-lt"/>
                <a:cs typeface="Trebuchet MS"/>
              </a:rPr>
              <a:t>в области цифровой трансформации</a:t>
            </a:r>
          </a:p>
          <a:p>
            <a:pPr marL="184150" marR="5080" indent="-171450">
              <a:buFont typeface="Arial" panose="020B0604020202020204" pitchFamily="34" charset="0"/>
              <a:buChar char="•"/>
            </a:pPr>
            <a:r>
              <a:rPr lang="ru-RU" sz="1200" spc="40" dirty="0">
                <a:solidFill>
                  <a:srgbClr val="01509F"/>
                </a:solidFill>
                <a:latin typeface="+mj-lt"/>
                <a:cs typeface="Trebuchet MS"/>
              </a:rPr>
              <a:t>Политика в области открытых данных </a:t>
            </a:r>
            <a:endParaRPr lang="ru-RU" sz="1200" spc="40" dirty="0" smtClean="0">
              <a:solidFill>
                <a:srgbClr val="01509F"/>
              </a:solidFill>
              <a:latin typeface="+mj-lt"/>
              <a:cs typeface="Trebuchet MS"/>
            </a:endParaRPr>
          </a:p>
          <a:p>
            <a:pPr marL="184150" marR="5080" indent="-171450">
              <a:buFont typeface="Arial" panose="020B0604020202020204" pitchFamily="34" charset="0"/>
              <a:buChar char="•"/>
            </a:pPr>
            <a:r>
              <a:rPr lang="ru-RU" sz="1200" spc="40" dirty="0" smtClean="0">
                <a:solidFill>
                  <a:srgbClr val="01509F"/>
                </a:solidFill>
                <a:latin typeface="+mj-lt"/>
                <a:cs typeface="Trebuchet MS"/>
              </a:rPr>
              <a:t>Финансовая политика</a:t>
            </a:r>
          </a:p>
          <a:p>
            <a:pPr marL="184150" marR="5080" indent="-171450">
              <a:buFont typeface="Arial" panose="020B0604020202020204" pitchFamily="34" charset="0"/>
              <a:buChar char="•"/>
            </a:pPr>
            <a:r>
              <a:rPr lang="ru-RU" sz="1200" spc="40" dirty="0" err="1" smtClean="0">
                <a:solidFill>
                  <a:srgbClr val="01509F"/>
                </a:solidFill>
                <a:latin typeface="+mj-lt"/>
                <a:cs typeface="Trebuchet MS"/>
              </a:rPr>
              <a:t>Кампусная</a:t>
            </a:r>
            <a:r>
              <a:rPr lang="ru-RU" sz="1200" spc="40" dirty="0" smtClean="0">
                <a:solidFill>
                  <a:srgbClr val="01509F"/>
                </a:solidFill>
                <a:latin typeface="+mj-lt"/>
                <a:cs typeface="Trebuchet MS"/>
              </a:rPr>
              <a:t> </a:t>
            </a:r>
            <a:r>
              <a:rPr lang="ru-RU" sz="1200" spc="40" dirty="0">
                <a:solidFill>
                  <a:srgbClr val="01509F"/>
                </a:solidFill>
                <a:latin typeface="+mj-lt"/>
                <a:cs typeface="Trebuchet MS"/>
              </a:rPr>
              <a:t>и инфраструктурная политика </a:t>
            </a:r>
          </a:p>
          <a:p>
            <a:pPr marL="184150" marR="5080" indent="-171450">
              <a:buFont typeface="Arial" panose="020B0604020202020204" pitchFamily="34" charset="0"/>
              <a:buChar char="•"/>
            </a:pPr>
            <a:endParaRPr lang="ru-RU" sz="1200" spc="40" dirty="0">
              <a:solidFill>
                <a:srgbClr val="01509F"/>
              </a:solidFill>
              <a:latin typeface="+mj-lt"/>
              <a:cs typeface="Trebuchet MS"/>
            </a:endParaRPr>
          </a:p>
        </p:txBody>
      </p:sp>
      <p:sp>
        <p:nvSpPr>
          <p:cNvPr id="21" name="Прямоугольник с двумя скругленными противолежащими углами 20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695325" y="1449388"/>
            <a:ext cx="10801350" cy="2525534"/>
          </a:xfrm>
          <a:prstGeom prst="round2DiagRect">
            <a:avLst/>
          </a:prstGeom>
          <a:solidFill>
            <a:srgbClr val="2B375C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2" name="object 4"/>
          <p:cNvSpPr txBox="1"/>
          <p:nvPr/>
        </p:nvSpPr>
        <p:spPr>
          <a:xfrm>
            <a:off x="6970238" y="4184650"/>
            <a:ext cx="2992912" cy="1984518"/>
          </a:xfrm>
          <a:prstGeom prst="rect">
            <a:avLst/>
          </a:prstGeom>
          <a:noFill/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Aft>
                <a:spcPts val="1200"/>
              </a:spcAft>
            </a:pPr>
            <a:r>
              <a:rPr lang="ru-RU" spc="45" dirty="0" smtClean="0">
                <a:solidFill>
                  <a:srgbClr val="005AAA"/>
                </a:solidFill>
                <a:latin typeface="+mj-lt"/>
                <a:cs typeface="Lucida Sans Unicode"/>
              </a:rPr>
              <a:t>Стратегические проекты</a:t>
            </a:r>
            <a:endParaRPr dirty="0">
              <a:solidFill>
                <a:srgbClr val="005AAA"/>
              </a:solidFill>
              <a:latin typeface="+mj-lt"/>
              <a:cs typeface="Lucida Sans Unicode"/>
            </a:endParaRPr>
          </a:p>
          <a:p>
            <a:pPr marL="184150" marR="508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200" spc="40" dirty="0">
                <a:solidFill>
                  <a:srgbClr val="005AAA"/>
                </a:solidFill>
                <a:latin typeface="+mj-lt"/>
                <a:cs typeface="Trebuchet MS"/>
              </a:rPr>
              <a:t>Aerospace R&amp;D </a:t>
            </a:r>
            <a:r>
              <a:rPr lang="en-US" sz="1200" spc="40" dirty="0" smtClean="0">
                <a:solidFill>
                  <a:srgbClr val="005AAA"/>
                </a:solidFill>
                <a:latin typeface="+mj-lt"/>
                <a:cs typeface="Trebuchet MS"/>
              </a:rPr>
              <a:t>Centre</a:t>
            </a:r>
            <a:endParaRPr lang="ru-RU" sz="1200" spc="40" dirty="0" smtClean="0">
              <a:solidFill>
                <a:srgbClr val="005AAA"/>
              </a:solidFill>
              <a:latin typeface="+mj-lt"/>
              <a:cs typeface="Trebuchet MS"/>
            </a:endParaRPr>
          </a:p>
          <a:p>
            <a:pPr marL="184150" marR="508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5AAA"/>
                </a:solidFill>
                <a:latin typeface="+mj-lt"/>
                <a:cs typeface="Trebuchet MS"/>
              </a:rPr>
              <a:t>Инженерная школа </a:t>
            </a:r>
            <a:r>
              <a:rPr lang="ru-RU" sz="1200" dirty="0" smtClean="0">
                <a:solidFill>
                  <a:srgbClr val="005AAA"/>
                </a:solidFill>
                <a:latin typeface="+mj-lt"/>
                <a:cs typeface="Trebuchet MS"/>
              </a:rPr>
              <a:t>2.0</a:t>
            </a:r>
          </a:p>
          <a:p>
            <a:pPr marL="184150" marR="508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5AAA"/>
                </a:solidFill>
                <a:latin typeface="+mj-lt"/>
                <a:cs typeface="Trebuchet MS"/>
              </a:rPr>
              <a:t>Университет </a:t>
            </a:r>
            <a:r>
              <a:rPr lang="en-US" sz="1200" dirty="0">
                <a:solidFill>
                  <a:srgbClr val="005AAA"/>
                </a:solidFill>
                <a:latin typeface="+mj-lt"/>
                <a:cs typeface="Trebuchet MS"/>
              </a:rPr>
              <a:t>Future </a:t>
            </a:r>
            <a:r>
              <a:rPr lang="en-US" sz="1200" dirty="0" smtClean="0">
                <a:solidFill>
                  <a:srgbClr val="005AAA"/>
                </a:solidFill>
                <a:latin typeface="+mj-lt"/>
                <a:cs typeface="Trebuchet MS"/>
              </a:rPr>
              <a:t>Skills</a:t>
            </a:r>
            <a:endParaRPr lang="ru-RU" sz="1200" dirty="0" smtClean="0">
              <a:solidFill>
                <a:srgbClr val="005AAA"/>
              </a:solidFill>
              <a:latin typeface="+mj-lt"/>
              <a:cs typeface="Trebuchet MS"/>
            </a:endParaRPr>
          </a:p>
          <a:p>
            <a:pPr marL="184150" marR="508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5AAA"/>
                </a:solidFill>
                <a:latin typeface="+mj-lt"/>
                <a:cs typeface="Trebuchet MS"/>
              </a:rPr>
              <a:t>Цифровой </a:t>
            </a:r>
            <a:r>
              <a:rPr lang="ru-RU" sz="1200" dirty="0" smtClean="0">
                <a:solidFill>
                  <a:srgbClr val="005AAA"/>
                </a:solidFill>
                <a:latin typeface="+mj-lt"/>
                <a:cs typeface="Trebuchet MS"/>
              </a:rPr>
              <a:t>университет</a:t>
            </a:r>
          </a:p>
          <a:p>
            <a:pPr marL="184150" marR="508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rgbClr val="005AAA"/>
                </a:solidFill>
                <a:latin typeface="+mj-lt"/>
                <a:cs typeface="Trebuchet MS"/>
              </a:rPr>
              <a:t>GoUP</a:t>
            </a:r>
            <a:r>
              <a:rPr lang="en-US" sz="1200" dirty="0">
                <a:solidFill>
                  <a:srgbClr val="005AAA"/>
                </a:solidFill>
                <a:latin typeface="+mj-lt"/>
                <a:cs typeface="Trebuchet MS"/>
              </a:rPr>
              <a:t> – </a:t>
            </a:r>
            <a:r>
              <a:rPr lang="ru-RU" sz="1200" dirty="0">
                <a:solidFill>
                  <a:srgbClr val="005AAA"/>
                </a:solidFill>
                <a:latin typeface="+mj-lt"/>
                <a:cs typeface="Trebuchet MS"/>
              </a:rPr>
              <a:t>твой опыт</a:t>
            </a:r>
            <a:endParaRPr sz="1200" dirty="0">
              <a:solidFill>
                <a:srgbClr val="005AAA"/>
              </a:solidFill>
              <a:latin typeface="+mj-lt"/>
              <a:cs typeface="Trebuchet MS"/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1219201" y="1848207"/>
            <a:ext cx="4391024" cy="1462901"/>
            <a:chOff x="1219201" y="1848207"/>
            <a:chExt cx="4391024" cy="1462901"/>
          </a:xfrm>
        </p:grpSpPr>
        <p:sp>
          <p:nvSpPr>
            <p:cNvPr id="7" name="object 4"/>
            <p:cNvSpPr txBox="1"/>
            <p:nvPr/>
          </p:nvSpPr>
          <p:spPr>
            <a:xfrm>
              <a:off x="1365565" y="1848207"/>
              <a:ext cx="4244660" cy="1462901"/>
            </a:xfrm>
            <a:prstGeom prst="rect">
              <a:avLst/>
            </a:prstGeom>
            <a:noFill/>
          </p:spPr>
          <p:txBody>
            <a:bodyPr vert="horz" wrap="square" lIns="0" tIns="1460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spc="45" dirty="0">
                  <a:solidFill>
                    <a:schemeClr val="bg1"/>
                  </a:solidFill>
                  <a:latin typeface="+mj-lt"/>
                  <a:cs typeface="Lucida Sans Unicode"/>
                </a:rPr>
                <a:t>Миссия</a:t>
              </a:r>
              <a:endParaRPr dirty="0">
                <a:solidFill>
                  <a:schemeClr val="bg1"/>
                </a:solidFill>
                <a:latin typeface="+mj-lt"/>
                <a:cs typeface="Lucida Sans Unicode"/>
              </a:endParaRPr>
            </a:p>
            <a:p>
              <a:pPr marL="12700" marR="5080">
                <a:lnSpc>
                  <a:spcPct val="106100"/>
                </a:lnSpc>
                <a:spcBef>
                  <a:spcPts val="1490"/>
                </a:spcBef>
              </a:pPr>
              <a:r>
                <a:rPr sz="1200" spc="40" dirty="0">
                  <a:solidFill>
                    <a:schemeClr val="bg1"/>
                  </a:solidFill>
                  <a:latin typeface="+mj-lt"/>
                  <a:cs typeface="Trebuchet MS"/>
                </a:rPr>
                <a:t>Подготовка </a:t>
              </a:r>
              <a:r>
                <a:rPr sz="1200" spc="20" dirty="0">
                  <a:solidFill>
                    <a:schemeClr val="bg1"/>
                  </a:solidFill>
                  <a:latin typeface="+mj-lt"/>
                  <a:cs typeface="Trebuchet MS"/>
                </a:rPr>
                <a:t>профессиональных </a:t>
              </a:r>
              <a:r>
                <a:rPr sz="1200" spc="30" dirty="0" err="1">
                  <a:solidFill>
                    <a:schemeClr val="bg1"/>
                  </a:solidFill>
                  <a:latin typeface="+mj-lt"/>
                  <a:cs typeface="Trebuchet MS"/>
                </a:rPr>
                <a:t>кадров</a:t>
              </a:r>
              <a:r>
                <a:rPr sz="1200" spc="30" dirty="0">
                  <a:solidFill>
                    <a:schemeClr val="bg1"/>
                  </a:solidFill>
                  <a:latin typeface="+mj-lt"/>
                  <a:cs typeface="Trebuchet MS"/>
                </a:rPr>
                <a:t> </a:t>
              </a:r>
              <a:r>
                <a:rPr sz="1200" dirty="0" err="1" smtClean="0">
                  <a:solidFill>
                    <a:schemeClr val="bg1"/>
                  </a:solidFill>
                  <a:latin typeface="+mj-lt"/>
                  <a:cs typeface="Trebuchet MS"/>
                </a:rPr>
                <a:t>для</a:t>
              </a:r>
              <a:r>
                <a:rPr sz="1200" dirty="0" smtClean="0">
                  <a:solidFill>
                    <a:schemeClr val="bg1"/>
                  </a:solidFill>
                  <a:latin typeface="+mj-lt"/>
                  <a:cs typeface="Trebuchet MS"/>
                </a:rPr>
                <a:t> </a:t>
              </a:r>
              <a:r>
                <a:rPr sz="1200" spc="25" dirty="0">
                  <a:solidFill>
                    <a:schemeClr val="bg1"/>
                  </a:solidFill>
                  <a:latin typeface="+mj-lt"/>
                  <a:cs typeface="Trebuchet MS"/>
                </a:rPr>
                <a:t>высокотехнологичной </a:t>
              </a:r>
              <a:r>
                <a:rPr sz="1200" spc="30" dirty="0">
                  <a:solidFill>
                    <a:schemeClr val="bg1"/>
                  </a:solidFill>
                  <a:latin typeface="+mj-lt"/>
                  <a:cs typeface="Trebuchet MS"/>
                </a:rPr>
                <a:t> </a:t>
              </a:r>
              <a:r>
                <a:rPr sz="1200" spc="15" dirty="0">
                  <a:solidFill>
                    <a:schemeClr val="bg1"/>
                  </a:solidFill>
                  <a:latin typeface="+mj-lt"/>
                  <a:cs typeface="Trebuchet MS"/>
                </a:rPr>
                <a:t>индустрии</a:t>
              </a:r>
              <a:r>
                <a:rPr sz="1200" spc="15" dirty="0">
                  <a:solidFill>
                    <a:schemeClr val="bg1"/>
                  </a:solidFill>
                  <a:latin typeface="+mj-lt"/>
                  <a:cs typeface="Lucida Sans Unicode"/>
                </a:rPr>
                <a:t>, </a:t>
              </a:r>
              <a:r>
                <a:rPr sz="1200" spc="30" dirty="0">
                  <a:solidFill>
                    <a:schemeClr val="bg1"/>
                  </a:solidFill>
                  <a:latin typeface="+mj-lt"/>
                  <a:cs typeface="Trebuchet MS"/>
                </a:rPr>
                <a:t>способных </a:t>
              </a:r>
              <a:r>
                <a:rPr sz="1200" spc="20" dirty="0">
                  <a:solidFill>
                    <a:schemeClr val="bg1"/>
                  </a:solidFill>
                  <a:latin typeface="+mj-lt"/>
                  <a:cs typeface="Trebuchet MS"/>
                </a:rPr>
                <a:t>исследовать</a:t>
              </a:r>
              <a:r>
                <a:rPr sz="1200" spc="20" dirty="0">
                  <a:solidFill>
                    <a:schemeClr val="bg1"/>
                  </a:solidFill>
                  <a:latin typeface="+mj-lt"/>
                  <a:cs typeface="Lucida Sans Unicode"/>
                </a:rPr>
                <a:t>, </a:t>
              </a:r>
              <a:r>
                <a:rPr sz="1200" spc="30" dirty="0">
                  <a:solidFill>
                    <a:schemeClr val="bg1"/>
                  </a:solidFill>
                  <a:latin typeface="+mj-lt"/>
                  <a:cs typeface="Trebuchet MS"/>
                </a:rPr>
                <a:t>разрабатывать</a:t>
              </a:r>
              <a:r>
                <a:rPr sz="1200" spc="35" dirty="0">
                  <a:solidFill>
                    <a:schemeClr val="bg1"/>
                  </a:solidFill>
                  <a:latin typeface="+mj-lt"/>
                  <a:cs typeface="Trebuchet MS"/>
                </a:rPr>
                <a:t> </a:t>
              </a:r>
              <a:r>
                <a:rPr sz="1200" spc="25" dirty="0">
                  <a:solidFill>
                    <a:schemeClr val="bg1"/>
                  </a:solidFill>
                  <a:latin typeface="+mj-lt"/>
                  <a:cs typeface="Trebuchet MS"/>
                </a:rPr>
                <a:t>и</a:t>
              </a:r>
              <a:r>
                <a:rPr sz="1200" spc="30" dirty="0">
                  <a:solidFill>
                    <a:schemeClr val="bg1"/>
                  </a:solidFill>
                  <a:latin typeface="+mj-lt"/>
                  <a:cs typeface="Trebuchet MS"/>
                </a:rPr>
                <a:t> </a:t>
              </a:r>
              <a:r>
                <a:rPr sz="1200" spc="15" dirty="0">
                  <a:solidFill>
                    <a:schemeClr val="bg1"/>
                  </a:solidFill>
                  <a:latin typeface="+mj-lt"/>
                  <a:cs typeface="Trebuchet MS"/>
                </a:rPr>
                <a:t>внедрять </a:t>
              </a:r>
              <a:r>
                <a:rPr sz="1200" spc="20" dirty="0">
                  <a:solidFill>
                    <a:schemeClr val="bg1"/>
                  </a:solidFill>
                  <a:latin typeface="+mj-lt"/>
                  <a:cs typeface="Trebuchet MS"/>
                </a:rPr>
                <a:t> </a:t>
              </a:r>
              <a:r>
                <a:rPr sz="1200" spc="25" dirty="0">
                  <a:solidFill>
                    <a:schemeClr val="bg1"/>
                  </a:solidFill>
                  <a:latin typeface="+mj-lt"/>
                  <a:cs typeface="Trebuchet MS"/>
                </a:rPr>
                <a:t>передовые </a:t>
              </a:r>
              <a:r>
                <a:rPr sz="1200" spc="10" dirty="0">
                  <a:solidFill>
                    <a:schemeClr val="bg1"/>
                  </a:solidFill>
                  <a:latin typeface="+mj-lt"/>
                  <a:cs typeface="Trebuchet MS"/>
                </a:rPr>
                <a:t>технологии</a:t>
              </a:r>
              <a:r>
                <a:rPr sz="1200" spc="10" dirty="0">
                  <a:solidFill>
                    <a:schemeClr val="bg1"/>
                  </a:solidFill>
                  <a:latin typeface="+mj-lt"/>
                  <a:cs typeface="Lucida Sans Unicode"/>
                </a:rPr>
                <a:t>, </a:t>
              </a:r>
              <a:r>
                <a:rPr sz="1200" spc="35" dirty="0">
                  <a:solidFill>
                    <a:schemeClr val="bg1"/>
                  </a:solidFill>
                  <a:latin typeface="+mj-lt"/>
                  <a:cs typeface="Trebuchet MS"/>
                </a:rPr>
                <a:t>создавать </a:t>
              </a:r>
              <a:r>
                <a:rPr sz="1200" spc="25" dirty="0">
                  <a:solidFill>
                    <a:schemeClr val="bg1"/>
                  </a:solidFill>
                  <a:latin typeface="+mj-lt"/>
                  <a:cs typeface="Trebuchet MS"/>
                </a:rPr>
                <a:t>и </a:t>
              </a:r>
              <a:r>
                <a:rPr sz="1200" spc="30" dirty="0">
                  <a:solidFill>
                    <a:schemeClr val="bg1"/>
                  </a:solidFill>
                  <a:latin typeface="+mj-lt"/>
                  <a:cs typeface="Trebuchet MS"/>
                </a:rPr>
                <a:t>развивать </a:t>
              </a:r>
              <a:r>
                <a:rPr sz="1200" spc="15" dirty="0">
                  <a:solidFill>
                    <a:schemeClr val="bg1"/>
                  </a:solidFill>
                  <a:latin typeface="+mj-lt"/>
                  <a:cs typeface="Trebuchet MS"/>
                </a:rPr>
                <a:t>промышленные </a:t>
              </a:r>
              <a:r>
                <a:rPr sz="1200" spc="20" dirty="0">
                  <a:solidFill>
                    <a:schemeClr val="bg1"/>
                  </a:solidFill>
                  <a:latin typeface="+mj-lt"/>
                  <a:cs typeface="Trebuchet MS"/>
                </a:rPr>
                <a:t> </a:t>
              </a:r>
              <a:r>
                <a:rPr sz="1200" spc="30" dirty="0">
                  <a:solidFill>
                    <a:schemeClr val="bg1"/>
                  </a:solidFill>
                  <a:latin typeface="+mj-lt"/>
                  <a:cs typeface="Trebuchet MS"/>
                </a:rPr>
                <a:t>производства</a:t>
              </a:r>
              <a:r>
                <a:rPr sz="1200" spc="30" dirty="0">
                  <a:solidFill>
                    <a:schemeClr val="bg1"/>
                  </a:solidFill>
                  <a:latin typeface="+mj-lt"/>
                  <a:cs typeface="Lucida Sans Unicode"/>
                </a:rPr>
                <a:t>,</a:t>
              </a:r>
              <a:r>
                <a:rPr sz="1200" spc="-40" dirty="0">
                  <a:solidFill>
                    <a:schemeClr val="bg1"/>
                  </a:solidFill>
                  <a:latin typeface="+mj-lt"/>
                  <a:cs typeface="Lucida Sans Unicode"/>
                </a:rPr>
                <a:t> </a:t>
              </a:r>
              <a:r>
                <a:rPr sz="1200" spc="45" dirty="0">
                  <a:solidFill>
                    <a:schemeClr val="bg1"/>
                  </a:solidFill>
                  <a:latin typeface="+mj-lt"/>
                  <a:cs typeface="Trebuchet MS"/>
                </a:rPr>
                <a:t>а</a:t>
              </a:r>
              <a:r>
                <a:rPr sz="1200" spc="-15" dirty="0">
                  <a:solidFill>
                    <a:schemeClr val="bg1"/>
                  </a:solidFill>
                  <a:latin typeface="+mj-lt"/>
                  <a:cs typeface="Trebuchet MS"/>
                </a:rPr>
                <a:t> </a:t>
              </a:r>
              <a:r>
                <a:rPr sz="1200" spc="20" dirty="0">
                  <a:solidFill>
                    <a:schemeClr val="bg1"/>
                  </a:solidFill>
                  <a:latin typeface="+mj-lt"/>
                  <a:cs typeface="Trebuchet MS"/>
                </a:rPr>
                <a:t>также</a:t>
              </a:r>
              <a:r>
                <a:rPr sz="1200" spc="-25" dirty="0">
                  <a:solidFill>
                    <a:schemeClr val="bg1"/>
                  </a:solidFill>
                  <a:latin typeface="+mj-lt"/>
                  <a:cs typeface="Trebuchet MS"/>
                </a:rPr>
                <a:t> </a:t>
              </a:r>
              <a:r>
                <a:rPr sz="1200" spc="20" dirty="0">
                  <a:solidFill>
                    <a:schemeClr val="bg1"/>
                  </a:solidFill>
                  <a:latin typeface="+mj-lt"/>
                  <a:cs typeface="Trebuchet MS"/>
                </a:rPr>
                <a:t>производственно</a:t>
              </a:r>
              <a:r>
                <a:rPr sz="1200" spc="20" dirty="0">
                  <a:solidFill>
                    <a:schemeClr val="bg1"/>
                  </a:solidFill>
                  <a:latin typeface="+mj-lt"/>
                  <a:cs typeface="Lucida Sans Unicode"/>
                </a:rPr>
                <a:t>-</a:t>
              </a:r>
              <a:r>
                <a:rPr sz="1200" spc="20" dirty="0">
                  <a:solidFill>
                    <a:schemeClr val="bg1"/>
                  </a:solidFill>
                  <a:latin typeface="+mj-lt"/>
                  <a:cs typeface="Trebuchet MS"/>
                </a:rPr>
                <a:t>технологическую</a:t>
              </a:r>
              <a:r>
                <a:rPr sz="1200" spc="-20" dirty="0">
                  <a:solidFill>
                    <a:schemeClr val="bg1"/>
                  </a:solidFill>
                  <a:latin typeface="+mj-lt"/>
                  <a:cs typeface="Trebuchet MS"/>
                </a:rPr>
                <a:t> </a:t>
              </a:r>
              <a:r>
                <a:rPr sz="1200" spc="40" dirty="0">
                  <a:solidFill>
                    <a:schemeClr val="bg1"/>
                  </a:solidFill>
                  <a:latin typeface="+mj-lt"/>
                  <a:cs typeface="Trebuchet MS"/>
                </a:rPr>
                <a:t>среду</a:t>
              </a:r>
              <a:r>
                <a:rPr sz="1200" spc="-20" dirty="0">
                  <a:solidFill>
                    <a:schemeClr val="bg1"/>
                  </a:solidFill>
                  <a:latin typeface="+mj-lt"/>
                  <a:cs typeface="Trebuchet MS"/>
                </a:rPr>
                <a:t> </a:t>
              </a:r>
              <a:r>
                <a:rPr sz="1200" spc="30" dirty="0">
                  <a:solidFill>
                    <a:schemeClr val="bg1"/>
                  </a:solidFill>
                  <a:latin typeface="+mj-lt"/>
                  <a:cs typeface="Trebuchet MS"/>
                </a:rPr>
                <a:t>в</a:t>
              </a:r>
              <a:r>
                <a:rPr sz="1200" spc="-20" dirty="0">
                  <a:solidFill>
                    <a:schemeClr val="bg1"/>
                  </a:solidFill>
                  <a:latin typeface="+mj-lt"/>
                  <a:cs typeface="Trebuchet MS"/>
                </a:rPr>
                <a:t> </a:t>
              </a:r>
              <a:r>
                <a:rPr sz="1200" spc="20" dirty="0">
                  <a:solidFill>
                    <a:schemeClr val="bg1"/>
                  </a:solidFill>
                  <a:latin typeface="+mj-lt"/>
                  <a:cs typeface="Trebuchet MS"/>
                </a:rPr>
                <a:t>целом</a:t>
              </a:r>
              <a:endParaRPr sz="1200" dirty="0">
                <a:solidFill>
                  <a:schemeClr val="bg1"/>
                </a:solidFill>
                <a:latin typeface="+mj-lt"/>
                <a:cs typeface="Trebuchet MS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219201" y="1848207"/>
              <a:ext cx="45719" cy="279043"/>
            </a:xfrm>
            <a:prstGeom prst="rect">
              <a:avLst/>
            </a:prstGeom>
            <a:solidFill>
              <a:srgbClr val="FF0066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6838950" y="1865082"/>
            <a:ext cx="4342855" cy="1267142"/>
            <a:chOff x="6838951" y="1865082"/>
            <a:chExt cx="3800474" cy="1267142"/>
          </a:xfrm>
        </p:grpSpPr>
        <p:sp>
          <p:nvSpPr>
            <p:cNvPr id="5" name="object 3"/>
            <p:cNvSpPr txBox="1"/>
            <p:nvPr/>
          </p:nvSpPr>
          <p:spPr>
            <a:xfrm>
              <a:off x="6970238" y="1865082"/>
              <a:ext cx="3669187" cy="1267142"/>
            </a:xfrm>
            <a:prstGeom prst="rect">
              <a:avLst/>
            </a:prstGeom>
            <a:noFill/>
          </p:spPr>
          <p:txBody>
            <a:bodyPr vert="horz" wrap="square" lIns="0" tIns="1460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5"/>
                </a:spcBef>
              </a:pPr>
              <a:r>
                <a:rPr spc="20" dirty="0">
                  <a:solidFill>
                    <a:schemeClr val="bg1"/>
                  </a:solidFill>
                  <a:latin typeface="+mj-lt"/>
                  <a:cs typeface="Lucida Sans Unicode"/>
                </a:rPr>
                <a:t>Стратегическая</a:t>
              </a:r>
              <a:r>
                <a:rPr spc="-100" dirty="0">
                  <a:solidFill>
                    <a:schemeClr val="bg1"/>
                  </a:solidFill>
                  <a:latin typeface="+mj-lt"/>
                  <a:cs typeface="Lucida Sans Unicode"/>
                </a:rPr>
                <a:t> </a:t>
              </a:r>
              <a:r>
                <a:rPr spc="-10" dirty="0">
                  <a:solidFill>
                    <a:schemeClr val="bg1"/>
                  </a:solidFill>
                  <a:latin typeface="+mj-lt"/>
                  <a:cs typeface="Lucida Sans Unicode"/>
                </a:rPr>
                <a:t>цель</a:t>
              </a:r>
              <a:endParaRPr dirty="0">
                <a:solidFill>
                  <a:schemeClr val="bg1"/>
                </a:solidFill>
                <a:latin typeface="+mj-lt"/>
                <a:cs typeface="Lucida Sans Unicode"/>
              </a:endParaRPr>
            </a:p>
            <a:p>
              <a:pPr marL="12700" marR="5080">
                <a:lnSpc>
                  <a:spcPct val="106100"/>
                </a:lnSpc>
                <a:spcBef>
                  <a:spcPts val="1490"/>
                </a:spcBef>
              </a:pPr>
              <a:r>
                <a:rPr sz="1200" spc="40" dirty="0">
                  <a:solidFill>
                    <a:schemeClr val="bg1"/>
                  </a:solidFill>
                  <a:latin typeface="+mj-lt"/>
                  <a:cs typeface="Trebuchet MS"/>
                </a:rPr>
                <a:t>Создание</a:t>
              </a:r>
              <a:r>
                <a:rPr sz="1200" spc="-40" dirty="0">
                  <a:solidFill>
                    <a:schemeClr val="bg1"/>
                  </a:solidFill>
                  <a:latin typeface="+mj-lt"/>
                  <a:cs typeface="Trebuchet MS"/>
                </a:rPr>
                <a:t> </a:t>
              </a:r>
              <a:r>
                <a:rPr sz="1200" spc="35" dirty="0">
                  <a:solidFill>
                    <a:schemeClr val="bg1"/>
                  </a:solidFill>
                  <a:latin typeface="+mj-lt"/>
                  <a:cs typeface="Trebuchet MS"/>
                </a:rPr>
                <a:t>современного</a:t>
              </a:r>
              <a:r>
                <a:rPr sz="1200" spc="-40" dirty="0">
                  <a:solidFill>
                    <a:schemeClr val="bg1"/>
                  </a:solidFill>
                  <a:latin typeface="+mj-lt"/>
                  <a:cs typeface="Trebuchet MS"/>
                </a:rPr>
                <a:t> </a:t>
              </a:r>
              <a:r>
                <a:rPr sz="1200" spc="35" dirty="0" err="1">
                  <a:solidFill>
                    <a:schemeClr val="bg1"/>
                  </a:solidFill>
                  <a:latin typeface="+mj-lt"/>
                  <a:cs typeface="Trebuchet MS"/>
                </a:rPr>
                <a:t>конкурентоспособного</a:t>
              </a:r>
              <a:r>
                <a:rPr sz="1200" spc="-35" dirty="0">
                  <a:solidFill>
                    <a:schemeClr val="bg1"/>
                  </a:solidFill>
                  <a:latin typeface="+mj-lt"/>
                  <a:cs typeface="Trebuchet MS"/>
                </a:rPr>
                <a:t> </a:t>
              </a:r>
              <a:r>
                <a:rPr sz="1200" spc="5" dirty="0" err="1" smtClean="0">
                  <a:solidFill>
                    <a:schemeClr val="bg1"/>
                  </a:solidFill>
                  <a:latin typeface="+mj-lt"/>
                  <a:cs typeface="Trebuchet MS"/>
                </a:rPr>
                <a:t>научно</a:t>
              </a:r>
              <a:r>
                <a:rPr sz="1200" spc="5" dirty="0" smtClean="0">
                  <a:solidFill>
                    <a:schemeClr val="bg1"/>
                  </a:solidFill>
                  <a:latin typeface="+mj-lt"/>
                  <a:cs typeface="Lucida Sans Unicode"/>
                </a:rPr>
                <a:t>-</a:t>
              </a:r>
              <a:r>
                <a:rPr sz="1200" spc="-335" dirty="0" smtClean="0">
                  <a:solidFill>
                    <a:schemeClr val="bg1"/>
                  </a:solidFill>
                  <a:latin typeface="+mj-lt"/>
                  <a:cs typeface="Lucida Sans Unicode"/>
                </a:rPr>
                <a:t> </a:t>
              </a:r>
              <a:r>
                <a:rPr sz="1200" spc="30" dirty="0">
                  <a:solidFill>
                    <a:schemeClr val="bg1"/>
                  </a:solidFill>
                  <a:latin typeface="+mj-lt"/>
                  <a:cs typeface="Trebuchet MS"/>
                </a:rPr>
                <a:t>исследовательского </a:t>
              </a:r>
              <a:r>
                <a:rPr sz="1200" spc="25" dirty="0">
                  <a:solidFill>
                    <a:schemeClr val="bg1"/>
                  </a:solidFill>
                  <a:latin typeface="+mj-lt"/>
                  <a:cs typeface="Trebuchet MS"/>
                </a:rPr>
                <a:t>университета </a:t>
              </a:r>
              <a:r>
                <a:rPr sz="1200" spc="30" dirty="0">
                  <a:solidFill>
                    <a:schemeClr val="bg1"/>
                  </a:solidFill>
                  <a:latin typeface="+mj-lt"/>
                  <a:cs typeface="Trebuchet MS"/>
                </a:rPr>
                <a:t>в </a:t>
              </a:r>
              <a:r>
                <a:rPr sz="1200" spc="20" dirty="0">
                  <a:solidFill>
                    <a:schemeClr val="bg1"/>
                  </a:solidFill>
                  <a:latin typeface="+mj-lt"/>
                  <a:cs typeface="Trebuchet MS"/>
                </a:rPr>
                <a:t>сфере </a:t>
              </a:r>
              <a:r>
                <a:rPr sz="1200" spc="10" dirty="0">
                  <a:solidFill>
                    <a:schemeClr val="bg1"/>
                  </a:solidFill>
                  <a:latin typeface="+mj-lt"/>
                  <a:cs typeface="Trebuchet MS"/>
                </a:rPr>
                <a:t>прикладных </a:t>
              </a:r>
              <a:r>
                <a:rPr sz="1200" spc="15" dirty="0">
                  <a:solidFill>
                    <a:schemeClr val="bg1"/>
                  </a:solidFill>
                  <a:latin typeface="+mj-lt"/>
                  <a:cs typeface="Trebuchet MS"/>
                </a:rPr>
                <a:t> инженерных </a:t>
              </a:r>
              <a:r>
                <a:rPr sz="1200" spc="30" dirty="0">
                  <a:solidFill>
                    <a:schemeClr val="bg1"/>
                  </a:solidFill>
                  <a:latin typeface="+mj-lt"/>
                  <a:cs typeface="Trebuchet MS"/>
                </a:rPr>
                <a:t>разработок</a:t>
              </a:r>
              <a:r>
                <a:rPr sz="1200" spc="30" dirty="0">
                  <a:solidFill>
                    <a:schemeClr val="bg1"/>
                  </a:solidFill>
                  <a:latin typeface="+mj-lt"/>
                  <a:cs typeface="Lucida Sans Unicode"/>
                </a:rPr>
                <a:t>, </a:t>
              </a:r>
              <a:r>
                <a:rPr sz="1200" spc="35" dirty="0" err="1" smtClean="0">
                  <a:solidFill>
                    <a:schemeClr val="bg1"/>
                  </a:solidFill>
                  <a:latin typeface="+mj-lt"/>
                  <a:cs typeface="Trebuchet MS"/>
                </a:rPr>
                <a:t>одного</a:t>
              </a:r>
              <a:r>
                <a:rPr sz="1200" spc="35" dirty="0" smtClean="0">
                  <a:solidFill>
                    <a:schemeClr val="bg1"/>
                  </a:solidFill>
                  <a:latin typeface="+mj-lt"/>
                  <a:cs typeface="Trebuchet MS"/>
                </a:rPr>
                <a:t> </a:t>
              </a:r>
              <a:r>
                <a:rPr sz="1200" spc="40" dirty="0" err="1" smtClean="0">
                  <a:solidFill>
                    <a:schemeClr val="bg1"/>
                  </a:solidFill>
                  <a:latin typeface="+mj-lt"/>
                  <a:cs typeface="Trebuchet MS"/>
                </a:rPr>
                <a:t>из</a:t>
              </a:r>
              <a:r>
                <a:rPr sz="1200" spc="40" dirty="0" smtClean="0">
                  <a:solidFill>
                    <a:schemeClr val="bg1"/>
                  </a:solidFill>
                  <a:latin typeface="+mj-lt"/>
                  <a:cs typeface="Trebuchet MS"/>
                </a:rPr>
                <a:t> </a:t>
              </a:r>
              <a:r>
                <a:rPr sz="1200" spc="25" dirty="0">
                  <a:solidFill>
                    <a:schemeClr val="bg1"/>
                  </a:solidFill>
                  <a:latin typeface="+mj-lt"/>
                  <a:cs typeface="Trebuchet MS"/>
                </a:rPr>
                <a:t>ведущих </a:t>
              </a:r>
              <a:r>
                <a:rPr sz="1200" spc="30" dirty="0">
                  <a:solidFill>
                    <a:schemeClr val="bg1"/>
                  </a:solidFill>
                  <a:latin typeface="+mj-lt"/>
                  <a:cs typeface="Trebuchet MS"/>
                </a:rPr>
                <a:t>в </a:t>
              </a:r>
              <a:r>
                <a:rPr sz="1200" spc="45" dirty="0" err="1">
                  <a:solidFill>
                    <a:schemeClr val="bg1"/>
                  </a:solidFill>
                  <a:latin typeface="+mj-lt"/>
                  <a:cs typeface="Trebuchet MS"/>
                </a:rPr>
                <a:t>России</a:t>
              </a:r>
              <a:r>
                <a:rPr sz="1200" spc="45" dirty="0">
                  <a:solidFill>
                    <a:schemeClr val="bg1"/>
                  </a:solidFill>
                  <a:latin typeface="+mj-lt"/>
                  <a:cs typeface="Trebuchet MS"/>
                </a:rPr>
                <a:t> </a:t>
              </a:r>
              <a:r>
                <a:rPr lang="ru-RU" sz="1200" spc="45" dirty="0" smtClean="0">
                  <a:solidFill>
                    <a:schemeClr val="bg1"/>
                  </a:solidFill>
                  <a:latin typeface="+mj-lt"/>
                  <a:cs typeface="Trebuchet MS"/>
                </a:rPr>
                <a:t/>
              </a:r>
              <a:br>
                <a:rPr lang="ru-RU" sz="1200" spc="45" dirty="0" smtClean="0">
                  <a:solidFill>
                    <a:schemeClr val="bg1"/>
                  </a:solidFill>
                  <a:latin typeface="+mj-lt"/>
                  <a:cs typeface="Trebuchet MS"/>
                </a:rPr>
              </a:br>
              <a:r>
                <a:rPr sz="1200" spc="25" dirty="0" smtClean="0">
                  <a:solidFill>
                    <a:schemeClr val="bg1"/>
                  </a:solidFill>
                  <a:latin typeface="+mj-lt"/>
                  <a:cs typeface="Trebuchet MS"/>
                </a:rPr>
                <a:t>и </a:t>
              </a:r>
              <a:r>
                <a:rPr sz="1200" spc="-320" dirty="0" smtClean="0">
                  <a:solidFill>
                    <a:schemeClr val="bg1"/>
                  </a:solidFill>
                  <a:latin typeface="+mj-lt"/>
                  <a:cs typeface="Trebuchet MS"/>
                </a:rPr>
                <a:t> </a:t>
              </a:r>
              <a:r>
                <a:rPr sz="1200" spc="20" dirty="0">
                  <a:solidFill>
                    <a:schemeClr val="bg1"/>
                  </a:solidFill>
                  <a:latin typeface="+mj-lt"/>
                  <a:cs typeface="Trebuchet MS"/>
                </a:rPr>
                <a:t>заметных</a:t>
              </a:r>
              <a:r>
                <a:rPr sz="1200" spc="-45" dirty="0">
                  <a:solidFill>
                    <a:schemeClr val="bg1"/>
                  </a:solidFill>
                  <a:latin typeface="+mj-lt"/>
                  <a:cs typeface="Trebuchet MS"/>
                </a:rPr>
                <a:t> </a:t>
              </a:r>
              <a:r>
                <a:rPr sz="1200" spc="30" dirty="0">
                  <a:solidFill>
                    <a:schemeClr val="bg1"/>
                  </a:solidFill>
                  <a:latin typeface="+mj-lt"/>
                  <a:cs typeface="Trebuchet MS"/>
                </a:rPr>
                <a:t>в</a:t>
              </a:r>
              <a:r>
                <a:rPr sz="1200" spc="-35" dirty="0">
                  <a:solidFill>
                    <a:schemeClr val="bg1"/>
                  </a:solidFill>
                  <a:latin typeface="+mj-lt"/>
                  <a:cs typeface="Trebuchet MS"/>
                </a:rPr>
                <a:t> </a:t>
              </a:r>
              <a:r>
                <a:rPr sz="1200" spc="25" dirty="0">
                  <a:solidFill>
                    <a:schemeClr val="bg1"/>
                  </a:solidFill>
                  <a:latin typeface="+mj-lt"/>
                  <a:cs typeface="Trebuchet MS"/>
                </a:rPr>
                <a:t>мире</a:t>
              </a:r>
              <a:endParaRPr sz="1200" dirty="0">
                <a:solidFill>
                  <a:schemeClr val="bg1"/>
                </a:solidFill>
                <a:latin typeface="+mj-lt"/>
                <a:cs typeface="Trebuchet MS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6838951" y="1865082"/>
              <a:ext cx="45719" cy="279043"/>
            </a:xfrm>
            <a:prstGeom prst="rect">
              <a:avLst/>
            </a:prstGeom>
            <a:solidFill>
              <a:srgbClr val="FF0066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1410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противолежащими углами 10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695324" y="3008600"/>
            <a:ext cx="5292725" cy="3309283"/>
          </a:xfrm>
          <a:prstGeom prst="round2DiagRect">
            <a:avLst/>
          </a:prstGeom>
          <a:solidFill>
            <a:schemeClr val="accent1">
              <a:lumMod val="40000"/>
              <a:lumOff val="60000"/>
              <a:alpha val="61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2. Образовательная политика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pPr marL="266400"/>
            <a:r>
              <a:rPr lang="ru-RU" dirty="0"/>
              <a:t>Итоги ДПО. Проект «Цифровые кафедры»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34963" y="1630928"/>
            <a:ext cx="55451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ru-RU" sz="1400" dirty="0" smtClean="0">
                <a:latin typeface="+mj-lt"/>
                <a:ea typeface="Roboto" panose="02000000000000000000" pitchFamily="2" charset="0"/>
              </a:rPr>
              <a:t> Заключено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соглашение о прохождении комплексной оценки </a:t>
            </a:r>
            <a:r>
              <a:rPr lang="en-US" sz="1400" dirty="0" smtClean="0">
                <a:latin typeface="+mj-lt"/>
                <a:ea typeface="Roboto" panose="02000000000000000000" pitchFamily="2" charset="0"/>
              </a:rPr>
              <a:t/>
            </a:r>
            <a:br>
              <a:rPr lang="en-US" sz="1400" dirty="0" smtClean="0">
                <a:latin typeface="+mj-lt"/>
                <a:ea typeface="Roboto" panose="02000000000000000000" pitchFamily="2" charset="0"/>
              </a:rPr>
            </a:br>
            <a:r>
              <a:rPr lang="ru-RU" sz="1400" dirty="0" smtClean="0">
                <a:latin typeface="+mj-lt"/>
                <a:ea typeface="Roboto" panose="02000000000000000000" pitchFamily="2" charset="0"/>
              </a:rPr>
              <a:t>с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АНО «Университет </a:t>
            </a:r>
            <a:r>
              <a:rPr lang="ru-RU" sz="1400" dirty="0" err="1">
                <a:latin typeface="+mj-lt"/>
                <a:ea typeface="Roboto" panose="02000000000000000000" pitchFamily="2" charset="0"/>
              </a:rPr>
              <a:t>Иннополис</a:t>
            </a:r>
            <a:r>
              <a:rPr lang="ru-RU" sz="1400" dirty="0" smtClean="0">
                <a:latin typeface="+mj-lt"/>
                <a:ea typeface="Roboto" panose="02000000000000000000" pitchFamily="2" charset="0"/>
              </a:rPr>
              <a:t>»</a:t>
            </a:r>
            <a:endParaRPr lang="ru-RU" sz="1400" dirty="0">
              <a:latin typeface="+mj-lt"/>
              <a:ea typeface="Roboto" panose="02000000000000000000" pitchFamily="2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latin typeface="+mj-lt"/>
                <a:ea typeface="Roboto" panose="02000000000000000000" pitchFamily="2" charset="0"/>
              </a:rPr>
              <a:t>Разработано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7 программ профессиональной переподготовки </a:t>
            </a:r>
            <a:r>
              <a:rPr lang="en-US" sz="1400" dirty="0" smtClean="0">
                <a:latin typeface="+mj-lt"/>
                <a:ea typeface="Roboto" panose="02000000000000000000" pitchFamily="2" charset="0"/>
              </a:rPr>
              <a:t/>
            </a:r>
            <a:br>
              <a:rPr lang="en-US" sz="1400" dirty="0" smtClean="0">
                <a:latin typeface="+mj-lt"/>
                <a:ea typeface="Roboto" panose="02000000000000000000" pitchFamily="2" charset="0"/>
              </a:rPr>
            </a:br>
            <a:r>
              <a:rPr lang="ru-RU" sz="1400" dirty="0" smtClean="0">
                <a:latin typeface="+mj-lt"/>
                <a:ea typeface="Roboto" panose="02000000000000000000" pitchFamily="2" charset="0"/>
              </a:rPr>
              <a:t>в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соответствии </a:t>
            </a:r>
            <a:r>
              <a:rPr lang="ru-RU" sz="1400" dirty="0" smtClean="0">
                <a:latin typeface="+mj-lt"/>
                <a:ea typeface="Roboto" panose="02000000000000000000" pitchFamily="2" charset="0"/>
              </a:rPr>
              <a:t>с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Рекомендациями к ДПП ИТ-профиля, </a:t>
            </a:r>
            <a:r>
              <a:rPr lang="ru-RU" sz="1400" dirty="0" smtClean="0">
                <a:latin typeface="+mj-lt"/>
                <a:ea typeface="Roboto" panose="02000000000000000000" pitchFamily="2" charset="0"/>
              </a:rPr>
              <a:t>реализуемым в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рамках </a:t>
            </a:r>
            <a:r>
              <a:rPr lang="ru-RU" sz="1400" dirty="0" smtClean="0">
                <a:latin typeface="+mj-lt"/>
                <a:ea typeface="Roboto" panose="02000000000000000000" pitchFamily="2" charset="0"/>
              </a:rPr>
              <a:t>проекта</a:t>
            </a:r>
            <a:endParaRPr lang="ru-RU" sz="1400" dirty="0">
              <a:latin typeface="+mj-lt"/>
              <a:ea typeface="Roboto" panose="02000000000000000000" pitchFamily="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243735" y="3170524"/>
            <a:ext cx="4537940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400" dirty="0">
                <a:latin typeface="+mj-lt"/>
                <a:ea typeface="Roboto" panose="02000000000000000000" pitchFamily="2" charset="0"/>
              </a:rPr>
              <a:t>Для студентов ИТ-направления: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+mj-lt"/>
                <a:ea typeface="Roboto" panose="02000000000000000000" pitchFamily="2" charset="0"/>
              </a:rPr>
              <a:t>Введение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в разработку корпоративных </a:t>
            </a:r>
            <a:r>
              <a:rPr lang="ru-RU" sz="1400" dirty="0" smtClean="0">
                <a:latin typeface="+mj-lt"/>
                <a:ea typeface="Roboto" panose="02000000000000000000" pitchFamily="2" charset="0"/>
              </a:rPr>
              <a:t>приложений </a:t>
            </a:r>
            <a:br>
              <a:rPr lang="ru-RU" sz="1400" dirty="0" smtClean="0">
                <a:latin typeface="+mj-lt"/>
                <a:ea typeface="Roboto" panose="02000000000000000000" pitchFamily="2" charset="0"/>
              </a:rPr>
            </a:br>
            <a:r>
              <a:rPr lang="ru-RU" sz="1400" dirty="0" smtClean="0">
                <a:latin typeface="+mj-lt"/>
                <a:ea typeface="Roboto" panose="02000000000000000000" pitchFamily="2" charset="0"/>
              </a:rPr>
              <a:t>на </a:t>
            </a:r>
            <a:r>
              <a:rPr lang="ru-RU" sz="1400" dirty="0" err="1">
                <a:latin typeface="+mj-lt"/>
                <a:ea typeface="Roboto" panose="02000000000000000000" pitchFamily="2" charset="0"/>
              </a:rPr>
              <a:t>Java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+mj-lt"/>
                <a:ea typeface="Roboto" panose="02000000000000000000" pitchFamily="2" charset="0"/>
              </a:rPr>
              <a:t>Основы </a:t>
            </a:r>
            <a:r>
              <a:rPr lang="ru-RU" sz="1400" dirty="0" err="1">
                <a:latin typeface="+mj-lt"/>
                <a:ea typeface="Roboto" panose="02000000000000000000" pitchFamily="2" charset="0"/>
              </a:rPr>
              <a:t>Frontend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-разработки;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+mj-lt"/>
                <a:ea typeface="Roboto" panose="02000000000000000000" pitchFamily="2" charset="0"/>
              </a:rPr>
              <a:t>Проектирование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на FPGA.</a:t>
            </a:r>
          </a:p>
          <a:p>
            <a:endParaRPr lang="ru-RU" sz="1400" dirty="0" smtClean="0">
              <a:latin typeface="+mj-lt"/>
              <a:ea typeface="Roboto" panose="02000000000000000000" pitchFamily="2" charset="0"/>
            </a:endParaRPr>
          </a:p>
          <a:p>
            <a:pPr>
              <a:spcAft>
                <a:spcPts val="1200"/>
              </a:spcAft>
            </a:pPr>
            <a:r>
              <a:rPr lang="ru-RU" sz="1400" dirty="0" smtClean="0">
                <a:latin typeface="+mj-lt"/>
                <a:ea typeface="Roboto" panose="02000000000000000000" pitchFamily="2" charset="0"/>
              </a:rPr>
              <a:t>Для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студентов не ИТ-направления </a:t>
            </a:r>
            <a:r>
              <a:rPr lang="ru-RU" sz="1400" dirty="0" smtClean="0">
                <a:latin typeface="+mj-lt"/>
                <a:ea typeface="Roboto" panose="02000000000000000000" pitchFamily="2" charset="0"/>
              </a:rPr>
              <a:t/>
            </a:r>
            <a:br>
              <a:rPr lang="ru-RU" sz="1400" dirty="0" smtClean="0">
                <a:latin typeface="+mj-lt"/>
                <a:ea typeface="Roboto" panose="02000000000000000000" pitchFamily="2" charset="0"/>
              </a:rPr>
            </a:br>
            <a:r>
              <a:rPr lang="ru-RU" sz="1400" dirty="0" smtClean="0">
                <a:latin typeface="+mj-lt"/>
                <a:ea typeface="Roboto" panose="02000000000000000000" pitchFamily="2" charset="0"/>
              </a:rPr>
              <a:t>(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инженеры + гуманитарии):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+mj-lt"/>
                <a:ea typeface="Roboto" panose="02000000000000000000" pitchFamily="2" charset="0"/>
              </a:rPr>
              <a:t>Инженер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по </a:t>
            </a:r>
            <a:r>
              <a:rPr lang="ru-RU" sz="1400" dirty="0" smtClean="0">
                <a:latin typeface="+mj-lt"/>
                <a:ea typeface="Roboto" panose="02000000000000000000" pitchFamily="2" charset="0"/>
              </a:rPr>
              <a:t>тестированию</a:t>
            </a:r>
            <a:endParaRPr lang="ru-RU" sz="1400" dirty="0">
              <a:latin typeface="+mj-lt"/>
              <a:ea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+mj-lt"/>
                <a:ea typeface="Roboto" panose="02000000000000000000" pitchFamily="2" charset="0"/>
              </a:rPr>
              <a:t>Основы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аналитики данных по </a:t>
            </a:r>
            <a:r>
              <a:rPr lang="ru-RU" sz="1400" dirty="0" smtClean="0">
                <a:latin typeface="+mj-lt"/>
                <a:ea typeface="Roboto" panose="02000000000000000000" pitchFamily="2" charset="0"/>
              </a:rPr>
              <a:t>отраслям</a:t>
            </a:r>
            <a:endParaRPr lang="ru-RU" sz="1400" dirty="0">
              <a:latin typeface="+mj-lt"/>
              <a:ea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+mj-lt"/>
                <a:ea typeface="Roboto" panose="02000000000000000000" pitchFamily="2" charset="0"/>
              </a:rPr>
              <a:t>Основы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тестирования </a:t>
            </a:r>
            <a:r>
              <a:rPr lang="ru-RU" sz="1400" dirty="0" smtClean="0">
                <a:latin typeface="+mj-lt"/>
                <a:ea typeface="Roboto" panose="02000000000000000000" pitchFamily="2" charset="0"/>
              </a:rPr>
              <a:t>ПО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+mj-lt"/>
                <a:ea typeface="Roboto" panose="02000000000000000000" pitchFamily="2" charset="0"/>
              </a:rPr>
              <a:t>Программирование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на языке </a:t>
            </a:r>
            <a:r>
              <a:rPr lang="ru-RU" sz="1400" dirty="0" err="1" smtClean="0">
                <a:latin typeface="+mj-lt"/>
                <a:ea typeface="Roboto" panose="02000000000000000000" pitchFamily="2" charset="0"/>
              </a:rPr>
              <a:t>Python</a:t>
            </a:r>
            <a:endParaRPr lang="ru-RU" sz="1400" dirty="0">
              <a:latin typeface="+mj-lt"/>
              <a:ea typeface="Roboto" panose="02000000000000000000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4963" y="930364"/>
            <a:ext cx="88185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+mj-lt"/>
                <a:ea typeface="Roboto" panose="02000000000000000000" pitchFamily="2" charset="0"/>
              </a:rPr>
              <a:t>Проект реализуется </a:t>
            </a:r>
            <a:r>
              <a:rPr lang="ru-RU" dirty="0" smtClean="0">
                <a:latin typeface="+mj-lt"/>
                <a:ea typeface="Roboto" panose="02000000000000000000" pitchFamily="2" charset="0"/>
              </a:rPr>
              <a:t>в </a:t>
            </a:r>
            <a:r>
              <a:rPr lang="ru-RU" dirty="0">
                <a:latin typeface="+mj-lt"/>
                <a:ea typeface="Roboto" panose="02000000000000000000" pitchFamily="2" charset="0"/>
              </a:rPr>
              <a:t>рамках федерального проекта «Развитие кадрового потенциала ИТ-отрасли» национальной программы «Цифровая экономика РФ»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32513" y="1630928"/>
            <a:ext cx="5975349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rabicPeriod" startAt="3"/>
            </a:pPr>
            <a:r>
              <a:rPr lang="ru-RU" sz="1400" dirty="0" smtClean="0">
                <a:latin typeface="+mj-lt"/>
                <a:ea typeface="Roboto" panose="02000000000000000000" pitchFamily="2" charset="0"/>
              </a:rPr>
              <a:t>На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каждую программу получены положительные рецензии </a:t>
            </a:r>
            <a:r>
              <a:rPr lang="ru-RU" sz="1400" dirty="0" smtClean="0">
                <a:latin typeface="+mj-lt"/>
                <a:ea typeface="Roboto" panose="02000000000000000000" pitchFamily="2" charset="0"/>
              </a:rPr>
              <a:t/>
            </a:r>
            <a:br>
              <a:rPr lang="ru-RU" sz="1400" dirty="0" smtClean="0">
                <a:latin typeface="+mj-lt"/>
                <a:ea typeface="Roboto" panose="02000000000000000000" pitchFamily="2" charset="0"/>
              </a:rPr>
            </a:br>
            <a:r>
              <a:rPr lang="ru-RU" sz="1400" dirty="0" smtClean="0">
                <a:latin typeface="+mj-lt"/>
                <a:ea typeface="Roboto" panose="02000000000000000000" pitchFamily="2" charset="0"/>
              </a:rPr>
              <a:t>от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экспертов и индустриальных партнеров (например: НПК «Позитрон», </a:t>
            </a:r>
            <a:r>
              <a:rPr lang="ru-RU" sz="1400" dirty="0" err="1">
                <a:latin typeface="+mj-lt"/>
                <a:ea typeface="Roboto" panose="02000000000000000000" pitchFamily="2" charset="0"/>
              </a:rPr>
              <a:t>Обуховский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 завод, НИИАС РЖД</a:t>
            </a:r>
            <a:r>
              <a:rPr lang="ru-RU" sz="1400" dirty="0" smtClean="0">
                <a:latin typeface="+mj-lt"/>
                <a:ea typeface="Roboto" panose="02000000000000000000" pitchFamily="2" charset="0"/>
              </a:rPr>
              <a:t>)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 startAt="3"/>
            </a:pPr>
            <a:r>
              <a:rPr lang="ru-RU" sz="1400" dirty="0" smtClean="0">
                <a:latin typeface="+mj-lt"/>
                <a:ea typeface="Roboto" panose="02000000000000000000" pitchFamily="2" charset="0"/>
              </a:rPr>
              <a:t>Предварительная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оценка программ пройдена успешно.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 startAt="3"/>
            </a:pPr>
            <a:r>
              <a:rPr lang="ru-RU" sz="1400" dirty="0" smtClean="0">
                <a:latin typeface="+mj-lt"/>
                <a:ea typeface="Roboto" panose="02000000000000000000" pitchFamily="2" charset="0"/>
              </a:rPr>
              <a:t>Программы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оценены привлеченными экспертами АНО «Цифровая экономика</a:t>
            </a:r>
            <a:r>
              <a:rPr lang="ru-RU" sz="1400" dirty="0" smtClean="0">
                <a:latin typeface="+mj-lt"/>
                <a:ea typeface="Roboto" panose="02000000000000000000" pitchFamily="2" charset="0"/>
              </a:rPr>
              <a:t>»</a:t>
            </a:r>
            <a:endParaRPr lang="ru-RU" sz="1400" dirty="0">
              <a:latin typeface="+mj-lt"/>
              <a:ea typeface="Roboto" panose="02000000000000000000" pitchFamily="2" charset="0"/>
            </a:endParaRPr>
          </a:p>
          <a:p>
            <a:pPr marL="342900" indent="-342900">
              <a:spcAft>
                <a:spcPts val="600"/>
              </a:spcAft>
              <a:buFont typeface="+mj-lt"/>
              <a:buAutoNum type="arabicPeriod" startAt="3"/>
            </a:pPr>
            <a:r>
              <a:rPr lang="ru-RU" sz="1400" dirty="0" smtClean="0">
                <a:latin typeface="+mj-lt"/>
                <a:ea typeface="Roboto" panose="02000000000000000000" pitchFamily="2" charset="0"/>
              </a:rPr>
              <a:t>Отраслевыми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рабочими группами программы согласованы </a:t>
            </a:r>
            <a:r>
              <a:rPr lang="ru-RU" sz="1400" dirty="0" smtClean="0">
                <a:latin typeface="+mj-lt"/>
                <a:ea typeface="Roboto" panose="02000000000000000000" pitchFamily="2" charset="0"/>
              </a:rPr>
              <a:t/>
            </a:r>
            <a:br>
              <a:rPr lang="ru-RU" sz="1400" dirty="0" smtClean="0">
                <a:latin typeface="+mj-lt"/>
                <a:ea typeface="Roboto" panose="02000000000000000000" pitchFamily="2" charset="0"/>
              </a:rPr>
            </a:br>
            <a:r>
              <a:rPr lang="ru-RU" sz="1400" dirty="0" smtClean="0">
                <a:latin typeface="+mj-lt"/>
                <a:ea typeface="Roboto" panose="02000000000000000000" pitchFamily="2" charset="0"/>
              </a:rPr>
              <a:t>для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дальнейшей </a:t>
            </a:r>
            <a:r>
              <a:rPr lang="ru-RU" sz="1400" dirty="0" smtClean="0">
                <a:latin typeface="+mj-lt"/>
                <a:ea typeface="Roboto" panose="02000000000000000000" pitchFamily="2" charset="0"/>
              </a:rPr>
              <a:t>реализации</a:t>
            </a:r>
            <a:endParaRPr lang="ru-RU" sz="1400" dirty="0">
              <a:latin typeface="+mj-lt"/>
              <a:ea typeface="Roboto" panose="02000000000000000000" pitchFamily="2" charset="0"/>
            </a:endParaRPr>
          </a:p>
          <a:p>
            <a:pPr marL="342900" indent="-342900">
              <a:spcAft>
                <a:spcPts val="600"/>
              </a:spcAft>
              <a:buFont typeface="+mj-lt"/>
              <a:buAutoNum type="arabicPeriod" startAt="3"/>
            </a:pPr>
            <a:r>
              <a:rPr lang="ru-RU" sz="1400" dirty="0" smtClean="0">
                <a:latin typeface="+mj-lt"/>
                <a:ea typeface="Roboto" panose="02000000000000000000" pitchFamily="2" charset="0"/>
              </a:rPr>
              <a:t>Размещение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макетов программ на платформе </a:t>
            </a:r>
            <a:r>
              <a:rPr lang="ru-RU" sz="1400" dirty="0" err="1">
                <a:latin typeface="+mj-lt"/>
                <a:ea typeface="Roboto" panose="02000000000000000000" pitchFamily="2" charset="0"/>
              </a:rPr>
              <a:t>Иннополиса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 </a:t>
            </a:r>
            <a:r>
              <a:rPr lang="ru-RU" sz="1400" dirty="0" smtClean="0">
                <a:latin typeface="+mj-lt"/>
                <a:ea typeface="Roboto" panose="02000000000000000000" pitchFamily="2" charset="0"/>
              </a:rPr>
              <a:t/>
            </a:r>
            <a:br>
              <a:rPr lang="ru-RU" sz="1400" dirty="0" smtClean="0">
                <a:latin typeface="+mj-lt"/>
                <a:ea typeface="Roboto" panose="02000000000000000000" pitchFamily="2" charset="0"/>
              </a:rPr>
            </a:br>
            <a:r>
              <a:rPr lang="ru-RU" sz="1400" dirty="0" smtClean="0">
                <a:latin typeface="+mj-lt"/>
                <a:ea typeface="Roboto" panose="02000000000000000000" pitchFamily="2" charset="0"/>
              </a:rPr>
              <a:t>–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до 05.09.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 startAt="3"/>
            </a:pPr>
            <a:r>
              <a:rPr lang="ru-RU" sz="1400" dirty="0" smtClean="0">
                <a:latin typeface="+mj-lt"/>
                <a:ea typeface="Roboto" panose="02000000000000000000" pitchFamily="2" charset="0"/>
              </a:rPr>
              <a:t>Направление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приказов о зачислении на ДПП ПП в рамках проекта «Цифровые кафедры»,  а также списков студентов </a:t>
            </a:r>
            <a:r>
              <a:rPr lang="ru-RU" sz="1400" dirty="0" smtClean="0">
                <a:latin typeface="+mj-lt"/>
                <a:ea typeface="Roboto" panose="02000000000000000000" pitchFamily="2" charset="0"/>
              </a:rPr>
              <a:t/>
            </a:r>
            <a:br>
              <a:rPr lang="ru-RU" sz="1400" dirty="0" smtClean="0">
                <a:latin typeface="+mj-lt"/>
                <a:ea typeface="Roboto" panose="02000000000000000000" pitchFamily="2" charset="0"/>
              </a:rPr>
            </a:br>
            <a:r>
              <a:rPr lang="ru-RU" sz="1400" dirty="0" smtClean="0">
                <a:latin typeface="+mj-lt"/>
                <a:ea typeface="Roboto" panose="02000000000000000000" pitchFamily="2" charset="0"/>
              </a:rPr>
              <a:t>по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установленном форме – до 12.09.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 startAt="3"/>
            </a:pPr>
            <a:r>
              <a:rPr lang="ru-RU" sz="1400" dirty="0" smtClean="0">
                <a:latin typeface="+mj-lt"/>
                <a:ea typeface="Roboto" panose="02000000000000000000" pitchFamily="2" charset="0"/>
              </a:rPr>
              <a:t>Обеспечение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регистрации студентов на платформе – до </a:t>
            </a:r>
            <a:r>
              <a:rPr lang="ru-RU" sz="1400" dirty="0" smtClean="0">
                <a:latin typeface="+mj-lt"/>
                <a:ea typeface="Roboto" panose="02000000000000000000" pitchFamily="2" charset="0"/>
              </a:rPr>
              <a:t>19.09</a:t>
            </a:r>
            <a:endParaRPr lang="ru-RU" sz="1400" dirty="0">
              <a:latin typeface="+mj-lt"/>
              <a:ea typeface="Roboto" panose="02000000000000000000" pitchFamily="2" charset="0"/>
            </a:endParaRPr>
          </a:p>
          <a:p>
            <a:pPr marL="342900" indent="-342900">
              <a:spcAft>
                <a:spcPts val="600"/>
              </a:spcAft>
              <a:buFont typeface="+mj-lt"/>
              <a:buAutoNum type="arabicPeriod" startAt="3"/>
            </a:pPr>
            <a:r>
              <a:rPr lang="ru-RU" sz="1400" dirty="0" smtClean="0">
                <a:latin typeface="+mj-lt"/>
                <a:ea typeface="Roboto" panose="02000000000000000000" pitchFamily="2" charset="0"/>
              </a:rPr>
              <a:t>Проведение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входной оценки (</a:t>
            </a:r>
            <a:r>
              <a:rPr lang="ru-RU" sz="1400" dirty="0" err="1">
                <a:latin typeface="+mj-lt"/>
                <a:ea typeface="Roboto" panose="02000000000000000000" pitchFamily="2" charset="0"/>
              </a:rPr>
              <a:t>ассесмента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) цифровых компетенций студентов – с 10.09 до 25.09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 startAt="3"/>
            </a:pPr>
            <a:r>
              <a:rPr lang="ru-RU" sz="1400" dirty="0" smtClean="0">
                <a:latin typeface="+mj-lt"/>
                <a:ea typeface="Roboto" panose="02000000000000000000" pitchFamily="2" charset="0"/>
              </a:rPr>
              <a:t>Проведение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промежуточной комплексной оценки развития цифровых компетенций – до </a:t>
            </a:r>
            <a:r>
              <a:rPr lang="ru-RU" sz="1400" dirty="0" smtClean="0">
                <a:latin typeface="+mj-lt"/>
                <a:ea typeface="Roboto" panose="02000000000000000000" pitchFamily="2" charset="0"/>
              </a:rPr>
              <a:t>25.12</a:t>
            </a:r>
            <a:endParaRPr lang="ru-RU" sz="1400" dirty="0"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646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2" descr="https://media.guap.ru/6758/003.jpg?s=l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6456" y="2032572"/>
            <a:ext cx="5815507" cy="326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2. Образовательная политика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pPr marL="266400"/>
            <a:r>
              <a:rPr lang="ru-RU" dirty="0" smtClean="0"/>
              <a:t>Инженерная </a:t>
            </a:r>
            <a:r>
              <a:rPr lang="ru-RU" dirty="0"/>
              <a:t>школа ГУАП. Структура: лаборатории и отделы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8232E0-5559-4AF9-A893-83F9A58FB63C}"/>
              </a:ext>
            </a:extLst>
          </p:cNvPr>
          <p:cNvSpPr txBox="1"/>
          <p:nvPr/>
        </p:nvSpPr>
        <p:spPr>
          <a:xfrm>
            <a:off x="2638375" y="4244680"/>
            <a:ext cx="30361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endParaRPr lang="ru-RU" sz="2000" dirty="0">
              <a:solidFill>
                <a:srgbClr val="02508E"/>
              </a:solidFill>
              <a:latin typeface="+mj-lt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2508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89F1493-E565-4F7E-BFAF-045CA7042A17}"/>
              </a:ext>
            </a:extLst>
          </p:cNvPr>
          <p:cNvSpPr txBox="1"/>
          <p:nvPr/>
        </p:nvSpPr>
        <p:spPr>
          <a:xfrm>
            <a:off x="351931" y="1125538"/>
            <a:ext cx="5724525" cy="3824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>
              <a:lnSpc>
                <a:spcPct val="100000"/>
              </a:lnSpc>
              <a:spcBef>
                <a:spcPts val="300"/>
              </a:spcBef>
              <a:spcAft>
                <a:spcPts val="1200"/>
              </a:spcAft>
            </a:pPr>
            <a:r>
              <a:rPr lang="ru-RU" sz="2000" dirty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Структура ИШ </a:t>
            </a:r>
            <a:r>
              <a:rPr lang="ru-RU" sz="2000" dirty="0" smtClean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ГУАП</a:t>
            </a:r>
            <a:endParaRPr lang="en-US" sz="2000" dirty="0" smtClean="0">
              <a:solidFill>
                <a:prstClr val="black"/>
              </a:solidFill>
              <a:latin typeface="+mj-lt"/>
              <a:ea typeface="Roboto" panose="02000000000000000000" pitchFamily="2" charset="0"/>
            </a:endParaRPr>
          </a:p>
          <a:p>
            <a:pPr marL="444500" indent="-26193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Администрация</a:t>
            </a:r>
            <a:endParaRPr lang="ru-RU" sz="1200" dirty="0">
              <a:solidFill>
                <a:prstClr val="black"/>
              </a:solidFill>
              <a:latin typeface="+mj-lt"/>
              <a:ea typeface="Roboto" panose="02000000000000000000" pitchFamily="2" charset="0"/>
            </a:endParaRPr>
          </a:p>
          <a:p>
            <a:pPr marL="444500" indent="-26193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Научно-методический </a:t>
            </a:r>
            <a:r>
              <a:rPr lang="ru-RU" sz="1200" dirty="0" smtClean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совет</a:t>
            </a:r>
            <a:endParaRPr lang="ru-RU" sz="1200" dirty="0">
              <a:solidFill>
                <a:prstClr val="black"/>
              </a:solidFill>
              <a:latin typeface="+mj-lt"/>
              <a:ea typeface="Roboto" panose="02000000000000000000" pitchFamily="2" charset="0"/>
            </a:endParaRPr>
          </a:p>
          <a:p>
            <a:pPr marL="895350" indent="-447675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Совместная лаборатория </a:t>
            </a:r>
            <a:r>
              <a:rPr lang="en-US" sz="1200" dirty="0" smtClean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en-US" sz="1200" dirty="0" smtClean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</a:br>
            <a:r>
              <a:rPr lang="ru-RU" sz="1200" dirty="0" err="1" smtClean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кибербезопасности</a:t>
            </a:r>
            <a:r>
              <a:rPr lang="ru-RU" sz="1200" dirty="0" smtClean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 ГУАП-</a:t>
            </a:r>
            <a:r>
              <a:rPr lang="ru-RU" sz="1200" dirty="0" err="1" smtClean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Infowatch</a:t>
            </a:r>
            <a:endParaRPr lang="ru-RU" sz="1200" dirty="0">
              <a:solidFill>
                <a:prstClr val="black"/>
              </a:solidFill>
              <a:latin typeface="+mj-lt"/>
              <a:ea typeface="Roboto" panose="02000000000000000000" pitchFamily="2" charset="0"/>
            </a:endParaRPr>
          </a:p>
          <a:p>
            <a:pPr marL="444500" indent="450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Лаборатория технологического </a:t>
            </a:r>
            <a:r>
              <a:rPr lang="ru-RU" sz="1200" dirty="0" smtClean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предпринимательства</a:t>
            </a:r>
            <a:endParaRPr lang="ru-RU" sz="1200" dirty="0">
              <a:solidFill>
                <a:prstClr val="black"/>
              </a:solidFill>
              <a:latin typeface="+mj-lt"/>
              <a:ea typeface="Roboto" panose="02000000000000000000" pitchFamily="2" charset="0"/>
            </a:endParaRPr>
          </a:p>
          <a:p>
            <a:pPr marL="444500" indent="450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Лаборатория  интернета </a:t>
            </a:r>
            <a:r>
              <a:rPr lang="ru-RU" sz="1200" dirty="0" smtClean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вещей</a:t>
            </a:r>
            <a:endParaRPr lang="ru-RU" sz="1200" dirty="0">
              <a:solidFill>
                <a:prstClr val="black"/>
              </a:solidFill>
              <a:latin typeface="+mj-lt"/>
              <a:ea typeface="Roboto" panose="02000000000000000000" pitchFamily="2" charset="0"/>
            </a:endParaRPr>
          </a:p>
          <a:p>
            <a:pPr marL="444500" indent="450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Лаборатория робототехники (+промышленная робототехника</a:t>
            </a:r>
            <a:r>
              <a:rPr lang="ru-RU" sz="1200" dirty="0" smtClean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)</a:t>
            </a:r>
            <a:endParaRPr lang="ru-RU" sz="1200" dirty="0">
              <a:solidFill>
                <a:prstClr val="black"/>
              </a:solidFill>
              <a:latin typeface="+mj-lt"/>
              <a:ea typeface="Roboto" panose="02000000000000000000" pitchFamily="2" charset="0"/>
            </a:endParaRPr>
          </a:p>
          <a:p>
            <a:pPr marL="444500" indent="450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Отдел инженерный </a:t>
            </a:r>
            <a:r>
              <a:rPr lang="ru-RU" sz="1200" dirty="0" smtClean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гараж</a:t>
            </a:r>
            <a:endParaRPr lang="ru-RU" sz="1200" dirty="0">
              <a:solidFill>
                <a:prstClr val="black"/>
              </a:solidFill>
              <a:latin typeface="+mj-lt"/>
              <a:ea typeface="Roboto" panose="02000000000000000000" pitchFamily="2" charset="0"/>
            </a:endParaRPr>
          </a:p>
          <a:p>
            <a:pPr marL="444500" indent="450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Лаборатория </a:t>
            </a:r>
            <a:r>
              <a:rPr lang="ru-RU" sz="1200" dirty="0" smtClean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электроэнергетики</a:t>
            </a:r>
            <a:endParaRPr lang="ru-RU" sz="1200" dirty="0">
              <a:solidFill>
                <a:prstClr val="black"/>
              </a:solidFill>
              <a:latin typeface="+mj-lt"/>
              <a:ea typeface="Roboto" panose="02000000000000000000" pitchFamily="2" charset="0"/>
            </a:endParaRPr>
          </a:p>
          <a:p>
            <a:pPr marL="444500" indent="450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Лаборатория беспилотных авиационных </a:t>
            </a:r>
            <a:r>
              <a:rPr lang="ru-RU" sz="1200" dirty="0" smtClean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систем</a:t>
            </a:r>
            <a:endParaRPr lang="ru-RU" sz="1200" dirty="0">
              <a:solidFill>
                <a:prstClr val="black"/>
              </a:solidFill>
              <a:latin typeface="+mj-lt"/>
              <a:ea typeface="Roboto" panose="02000000000000000000" pitchFamily="2" charset="0"/>
            </a:endParaRPr>
          </a:p>
          <a:p>
            <a:pPr marL="444500" indent="450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Лаборатория искусственного </a:t>
            </a:r>
            <a:r>
              <a:rPr lang="ru-RU" sz="1200" dirty="0" smtClean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интеллекта</a:t>
            </a:r>
            <a:endParaRPr lang="ru-RU" sz="1200" dirty="0">
              <a:solidFill>
                <a:prstClr val="black"/>
              </a:solidFill>
              <a:latin typeface="+mj-lt"/>
              <a:ea typeface="Roboto" panose="02000000000000000000" pitchFamily="2" charset="0"/>
            </a:endParaRPr>
          </a:p>
          <a:p>
            <a:pPr marL="444500" indent="450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Студенческое конструкторское бюро «Силовые машины-ГУАП</a:t>
            </a:r>
            <a:r>
              <a:rPr lang="ru-RU" sz="1200" dirty="0" smtClean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»</a:t>
            </a:r>
            <a:endParaRPr lang="ru-RU" sz="1200" dirty="0">
              <a:solidFill>
                <a:prstClr val="black"/>
              </a:solidFill>
              <a:latin typeface="+mj-lt"/>
              <a:ea typeface="Roboto" panose="02000000000000000000" pitchFamily="2" charset="0"/>
            </a:endParaRPr>
          </a:p>
          <a:p>
            <a:pPr marL="444500" indent="450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Лаборатория автоматизации технологических </a:t>
            </a:r>
            <a:r>
              <a:rPr lang="ru-RU" sz="1200" dirty="0" smtClean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процессов</a:t>
            </a:r>
            <a:endParaRPr lang="ru-RU" sz="1200" dirty="0">
              <a:solidFill>
                <a:prstClr val="black"/>
              </a:solidFill>
              <a:latin typeface="+mj-lt"/>
              <a:ea typeface="Roboto" panose="02000000000000000000" pitchFamily="2" charset="0"/>
            </a:endParaRPr>
          </a:p>
          <a:p>
            <a:pPr marL="444500" indent="450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Лаборатория когнитивных </a:t>
            </a:r>
            <a:r>
              <a:rPr lang="ru-RU" sz="1200" dirty="0" smtClean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исследований</a:t>
            </a:r>
            <a:endParaRPr lang="ru-RU" sz="1200" dirty="0">
              <a:solidFill>
                <a:prstClr val="black"/>
              </a:solidFill>
              <a:latin typeface="+mj-lt"/>
              <a:ea typeface="Roboto" panose="02000000000000000000" pitchFamily="2" charset="0"/>
            </a:endParaRPr>
          </a:p>
          <a:p>
            <a:pPr marL="444500" indent="-26193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prstClr val="black"/>
                </a:solidFill>
                <a:latin typeface="+mj-lt"/>
                <a:ea typeface="Roboto" panose="02000000000000000000" pitchFamily="2" charset="0"/>
              </a:rPr>
              <a:t>Энергетический клуб</a:t>
            </a:r>
            <a:endParaRPr lang="ru-RU" sz="1200" dirty="0">
              <a:solidFill>
                <a:prstClr val="black"/>
              </a:solidFill>
              <a:latin typeface="+mj-lt"/>
              <a:ea typeface="Roboto" panose="02000000000000000000" pitchFamily="2" charset="0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BC3A47-E6FF-45A0-9EDE-E059946C4D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8563" y="1095375"/>
            <a:ext cx="1276350" cy="533400"/>
          </a:xfrm>
          <a:prstGeom prst="rect">
            <a:avLst/>
          </a:prstGeom>
        </p:spPr>
      </p:pic>
      <p:pic>
        <p:nvPicPr>
          <p:cNvPr id="12" name="Picture 2" descr="https://media.guap.ru/5307/_title.jpg?s=l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53036" y="1125636"/>
            <a:ext cx="1924039" cy="1745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media.guap.ru/5307/010.jpg?s=l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76410" y="4418519"/>
            <a:ext cx="2915553" cy="2071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s://media.guap.ru/5128/003.jpg?s=l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67670" y="1125538"/>
            <a:ext cx="2010885" cy="1712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https://media.guap.ru/5128/_title.jpg?s=l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85861" y="4697580"/>
            <a:ext cx="2899954" cy="1792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https://media.guap.ru/6716/002.jpg?s=lg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67253" y="4697579"/>
            <a:ext cx="2929972" cy="1792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5126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2. Образовательная политика</a:t>
            </a:r>
            <a:endParaRPr lang="ru-RU" dirty="0"/>
          </a:p>
        </p:txBody>
      </p:sp>
      <p:sp>
        <p:nvSpPr>
          <p:cNvPr id="12" name="Rectangle 37"/>
          <p:cNvSpPr/>
          <p:nvPr/>
        </p:nvSpPr>
        <p:spPr>
          <a:xfrm>
            <a:off x="1306513" y="4857750"/>
            <a:ext cx="9815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Roboto" panose="02000000000000000000" pitchFamily="2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11900" y="1153734"/>
            <a:ext cx="5184775" cy="3320109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E72B70"/>
          </a:solidFill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334963" y="962478"/>
            <a:ext cx="5484942" cy="942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2000" dirty="0" smtClean="0">
                <a:latin typeface="+mj-lt"/>
                <a:ea typeface="Roboto" panose="02000000000000000000" pitchFamily="2" charset="0"/>
              </a:rPr>
              <a:t>Чемпионаты</a:t>
            </a:r>
            <a:endParaRPr lang="ru-RU" altLang="en-US" sz="2000" dirty="0">
              <a:latin typeface="+mj-lt"/>
              <a:ea typeface="Roboto" panose="02000000000000000000" pitchFamily="2" charset="0"/>
            </a:endParaRPr>
          </a:p>
          <a:p>
            <a:pPr>
              <a:defRPr/>
            </a:pPr>
            <a:endParaRPr lang="ru-RU" altLang="en-US" sz="725" b="1" u="sng" dirty="0">
              <a:latin typeface="+mj-lt"/>
              <a:ea typeface="Roboto" panose="02000000000000000000" pitchFamily="2" charset="0"/>
            </a:endParaRPr>
          </a:p>
          <a:p>
            <a:pPr>
              <a:spcAft>
                <a:spcPts val="1200"/>
              </a:spcAft>
              <a:defRPr/>
            </a:pPr>
            <a:r>
              <a:rPr lang="ru-RU" altLang="en-US" sz="1400" dirty="0">
                <a:latin typeface="+mj-lt"/>
                <a:ea typeface="Roboto" panose="02000000000000000000" pitchFamily="2" charset="0"/>
              </a:rPr>
              <a:t>Студенты и преподаватели ГУАП в 2021/2022 учебном году приняли участие в </a:t>
            </a:r>
            <a:r>
              <a:rPr lang="ru-RU" altLang="en-US" sz="1400" b="1" dirty="0">
                <a:latin typeface="+mj-lt"/>
                <a:ea typeface="Roboto" panose="02000000000000000000" pitchFamily="2" charset="0"/>
              </a:rPr>
              <a:t>10 чемпионатах </a:t>
            </a:r>
            <a:r>
              <a:rPr lang="ru-RU" altLang="en-US" sz="1400" dirty="0">
                <a:latin typeface="+mj-lt"/>
                <a:ea typeface="Roboto" panose="02000000000000000000" pitchFamily="2" charset="0"/>
              </a:rPr>
              <a:t>по стандартам </a:t>
            </a:r>
            <a:r>
              <a:rPr lang="ru-RU" altLang="en-US" sz="1400" dirty="0" err="1">
                <a:latin typeface="+mj-lt"/>
                <a:ea typeface="Roboto" panose="02000000000000000000" pitchFamily="2" charset="0"/>
              </a:rPr>
              <a:t>Ворлдскиллс</a:t>
            </a:r>
            <a:r>
              <a:rPr lang="ru-RU" altLang="en-US" sz="1400" dirty="0" smtClean="0">
                <a:latin typeface="+mj-lt"/>
                <a:ea typeface="Roboto" panose="02000000000000000000" pitchFamily="2" charset="0"/>
              </a:rPr>
              <a:t>:</a:t>
            </a:r>
            <a:endParaRPr lang="ru-RU" altLang="en-US" sz="1400" dirty="0">
              <a:latin typeface="+mj-lt"/>
              <a:ea typeface="Roboto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B3FE5B-BE28-DB7B-A5AA-C26E1D86CC6E}"/>
              </a:ext>
            </a:extLst>
          </p:cNvPr>
          <p:cNvSpPr txBox="1"/>
          <p:nvPr/>
        </p:nvSpPr>
        <p:spPr>
          <a:xfrm>
            <a:off x="334963" y="3404003"/>
            <a:ext cx="57663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600" dirty="0">
                <a:latin typeface="+mj-lt"/>
                <a:ea typeface="Roboto" panose="02000000000000000000" pitchFamily="2" charset="0"/>
              </a:rPr>
              <a:t>На базе ГУАП были проведены 2 чемпионата</a:t>
            </a:r>
            <a:r>
              <a:rPr lang="ru-RU" sz="1600" dirty="0" smtClean="0">
                <a:latin typeface="+mj-lt"/>
                <a:ea typeface="Roboto" panose="02000000000000000000" pitchFamily="2" charset="0"/>
              </a:rPr>
              <a:t>:</a:t>
            </a:r>
            <a:endParaRPr lang="ru-RU" sz="1600" dirty="0">
              <a:latin typeface="+mj-lt"/>
              <a:ea typeface="Roboto" panose="02000000000000000000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2357" y="4581485"/>
            <a:ext cx="4664318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ru-RU" altLang="en-US" dirty="0">
                <a:latin typeface="+mj-lt"/>
                <a:ea typeface="Roboto" panose="02000000000000000000" pitchFamily="2" charset="0"/>
              </a:rPr>
              <a:t>По итогам чемпионатов студенты ГУАП </a:t>
            </a:r>
            <a:r>
              <a:rPr lang="ru-RU" altLang="en-US" b="1" dirty="0">
                <a:latin typeface="+mj-lt"/>
                <a:ea typeface="Roboto" panose="02000000000000000000" pitchFamily="2" charset="0"/>
              </a:rPr>
              <a:t>завоевали 10 медалей: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en-US" dirty="0" smtClean="0">
                <a:latin typeface="+mj-lt"/>
                <a:ea typeface="Roboto" panose="02000000000000000000" pitchFamily="2" charset="0"/>
              </a:rPr>
              <a:t>2 </a:t>
            </a:r>
            <a:r>
              <a:rPr lang="ru-RU" altLang="en-US" dirty="0">
                <a:latin typeface="+mj-lt"/>
                <a:ea typeface="Roboto" panose="02000000000000000000" pitchFamily="2" charset="0"/>
              </a:rPr>
              <a:t>золотые </a:t>
            </a:r>
            <a:r>
              <a:rPr lang="ru-RU" altLang="en-US" dirty="0" smtClean="0">
                <a:latin typeface="+mj-lt"/>
                <a:ea typeface="Roboto" panose="02000000000000000000" pitchFamily="2" charset="0"/>
              </a:rPr>
              <a:t>медали</a:t>
            </a:r>
            <a:endParaRPr lang="ru-RU" altLang="en-US" dirty="0">
              <a:latin typeface="+mj-lt"/>
              <a:ea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en-US" dirty="0" smtClean="0">
                <a:latin typeface="+mj-lt"/>
                <a:ea typeface="Roboto" panose="02000000000000000000" pitchFamily="2" charset="0"/>
              </a:rPr>
              <a:t>3 </a:t>
            </a:r>
            <a:r>
              <a:rPr lang="ru-RU" altLang="en-US" dirty="0">
                <a:latin typeface="+mj-lt"/>
                <a:ea typeface="Roboto" panose="02000000000000000000" pitchFamily="2" charset="0"/>
              </a:rPr>
              <a:t>серебряные </a:t>
            </a:r>
            <a:r>
              <a:rPr lang="ru-RU" altLang="en-US" dirty="0" smtClean="0">
                <a:latin typeface="+mj-lt"/>
                <a:ea typeface="Roboto" panose="02000000000000000000" pitchFamily="2" charset="0"/>
              </a:rPr>
              <a:t>медали</a:t>
            </a:r>
            <a:endParaRPr lang="ru-RU" altLang="en-US" dirty="0">
              <a:latin typeface="+mj-lt"/>
              <a:ea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en-US" dirty="0" smtClean="0">
                <a:latin typeface="+mj-lt"/>
                <a:ea typeface="Roboto" panose="02000000000000000000" pitchFamily="2" charset="0"/>
              </a:rPr>
              <a:t>4 </a:t>
            </a:r>
            <a:r>
              <a:rPr lang="ru-RU" altLang="en-US" dirty="0">
                <a:latin typeface="+mj-lt"/>
                <a:ea typeface="Roboto" panose="02000000000000000000" pitchFamily="2" charset="0"/>
              </a:rPr>
              <a:t>бронзовые </a:t>
            </a:r>
            <a:r>
              <a:rPr lang="ru-RU" altLang="en-US" dirty="0" smtClean="0">
                <a:latin typeface="+mj-lt"/>
                <a:ea typeface="Roboto" panose="02000000000000000000" pitchFamily="2" charset="0"/>
              </a:rPr>
              <a:t>медали</a:t>
            </a:r>
            <a:endParaRPr lang="ru-RU" altLang="en-US" dirty="0">
              <a:latin typeface="+mj-lt"/>
              <a:ea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en-US" dirty="0" smtClean="0">
                <a:latin typeface="+mj-lt"/>
                <a:ea typeface="Roboto" panose="02000000000000000000" pitchFamily="2" charset="0"/>
              </a:rPr>
              <a:t>1 </a:t>
            </a:r>
            <a:r>
              <a:rPr lang="ru-RU" altLang="en-US" dirty="0">
                <a:latin typeface="+mj-lt"/>
                <a:ea typeface="Roboto" panose="02000000000000000000" pitchFamily="2" charset="0"/>
              </a:rPr>
              <a:t>медальон за </a:t>
            </a:r>
            <a:r>
              <a:rPr lang="ru-RU" altLang="en-US" dirty="0" smtClean="0">
                <a:latin typeface="+mj-lt"/>
                <a:ea typeface="Roboto" panose="02000000000000000000" pitchFamily="2" charset="0"/>
              </a:rPr>
              <a:t>профессионализм</a:t>
            </a:r>
            <a:endParaRPr lang="ru-RU" altLang="en-US" dirty="0">
              <a:latin typeface="+mj-lt"/>
              <a:ea typeface="Roboto" panose="02000000000000000000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0156" y="2027024"/>
            <a:ext cx="444634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en-US" sz="1400" dirty="0">
                <a:latin typeface="+mj-lt"/>
                <a:ea typeface="Roboto" panose="02000000000000000000" pitchFamily="2" charset="0"/>
              </a:rPr>
              <a:t>1 вузовский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en-US" sz="1400" dirty="0">
                <a:latin typeface="+mj-lt"/>
                <a:ea typeface="Roboto" panose="02000000000000000000" pitchFamily="2" charset="0"/>
              </a:rPr>
              <a:t>2 межвузовских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en-US" sz="1400" dirty="0">
                <a:latin typeface="+mj-lt"/>
                <a:ea typeface="Roboto" panose="02000000000000000000" pitchFamily="2" charset="0"/>
              </a:rPr>
              <a:t>1 региональный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en-US" sz="1400" dirty="0">
                <a:latin typeface="+mj-lt"/>
                <a:ea typeface="Roboto" panose="02000000000000000000" pitchFamily="2" charset="0"/>
              </a:rPr>
              <a:t>5 корпоративных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en-US" sz="1400" dirty="0">
                <a:latin typeface="+mj-lt"/>
                <a:ea typeface="Roboto" panose="02000000000000000000" pitchFamily="2" charset="0"/>
              </a:rPr>
              <a:t>1 национальный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0156" y="3828752"/>
            <a:ext cx="55258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latin typeface="+mj-lt"/>
                <a:ea typeface="Roboto" panose="02000000000000000000" pitchFamily="2" charset="0"/>
              </a:rPr>
              <a:t>Отборочные соревнования на право участия в Финале </a:t>
            </a:r>
            <a:r>
              <a:rPr lang="en-US" sz="1400" dirty="0" smtClean="0">
                <a:latin typeface="+mj-lt"/>
                <a:ea typeface="Roboto" panose="02000000000000000000" pitchFamily="2" charset="0"/>
              </a:rPr>
              <a:t/>
            </a:r>
            <a:br>
              <a:rPr lang="en-US" sz="1400" dirty="0" smtClean="0">
                <a:latin typeface="+mj-lt"/>
                <a:ea typeface="Roboto" panose="02000000000000000000" pitchFamily="2" charset="0"/>
              </a:rPr>
            </a:br>
            <a:r>
              <a:rPr lang="ru-RU" sz="1400" dirty="0" smtClean="0">
                <a:latin typeface="+mj-lt"/>
                <a:ea typeface="Roboto" panose="02000000000000000000" pitchFamily="2" charset="0"/>
              </a:rPr>
              <a:t>Х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Национального Чемпионата «Молодые профессионалы» (</a:t>
            </a:r>
            <a:r>
              <a:rPr lang="ru-RU" sz="1400" dirty="0" err="1">
                <a:latin typeface="+mj-lt"/>
                <a:ea typeface="Roboto" panose="02000000000000000000" pitchFamily="2" charset="0"/>
              </a:rPr>
              <a:t>WorldSkills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 </a:t>
            </a:r>
            <a:r>
              <a:rPr lang="ru-RU" sz="1400" dirty="0" err="1">
                <a:latin typeface="+mj-lt"/>
                <a:ea typeface="Roboto" panose="02000000000000000000" pitchFamily="2" charset="0"/>
              </a:rPr>
              <a:t>Russia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) и итоговые соревнования, приравненных </a:t>
            </a:r>
            <a:r>
              <a:rPr lang="en-US" sz="1400" dirty="0" smtClean="0">
                <a:latin typeface="+mj-lt"/>
                <a:ea typeface="Roboto" panose="02000000000000000000" pitchFamily="2" charset="0"/>
              </a:rPr>
              <a:t/>
            </a:r>
            <a:br>
              <a:rPr lang="en-US" sz="1400" dirty="0" smtClean="0">
                <a:latin typeface="+mj-lt"/>
                <a:ea typeface="Roboto" panose="02000000000000000000" pitchFamily="2" charset="0"/>
              </a:rPr>
            </a:br>
            <a:r>
              <a:rPr lang="ru-RU" sz="1400" dirty="0" smtClean="0">
                <a:latin typeface="+mj-lt"/>
                <a:ea typeface="Roboto" panose="02000000000000000000" pitchFamily="2" charset="0"/>
              </a:rPr>
              <a:t>к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Финалу X Национального чемпионата «Молодые профессионалы» (</a:t>
            </a:r>
            <a:r>
              <a:rPr lang="ru-RU" sz="1400" dirty="0" err="1">
                <a:latin typeface="+mj-lt"/>
                <a:ea typeface="Roboto" panose="02000000000000000000" pitchFamily="2" charset="0"/>
              </a:rPr>
              <a:t>WorldSkills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 </a:t>
            </a:r>
            <a:r>
              <a:rPr lang="ru-RU" sz="1400" dirty="0" err="1">
                <a:latin typeface="+mj-lt"/>
                <a:ea typeface="Roboto" panose="02000000000000000000" pitchFamily="2" charset="0"/>
              </a:rPr>
              <a:t>Russia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)» </a:t>
            </a:r>
            <a:r>
              <a:rPr lang="ru-RU" sz="1400" dirty="0" smtClean="0">
                <a:latin typeface="+mj-lt"/>
                <a:ea typeface="Roboto" panose="02000000000000000000" pitchFamily="2" charset="0"/>
              </a:rPr>
              <a:t/>
            </a:r>
            <a:br>
              <a:rPr lang="ru-RU" sz="1400" dirty="0" smtClean="0">
                <a:latin typeface="+mj-lt"/>
                <a:ea typeface="Roboto" panose="02000000000000000000" pitchFamily="2" charset="0"/>
              </a:rPr>
            </a:br>
            <a:r>
              <a:rPr lang="ru-RU" sz="1400" dirty="0" smtClean="0">
                <a:latin typeface="+mj-lt"/>
                <a:ea typeface="Roboto" panose="02000000000000000000" pitchFamily="2" charset="0"/>
              </a:rPr>
              <a:t>(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15 марта – 16 апреля 2022 года)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+mj-lt"/>
              <a:ea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+mj-lt"/>
                <a:ea typeface="Roboto" panose="02000000000000000000" pitchFamily="2" charset="0"/>
              </a:rPr>
              <a:t>VII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 корпоративный Чемпионат профессионального мастерства «Молодые профессионалы </a:t>
            </a:r>
            <a:r>
              <a:rPr lang="ru-RU" sz="1400" dirty="0" err="1">
                <a:latin typeface="+mj-lt"/>
                <a:ea typeface="Roboto" panose="02000000000000000000" pitchFamily="2" charset="0"/>
              </a:rPr>
              <a:t>Роскосмоса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 – 2022» </a:t>
            </a:r>
            <a:r>
              <a:rPr lang="en-US" sz="1400" dirty="0" smtClean="0">
                <a:latin typeface="+mj-lt"/>
                <a:ea typeface="Roboto" panose="02000000000000000000" pitchFamily="2" charset="0"/>
              </a:rPr>
              <a:t/>
            </a:r>
            <a:br>
              <a:rPr lang="en-US" sz="1400" dirty="0" smtClean="0">
                <a:latin typeface="+mj-lt"/>
                <a:ea typeface="Roboto" panose="02000000000000000000" pitchFamily="2" charset="0"/>
              </a:rPr>
            </a:br>
            <a:r>
              <a:rPr lang="ru-RU" sz="1400" dirty="0" smtClean="0">
                <a:latin typeface="+mj-lt"/>
                <a:ea typeface="Roboto" panose="02000000000000000000" pitchFamily="2" charset="0"/>
              </a:rPr>
              <a:t>(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16 – 22 августа 2022 года)</a:t>
            </a:r>
            <a:endParaRPr lang="en-US" sz="1400" dirty="0">
              <a:latin typeface="+mj-lt"/>
              <a:ea typeface="Roboto" panose="02000000000000000000" pitchFamily="2" charset="0"/>
            </a:endParaRP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pPr marL="266400"/>
            <a:r>
              <a:rPr lang="ru-RU" dirty="0" smtClean="0"/>
              <a:t>Движение </a:t>
            </a:r>
            <a:r>
              <a:rPr lang="en-US" dirty="0" smtClean="0"/>
              <a:t>Future Skills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735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2. Образовательная политика</a:t>
            </a:r>
            <a:endParaRPr lang="ru-RU" dirty="0"/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pPr marL="266400"/>
            <a:r>
              <a:rPr lang="ru-RU" dirty="0" smtClean="0"/>
              <a:t>Движение </a:t>
            </a:r>
            <a:r>
              <a:rPr lang="en-US" dirty="0" smtClean="0"/>
              <a:t>Future Skills</a:t>
            </a:r>
            <a:endParaRPr lang="ru-RU" dirty="0"/>
          </a:p>
        </p:txBody>
      </p:sp>
      <p:sp>
        <p:nvSpPr>
          <p:cNvPr id="11" name="Rectangle 37"/>
          <p:cNvSpPr/>
          <p:nvPr/>
        </p:nvSpPr>
        <p:spPr>
          <a:xfrm>
            <a:off x="6311900" y="4923842"/>
            <a:ext cx="4830519" cy="969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2000" dirty="0">
                <a:latin typeface="+mj-lt"/>
                <a:ea typeface="Roboto" panose="02000000000000000000" pitchFamily="2" charset="0"/>
              </a:rPr>
              <a:t>Консорциум </a:t>
            </a:r>
            <a:r>
              <a:rPr lang="ru-RU" altLang="en-US" sz="2000" dirty="0" smtClean="0">
                <a:latin typeface="+mj-lt"/>
                <a:ea typeface="Roboto" panose="02000000000000000000" pitchFamily="2" charset="0"/>
              </a:rPr>
              <a:t>«</a:t>
            </a:r>
            <a:r>
              <a:rPr lang="ru-RU" altLang="en-US" sz="2000" dirty="0">
                <a:latin typeface="+mj-lt"/>
                <a:ea typeface="Roboto" panose="02000000000000000000" pitchFamily="2" charset="0"/>
              </a:rPr>
              <a:t>Университеты </a:t>
            </a:r>
            <a:r>
              <a:rPr lang="en-US" altLang="en-US" sz="2000" dirty="0">
                <a:latin typeface="+mj-lt"/>
                <a:ea typeface="Roboto" panose="02000000000000000000" pitchFamily="2" charset="0"/>
              </a:rPr>
              <a:t>Future </a:t>
            </a:r>
            <a:r>
              <a:rPr lang="en-US" altLang="en-US" sz="2000" dirty="0" smtClean="0">
                <a:latin typeface="+mj-lt"/>
                <a:ea typeface="Roboto" panose="02000000000000000000" pitchFamily="2" charset="0"/>
              </a:rPr>
              <a:t>Skills</a:t>
            </a:r>
            <a:r>
              <a:rPr lang="ru-RU" altLang="en-US" sz="2000" dirty="0" smtClean="0">
                <a:latin typeface="+mj-lt"/>
                <a:ea typeface="Roboto" panose="02000000000000000000" pitchFamily="2" charset="0"/>
              </a:rPr>
              <a:t>»</a:t>
            </a:r>
            <a:endParaRPr lang="ru-RU" altLang="en-US" sz="2000" dirty="0">
              <a:latin typeface="+mj-lt"/>
              <a:ea typeface="Roboto" panose="02000000000000000000" pitchFamily="2" charset="0"/>
            </a:endParaRPr>
          </a:p>
          <a:p>
            <a:pPr>
              <a:defRPr/>
            </a:pPr>
            <a:endParaRPr lang="ru-RU" altLang="en-US" sz="800" dirty="0">
              <a:latin typeface="+mj-lt"/>
              <a:ea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en-US" sz="1451" dirty="0" smtClean="0">
                <a:latin typeface="+mj-lt"/>
                <a:ea typeface="Roboto" panose="02000000000000000000" pitchFamily="2" charset="0"/>
              </a:rPr>
              <a:t>10 </a:t>
            </a:r>
            <a:r>
              <a:rPr lang="ru-RU" altLang="en-US" sz="1451" dirty="0">
                <a:latin typeface="+mj-lt"/>
                <a:ea typeface="Roboto" panose="02000000000000000000" pitchFamily="2" charset="0"/>
              </a:rPr>
              <a:t>вузов (РФ и СНГ)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en-US" sz="1451" dirty="0" smtClean="0">
                <a:latin typeface="+mj-lt"/>
                <a:ea typeface="Roboto" panose="02000000000000000000" pitchFamily="2" charset="0"/>
              </a:rPr>
              <a:t>международный </a:t>
            </a:r>
            <a:r>
              <a:rPr lang="ru-RU" altLang="en-US" sz="1451" dirty="0">
                <a:latin typeface="+mj-lt"/>
                <a:ea typeface="Roboto" panose="02000000000000000000" pitchFamily="2" charset="0"/>
              </a:rPr>
              <a:t>статус</a:t>
            </a:r>
          </a:p>
        </p:txBody>
      </p:sp>
      <p:pic>
        <p:nvPicPr>
          <p:cNvPr id="14" name="Picture 2" descr="C:\Users\Анастасия\Desktop\КОНСОРЦИУМ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2781" y="1648427"/>
            <a:ext cx="5413894" cy="3045315"/>
          </a:xfrm>
          <a:prstGeom prst="round2Diag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13A4416-711E-8B46-960C-2579B49F1B5F}"/>
              </a:ext>
            </a:extLst>
          </p:cNvPr>
          <p:cNvSpPr txBox="1"/>
          <p:nvPr/>
        </p:nvSpPr>
        <p:spPr>
          <a:xfrm>
            <a:off x="578410" y="2125404"/>
            <a:ext cx="50413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en-US" sz="1400" b="1" dirty="0" smtClean="0">
                <a:latin typeface="+mj-lt"/>
                <a:ea typeface="Roboto" panose="02000000000000000000" pitchFamily="2" charset="0"/>
              </a:rPr>
              <a:t>5 </a:t>
            </a:r>
            <a:r>
              <a:rPr lang="ru-RU" altLang="en-US" sz="1400" b="1" dirty="0">
                <a:latin typeface="+mj-lt"/>
                <a:ea typeface="Roboto" panose="02000000000000000000" pitchFamily="2" charset="0"/>
              </a:rPr>
              <a:t>вузов</a:t>
            </a:r>
            <a:r>
              <a:rPr lang="ru-RU" altLang="en-US" sz="1400" dirty="0">
                <a:latin typeface="+mj-lt"/>
                <a:ea typeface="Roboto" panose="02000000000000000000" pitchFamily="2" charset="0"/>
              </a:rPr>
              <a:t>: ГУАП, МИФИ, СевГУ, ЮФУ, ДВФУ + Минобрнауки + АНО «Агентство развития профессионального мастерства (Ворлдскиллс Россия)» + 50 вузов (в 2022 году)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ru-RU" altLang="en-US" sz="1400" dirty="0">
              <a:latin typeface="+mj-lt"/>
              <a:ea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en-US" sz="1400" b="1" dirty="0">
                <a:latin typeface="+mj-lt"/>
                <a:ea typeface="Roboto" panose="02000000000000000000" pitchFamily="2" charset="0"/>
              </a:rPr>
              <a:t>25 компетенций </a:t>
            </a:r>
            <a:r>
              <a:rPr lang="en-US" altLang="en-US" sz="1400" b="1" dirty="0">
                <a:latin typeface="+mj-lt"/>
                <a:ea typeface="Roboto" panose="02000000000000000000" pitchFamily="2" charset="0"/>
              </a:rPr>
              <a:t>FS</a:t>
            </a:r>
            <a:r>
              <a:rPr lang="ru-RU" altLang="en-US" sz="1400" b="1" dirty="0">
                <a:latin typeface="+mj-lt"/>
                <a:ea typeface="Roboto" panose="02000000000000000000" pitchFamily="2" charset="0"/>
              </a:rPr>
              <a:t> </a:t>
            </a:r>
            <a:r>
              <a:rPr lang="ru-RU" altLang="en-US" sz="1400" dirty="0">
                <a:latin typeface="+mj-lt"/>
                <a:ea typeface="Roboto" panose="02000000000000000000" pitchFamily="2" charset="0"/>
              </a:rPr>
              <a:t>(13 компетенций в ГУАП)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ru-RU" altLang="en-US" sz="1400" dirty="0">
              <a:latin typeface="+mj-lt"/>
              <a:ea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latin typeface="+mj-lt"/>
                <a:ea typeface="Roboto" panose="02000000000000000000" pitchFamily="2" charset="0"/>
              </a:rPr>
              <a:t>Электронный 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курс по компетенции </a:t>
            </a:r>
            <a:r>
              <a:rPr lang="ru-RU" sz="1400" dirty="0" smtClean="0">
                <a:latin typeface="+mj-lt"/>
                <a:ea typeface="Roboto" panose="02000000000000000000" pitchFamily="2" charset="0"/>
              </a:rPr>
              <a:t/>
            </a:r>
            <a:br>
              <a:rPr lang="ru-RU" sz="1400" dirty="0" smtClean="0">
                <a:latin typeface="+mj-lt"/>
                <a:ea typeface="Roboto" panose="02000000000000000000" pitchFamily="2" charset="0"/>
              </a:rPr>
            </a:br>
            <a:r>
              <a:rPr lang="ru-RU" sz="1400" dirty="0" smtClean="0">
                <a:latin typeface="+mj-lt"/>
                <a:ea typeface="Roboto" panose="02000000000000000000" pitchFamily="2" charset="0"/>
              </a:rPr>
              <a:t>«</a:t>
            </a:r>
            <a:r>
              <a:rPr lang="ru-RU" sz="1400" dirty="0">
                <a:latin typeface="+mj-lt"/>
                <a:ea typeface="Roboto" panose="02000000000000000000" pitchFamily="2" charset="0"/>
              </a:rPr>
              <a:t>Цифровая метрология»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ru-RU" sz="1400" dirty="0">
              <a:latin typeface="+mj-lt"/>
              <a:ea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en-US" sz="1400" dirty="0">
                <a:latin typeface="+mj-lt"/>
                <a:ea typeface="Roboto" panose="02000000000000000000" pitchFamily="2" charset="0"/>
              </a:rPr>
              <a:t>5 образовательных интенсивов и 5 </a:t>
            </a:r>
            <a:r>
              <a:rPr lang="ru-RU" altLang="en-US" sz="1400" dirty="0" err="1">
                <a:latin typeface="+mj-lt"/>
                <a:ea typeface="Roboto" panose="02000000000000000000" pitchFamily="2" charset="0"/>
              </a:rPr>
              <a:t>стартап</a:t>
            </a:r>
            <a:r>
              <a:rPr lang="ru-RU" altLang="en-US" sz="1400" dirty="0">
                <a:latin typeface="+mj-lt"/>
                <a:ea typeface="Roboto" panose="02000000000000000000" pitchFamily="2" charset="0"/>
              </a:rPr>
              <a:t>-лабораторий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ru-RU" altLang="en-US" sz="1400" dirty="0">
              <a:latin typeface="+mj-lt"/>
              <a:ea typeface="Roboto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en-US" sz="1400" b="1" dirty="0">
                <a:latin typeface="+mj-lt"/>
                <a:ea typeface="Roboto" panose="02000000000000000000" pitchFamily="2" charset="0"/>
              </a:rPr>
              <a:t>627 студентов </a:t>
            </a:r>
            <a:r>
              <a:rPr lang="ru-RU" altLang="en-US" sz="1400" dirty="0">
                <a:latin typeface="+mj-lt"/>
                <a:ea typeface="Roboto" panose="02000000000000000000" pitchFamily="2" charset="0"/>
              </a:rPr>
              <a:t>ГУАП сдали демонстрационный </a:t>
            </a:r>
            <a:r>
              <a:rPr lang="ru-RU" altLang="en-US" sz="1400" dirty="0" smtClean="0">
                <a:latin typeface="+mj-lt"/>
                <a:ea typeface="Roboto" panose="02000000000000000000" pitchFamily="2" charset="0"/>
              </a:rPr>
              <a:t>экзамен</a:t>
            </a:r>
            <a:endParaRPr lang="ru-RU" altLang="en-US" sz="1814" b="1" u="sng" dirty="0">
              <a:latin typeface="+mj-lt"/>
              <a:ea typeface="Roboto" panose="020000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5E2032D-B132-9464-5947-F7245F25F516}"/>
              </a:ext>
            </a:extLst>
          </p:cNvPr>
          <p:cNvSpPr txBox="1"/>
          <p:nvPr/>
        </p:nvSpPr>
        <p:spPr>
          <a:xfrm>
            <a:off x="6235700" y="1125538"/>
            <a:ext cx="21552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2000" dirty="0">
                <a:latin typeface="+mj-lt"/>
                <a:ea typeface="Roboto" panose="02000000000000000000" pitchFamily="2" charset="0"/>
              </a:rPr>
              <a:t>Приоритет </a:t>
            </a:r>
            <a:r>
              <a:rPr lang="ru-RU" altLang="en-US" sz="2000" dirty="0" smtClean="0">
                <a:latin typeface="+mj-lt"/>
                <a:ea typeface="Roboto" panose="02000000000000000000" pitchFamily="2" charset="0"/>
              </a:rPr>
              <a:t>2030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4963" y="974715"/>
            <a:ext cx="4379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 dirty="0">
                <a:latin typeface="+mj-lt"/>
                <a:ea typeface="Roboto" panose="02000000000000000000" pitchFamily="2" charset="0"/>
              </a:rPr>
              <a:t>Федеральный проект</a:t>
            </a:r>
            <a:br>
              <a:rPr lang="ru-RU" altLang="en-US" sz="2000" dirty="0">
                <a:latin typeface="+mj-lt"/>
                <a:ea typeface="Roboto" panose="02000000000000000000" pitchFamily="2" charset="0"/>
              </a:rPr>
            </a:br>
            <a:r>
              <a:rPr lang="ru-RU" altLang="en-US" sz="2000" dirty="0">
                <a:latin typeface="+mj-lt"/>
                <a:ea typeface="Roboto" panose="02000000000000000000" pitchFamily="2" charset="0"/>
              </a:rPr>
              <a:t>«Университет </a:t>
            </a:r>
            <a:r>
              <a:rPr lang="en-US" altLang="en-US" sz="2000" dirty="0">
                <a:latin typeface="+mj-lt"/>
                <a:ea typeface="Roboto" panose="02000000000000000000" pitchFamily="2" charset="0"/>
              </a:rPr>
              <a:t>Future Skills</a:t>
            </a:r>
            <a:r>
              <a:rPr lang="ru-RU" altLang="en-US" sz="2000" dirty="0">
                <a:latin typeface="+mj-lt"/>
                <a:ea typeface="Roboto" panose="02000000000000000000" pitchFamily="2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81124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Прямоугольник с двумя скругленными противолежащими углами 39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8294357" y="4422752"/>
            <a:ext cx="3597605" cy="2030435"/>
          </a:xfrm>
          <a:prstGeom prst="round2Diag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3. Научно-исследовательская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71448"/>
          </a:xfrm>
        </p:spPr>
        <p:txBody>
          <a:bodyPr>
            <a:normAutofit/>
          </a:bodyPr>
          <a:lstStyle/>
          <a:p>
            <a:pPr marL="266400"/>
            <a:r>
              <a:rPr lang="ru-RU" dirty="0"/>
              <a:t>Структура организации и управления научной и инновационной деятельностью ГУАП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CB05140-9775-4F18-975B-CD02C187ED9C}"/>
              </a:ext>
            </a:extLst>
          </p:cNvPr>
          <p:cNvSpPr/>
          <p:nvPr/>
        </p:nvSpPr>
        <p:spPr>
          <a:xfrm>
            <a:off x="328011" y="1059957"/>
            <a:ext cx="55515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+mj-lt"/>
                <a:ea typeface="Roboto" panose="020B0604020202020204" charset="0"/>
                <a:cs typeface="Roboto" panose="020B0604020202020204" charset="0"/>
              </a:rPr>
              <a:t>Департамент научной и инновационной деятельности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E36858D-84FA-4C85-82A3-D40FB2D58771}"/>
              </a:ext>
            </a:extLst>
          </p:cNvPr>
          <p:cNvSpPr/>
          <p:nvPr/>
        </p:nvSpPr>
        <p:spPr>
          <a:xfrm>
            <a:off x="3309278" y="1614756"/>
            <a:ext cx="26787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+mj-lt"/>
                <a:ea typeface="Roboto" panose="020B0604020202020204" charset="0"/>
                <a:cs typeface="Roboto" panose="020B0604020202020204" charset="0"/>
              </a:rPr>
              <a:t>Центр координации </a:t>
            </a:r>
            <a:r>
              <a:rPr lang="ru-RU" sz="16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научных исследований</a:t>
            </a:r>
            <a:endParaRPr lang="ru-RU" sz="1600" dirty="0">
              <a:latin typeface="+mj-lt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13" name="Скругленный прямоугольник 18">
            <a:extLst>
              <a:ext uri="{FF2B5EF4-FFF2-40B4-BE49-F238E27FC236}">
                <a16:creationId xmlns:a16="http://schemas.microsoft.com/office/drawing/2014/main" id="{6968AF0B-A4E5-48D3-9822-157755732AC6}"/>
              </a:ext>
            </a:extLst>
          </p:cNvPr>
          <p:cNvSpPr/>
          <p:nvPr/>
        </p:nvSpPr>
        <p:spPr>
          <a:xfrm>
            <a:off x="328011" y="1342137"/>
            <a:ext cx="4854447" cy="392648"/>
          </a:xfrm>
          <a:prstGeom prst="roundRect">
            <a:avLst>
              <a:gd name="adj" fmla="val 10000"/>
            </a:avLst>
          </a:prstGeom>
          <a:noFill/>
          <a:ln w="38100">
            <a:noFill/>
            <a:prstDash val="lg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700" dirty="0">
              <a:solidFill>
                <a:schemeClr val="tx1"/>
              </a:solidFill>
              <a:latin typeface="+mj-lt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268E26C-3D84-40C7-8674-815B9299469E}"/>
              </a:ext>
            </a:extLst>
          </p:cNvPr>
          <p:cNvSpPr/>
          <p:nvPr/>
        </p:nvSpPr>
        <p:spPr>
          <a:xfrm>
            <a:off x="6311900" y="2296127"/>
            <a:ext cx="54371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latin typeface="+mj-lt"/>
                <a:ea typeface="Roboto" panose="020B0604020202020204" charset="0"/>
                <a:cs typeface="Roboto" panose="020B0604020202020204" charset="0"/>
              </a:rPr>
              <a:t>Международный институт передовых </a:t>
            </a:r>
            <a:br>
              <a:rPr lang="ru-RU" sz="1400" dirty="0">
                <a:latin typeface="+mj-lt"/>
                <a:ea typeface="Roboto" panose="020B0604020202020204" charset="0"/>
                <a:cs typeface="Roboto" panose="020B0604020202020204" charset="0"/>
              </a:rPr>
            </a:br>
            <a:r>
              <a:rPr lang="ru-RU" sz="1400" dirty="0">
                <a:latin typeface="+mj-lt"/>
                <a:ea typeface="Roboto" panose="020B0604020202020204" charset="0"/>
                <a:cs typeface="Roboto" panose="020B0604020202020204" charset="0"/>
              </a:rPr>
              <a:t>аэрокосмических </a:t>
            </a:r>
            <a:r>
              <a:rPr lang="ru-RU" sz="14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технологий (А.В. </a:t>
            </a:r>
            <a:r>
              <a:rPr lang="ru-RU" sz="1400" dirty="0" err="1" smtClean="0">
                <a:latin typeface="+mj-lt"/>
                <a:ea typeface="Roboto" panose="020B0604020202020204" charset="0"/>
                <a:cs typeface="Roboto" panose="020B0604020202020204" charset="0"/>
              </a:rPr>
              <a:t>Небылов</a:t>
            </a:r>
            <a:r>
              <a:rPr lang="ru-RU" sz="14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)</a:t>
            </a:r>
            <a:endParaRPr lang="ru-RU" sz="1400" dirty="0">
              <a:latin typeface="+mj-lt"/>
              <a:ea typeface="Roboto" panose="020B0604020202020204" charset="0"/>
              <a:cs typeface="Roboto" panose="020B0604020202020204" charset="0"/>
            </a:endParaRP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latin typeface="+mj-lt"/>
                <a:ea typeface="Roboto" panose="020B0604020202020204" charset="0"/>
                <a:cs typeface="Roboto" panose="020B0604020202020204" charset="0"/>
              </a:rPr>
              <a:t>Институт высокопроизводительных компьютерных </a:t>
            </a:r>
            <a:br>
              <a:rPr lang="ru-RU" sz="1400" dirty="0">
                <a:latin typeface="+mj-lt"/>
                <a:ea typeface="Roboto" panose="020B0604020202020204" charset="0"/>
                <a:cs typeface="Roboto" panose="020B0604020202020204" charset="0"/>
              </a:rPr>
            </a:br>
            <a:r>
              <a:rPr lang="ru-RU" sz="1400" dirty="0">
                <a:latin typeface="+mj-lt"/>
                <a:ea typeface="Roboto" panose="020B0604020202020204" charset="0"/>
                <a:cs typeface="Roboto" panose="020B0604020202020204" charset="0"/>
              </a:rPr>
              <a:t>и сетевых </a:t>
            </a:r>
            <a:r>
              <a:rPr lang="ru-RU" sz="14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технологий (В.Л. Оленев)</a:t>
            </a:r>
            <a:endParaRPr lang="ru-RU" sz="1400" dirty="0">
              <a:latin typeface="+mj-lt"/>
              <a:ea typeface="Roboto" panose="020B0604020202020204" charset="0"/>
              <a:cs typeface="Roboto" panose="020B0604020202020204" charset="0"/>
            </a:endParaRP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latin typeface="+mj-lt"/>
                <a:ea typeface="Roboto" panose="020B0604020202020204" charset="0"/>
                <a:cs typeface="Roboto" panose="020B0604020202020204" charset="0"/>
              </a:rPr>
              <a:t>Центр космических услуг «</a:t>
            </a:r>
            <a:r>
              <a:rPr lang="ru-RU" sz="1400" dirty="0" err="1">
                <a:latin typeface="+mj-lt"/>
                <a:ea typeface="Roboto" panose="020B0604020202020204" charset="0"/>
                <a:cs typeface="Roboto" panose="020B0604020202020204" charset="0"/>
              </a:rPr>
              <a:t>КосмоИнформ</a:t>
            </a:r>
            <a:r>
              <a:rPr lang="ru-RU" sz="1400" dirty="0">
                <a:latin typeface="+mj-lt"/>
                <a:ea typeface="Roboto" panose="020B0604020202020204" charset="0"/>
                <a:cs typeface="Roboto" panose="020B0604020202020204" charset="0"/>
              </a:rPr>
              <a:t>-центр</a:t>
            </a:r>
            <a:r>
              <a:rPr lang="ru-RU" sz="14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» </a:t>
            </a:r>
            <a:r>
              <a:rPr lang="en-US" sz="14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/>
            </a:r>
            <a:br>
              <a:rPr lang="en-US" sz="1400" dirty="0" smtClean="0">
                <a:latin typeface="+mj-lt"/>
                <a:ea typeface="Roboto" panose="020B0604020202020204" charset="0"/>
                <a:cs typeface="Roboto" panose="020B0604020202020204" charset="0"/>
              </a:rPr>
            </a:br>
            <a:r>
              <a:rPr lang="ru-RU" sz="14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(Е.Ф. </a:t>
            </a:r>
            <a:r>
              <a:rPr lang="ru-RU" sz="1400" dirty="0" err="1" smtClean="0">
                <a:latin typeface="+mj-lt"/>
                <a:ea typeface="Roboto" panose="020B0604020202020204" charset="0"/>
                <a:cs typeface="Roboto" panose="020B0604020202020204" charset="0"/>
              </a:rPr>
              <a:t>Чичкова</a:t>
            </a:r>
            <a:r>
              <a:rPr lang="ru-RU" sz="14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)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latin typeface="+mj-lt"/>
                <a:ea typeface="Roboto" panose="020B0604020202020204" charset="0"/>
                <a:cs typeface="Roboto" panose="020B0604020202020204" charset="0"/>
              </a:rPr>
              <a:t>Научно-исследовательский отдел биотехнических </a:t>
            </a:r>
            <a:r>
              <a:rPr lang="ru-RU" sz="14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проблем</a:t>
            </a:r>
            <a:r>
              <a:rPr lang="en-US" sz="14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 </a:t>
            </a:r>
            <a:r>
              <a:rPr lang="en-US" sz="1400" dirty="0">
                <a:latin typeface="+mj-lt"/>
                <a:ea typeface="Roboto" panose="020B0604020202020204" charset="0"/>
                <a:cs typeface="Roboto" panose="020B0604020202020204" charset="0"/>
              </a:rPr>
              <a:t>(</a:t>
            </a:r>
            <a:r>
              <a:rPr lang="ru-RU" sz="1400" dirty="0">
                <a:latin typeface="+mj-lt"/>
                <a:ea typeface="Roboto" panose="020B0604020202020204" charset="0"/>
                <a:cs typeface="Roboto" panose="020B0604020202020204" charset="0"/>
              </a:rPr>
              <a:t>В.А. Килимник</a:t>
            </a:r>
            <a:r>
              <a:rPr lang="ru-RU" sz="14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)</a:t>
            </a:r>
            <a:endParaRPr lang="ru-RU" sz="1400" dirty="0">
              <a:latin typeface="+mj-lt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963" y="1628774"/>
            <a:ext cx="28029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+mj-lt"/>
                <a:ea typeface="Roboto" panose="020B0604020202020204" charset="0"/>
                <a:cs typeface="Roboto" panose="020B0604020202020204" charset="0"/>
              </a:rPr>
              <a:t>Научно-технический совет (В.Ф. </a:t>
            </a:r>
            <a:r>
              <a:rPr lang="ru-RU" sz="1600" dirty="0" err="1">
                <a:latin typeface="+mj-lt"/>
                <a:ea typeface="Roboto" panose="020B0604020202020204" charset="0"/>
                <a:cs typeface="Roboto" panose="020B0604020202020204" charset="0"/>
              </a:rPr>
              <a:t>Шишлаков</a:t>
            </a:r>
            <a:r>
              <a:rPr lang="ru-RU" sz="1600" dirty="0">
                <a:latin typeface="+mj-lt"/>
                <a:ea typeface="Roboto" panose="020B0604020202020204" charset="0"/>
                <a:cs typeface="Roboto" panose="020B0604020202020204" charset="0"/>
              </a:rPr>
              <a:t>)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09278" y="2199531"/>
            <a:ext cx="2682017" cy="413776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149928" y="4227725"/>
            <a:ext cx="3162945" cy="2113606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440214" y="4422753"/>
            <a:ext cx="2842330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400" dirty="0" smtClean="0">
                <a:latin typeface="+mj-lt"/>
                <a:ea typeface="Roboto" panose="02000000000000000000" pitchFamily="2" charset="0"/>
              </a:rPr>
              <a:t>В 2021</a:t>
            </a:r>
            <a:r>
              <a:rPr lang="en-US" sz="1400" dirty="0" smtClean="0">
                <a:latin typeface="+mj-lt"/>
                <a:ea typeface="Roboto" panose="02000000000000000000" pitchFamily="2" charset="0"/>
              </a:rPr>
              <a:t>/2022 </a:t>
            </a:r>
            <a:r>
              <a:rPr lang="ru-RU" sz="1400" dirty="0" err="1" smtClean="0">
                <a:latin typeface="+mj-lt"/>
                <a:ea typeface="Roboto" panose="02000000000000000000" pitchFamily="2" charset="0"/>
              </a:rPr>
              <a:t>уч.г</a:t>
            </a:r>
            <a:r>
              <a:rPr lang="ru-RU" sz="1400" dirty="0" smtClean="0">
                <a:latin typeface="+mj-lt"/>
                <a:ea typeface="Roboto" panose="02000000000000000000" pitchFamily="2" charset="0"/>
              </a:rPr>
              <a:t>.: 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  <a:ea typeface="Roboto" panose="02000000000000000000" pitchFamily="2" charset="0"/>
              </a:rPr>
              <a:t>Круглый </a:t>
            </a:r>
            <a:r>
              <a:rPr lang="ru-RU" sz="1200" dirty="0">
                <a:latin typeface="+mj-lt"/>
                <a:ea typeface="Roboto" panose="02000000000000000000" pitchFamily="2" charset="0"/>
              </a:rPr>
              <a:t>стол: </a:t>
            </a:r>
            <a:r>
              <a:rPr lang="ru-RU" sz="1200" dirty="0" smtClean="0">
                <a:latin typeface="+mj-lt"/>
                <a:ea typeface="Roboto" panose="02000000000000000000" pitchFamily="2" charset="0"/>
              </a:rPr>
              <a:t>обсуждены задачи </a:t>
            </a:r>
            <a:r>
              <a:rPr lang="en-US" sz="1200" dirty="0" smtClean="0">
                <a:latin typeface="+mj-lt"/>
                <a:ea typeface="Roboto" panose="02000000000000000000" pitchFamily="2" charset="0"/>
              </a:rPr>
              <a:t/>
            </a:r>
            <a:br>
              <a:rPr lang="en-US" sz="1200" dirty="0" smtClean="0">
                <a:latin typeface="+mj-lt"/>
                <a:ea typeface="Roboto" panose="02000000000000000000" pitchFamily="2" charset="0"/>
              </a:rPr>
            </a:br>
            <a:r>
              <a:rPr lang="ru-RU" sz="1200" dirty="0" smtClean="0">
                <a:latin typeface="+mj-lt"/>
                <a:ea typeface="Roboto" panose="02000000000000000000" pitchFamily="2" charset="0"/>
              </a:rPr>
              <a:t>32 предприятий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  <a:ea typeface="Roboto" panose="02000000000000000000" pitchFamily="2" charset="0"/>
              </a:rPr>
              <a:t>Созданы </a:t>
            </a:r>
            <a:r>
              <a:rPr lang="ru-RU" sz="1200" dirty="0">
                <a:latin typeface="+mj-lt"/>
                <a:ea typeface="Roboto" panose="02000000000000000000" pitchFamily="2" charset="0"/>
              </a:rPr>
              <a:t>рабочие группы </a:t>
            </a:r>
            <a:r>
              <a:rPr lang="en-US" sz="1200" dirty="0" smtClean="0">
                <a:latin typeface="+mj-lt"/>
                <a:ea typeface="Roboto" panose="02000000000000000000" pitchFamily="2" charset="0"/>
              </a:rPr>
              <a:t/>
            </a:r>
            <a:br>
              <a:rPr lang="en-US" sz="1200" dirty="0" smtClean="0">
                <a:latin typeface="+mj-lt"/>
                <a:ea typeface="Roboto" panose="02000000000000000000" pitchFamily="2" charset="0"/>
              </a:rPr>
            </a:br>
            <a:r>
              <a:rPr lang="ru-RU" sz="1200" dirty="0" smtClean="0">
                <a:latin typeface="+mj-lt"/>
                <a:ea typeface="Roboto" panose="02000000000000000000" pitchFamily="2" charset="0"/>
              </a:rPr>
              <a:t>по </a:t>
            </a:r>
            <a:r>
              <a:rPr lang="ru-RU" sz="1200" dirty="0">
                <a:latin typeface="+mj-lt"/>
                <a:ea typeface="Roboto" panose="02000000000000000000" pitchFamily="2" charset="0"/>
              </a:rPr>
              <a:t>5 </a:t>
            </a:r>
            <a:r>
              <a:rPr lang="ru-RU" sz="1200" dirty="0" err="1">
                <a:latin typeface="+mj-lt"/>
                <a:ea typeface="Roboto" panose="02000000000000000000" pitchFamily="2" charset="0"/>
              </a:rPr>
              <a:t>фронтирным</a:t>
            </a:r>
            <a:r>
              <a:rPr lang="ru-RU" sz="1200" dirty="0">
                <a:latin typeface="+mj-lt"/>
                <a:ea typeface="Roboto" panose="02000000000000000000" pitchFamily="2" charset="0"/>
              </a:rPr>
              <a:t> </a:t>
            </a:r>
            <a:r>
              <a:rPr lang="ru-RU" sz="1200" dirty="0" smtClean="0">
                <a:latin typeface="+mj-lt"/>
                <a:ea typeface="Roboto" panose="02000000000000000000" pitchFamily="2" charset="0"/>
              </a:rPr>
              <a:t>тематикам</a:t>
            </a:r>
            <a:endParaRPr lang="ru-RU" sz="1200" dirty="0">
              <a:latin typeface="+mj-lt"/>
              <a:ea typeface="Roboto" panose="02000000000000000000" pitchFamily="2" charset="0"/>
            </a:endParaRP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  <a:ea typeface="Roboto" panose="02000000000000000000" pitchFamily="2" charset="0"/>
              </a:rPr>
              <a:t>Науч. инфраструктура - </a:t>
            </a:r>
            <a:r>
              <a:rPr lang="en-US" sz="1200" dirty="0" smtClean="0">
                <a:latin typeface="+mj-lt"/>
                <a:ea typeface="Roboto" panose="02000000000000000000" pitchFamily="2" charset="0"/>
              </a:rPr>
              <a:t/>
            </a:r>
            <a:br>
              <a:rPr lang="en-US" sz="1200" dirty="0" smtClean="0">
                <a:latin typeface="+mj-lt"/>
                <a:ea typeface="Roboto" panose="02000000000000000000" pitchFamily="2" charset="0"/>
              </a:rPr>
            </a:br>
            <a:r>
              <a:rPr lang="ru-RU" sz="1200" dirty="0" smtClean="0">
                <a:latin typeface="+mj-lt"/>
                <a:ea typeface="Roboto" panose="02000000000000000000" pitchFamily="2" charset="0"/>
              </a:rPr>
              <a:t>на </a:t>
            </a:r>
            <a:r>
              <a:rPr lang="ru-RU" sz="1200" dirty="0">
                <a:latin typeface="+mj-lt"/>
                <a:ea typeface="Roboto" panose="02000000000000000000" pitchFamily="2" charset="0"/>
              </a:rPr>
              <a:t>конкурсной основе, 2 страт</a:t>
            </a:r>
            <a:r>
              <a:rPr lang="ru-RU" sz="1200" dirty="0" smtClean="0">
                <a:latin typeface="+mj-lt"/>
                <a:ea typeface="Roboto" panose="02000000000000000000" pitchFamily="2" charset="0"/>
              </a:rPr>
              <a:t>.</a:t>
            </a:r>
            <a:r>
              <a:rPr lang="en-US" sz="1200" dirty="0" smtClean="0">
                <a:latin typeface="+mj-lt"/>
                <a:ea typeface="Roboto" panose="02000000000000000000" pitchFamily="2" charset="0"/>
              </a:rPr>
              <a:t> </a:t>
            </a:r>
            <a:r>
              <a:rPr lang="ru-RU" sz="1200" dirty="0" smtClean="0">
                <a:latin typeface="+mj-lt"/>
                <a:ea typeface="Roboto" panose="02000000000000000000" pitchFamily="2" charset="0"/>
              </a:rPr>
              <a:t>сессии </a:t>
            </a:r>
            <a:endParaRPr lang="ru-RU" sz="1200" dirty="0">
              <a:latin typeface="+mj-lt"/>
              <a:ea typeface="Roboto" panose="02000000000000000000" pitchFamily="2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518" y="2213549"/>
            <a:ext cx="2679511" cy="409835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3E36858D-84FA-4C85-82A3-D40FB2D58771}"/>
              </a:ext>
            </a:extLst>
          </p:cNvPr>
          <p:cNvSpPr/>
          <p:nvPr/>
        </p:nvSpPr>
        <p:spPr>
          <a:xfrm>
            <a:off x="6491577" y="1654351"/>
            <a:ext cx="26787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+mj-lt"/>
                <a:ea typeface="Roboto" panose="020B0604020202020204" charset="0"/>
                <a:cs typeface="Roboto" panose="020B0604020202020204" charset="0"/>
              </a:rPr>
              <a:t>Научно-исследовательские подразделения</a:t>
            </a:r>
          </a:p>
        </p:txBody>
      </p:sp>
      <p:grpSp>
        <p:nvGrpSpPr>
          <p:cNvPr id="41" name="Группа 40"/>
          <p:cNvGrpSpPr/>
          <p:nvPr/>
        </p:nvGrpSpPr>
        <p:grpSpPr>
          <a:xfrm>
            <a:off x="8615380" y="4564652"/>
            <a:ext cx="2920636" cy="716630"/>
            <a:chOff x="8692590" y="4725063"/>
            <a:chExt cx="2920636" cy="716630"/>
          </a:xfrm>
        </p:grpSpPr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9248300" y="4772279"/>
              <a:ext cx="2364926" cy="6694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ru-RU" sz="1400" dirty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образовательных </a:t>
              </a:r>
              <a:r>
                <a:rPr lang="en-US" sz="1400" dirty="0" smtClean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en-US" sz="1400" dirty="0" smtClean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400" dirty="0" smtClean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 </a:t>
              </a:r>
              <a:r>
                <a:rPr lang="ru-RU" sz="1400" dirty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научно-исследовательских </a:t>
              </a:r>
              <a:r>
                <a:rPr lang="ru-RU" sz="1400" dirty="0" smtClean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лабораторий</a:t>
              </a:r>
              <a:endParaRPr lang="ru-RU" sz="1400" dirty="0"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8692590" y="4725063"/>
              <a:ext cx="683794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000" b="1" dirty="0" smtClean="0">
                  <a:solidFill>
                    <a:srgbClr val="FF0000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37</a:t>
              </a:r>
              <a:endParaRPr lang="ru-RU" sz="3000" dirty="0">
                <a:latin typeface="+mj-lt"/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6626826" y="5111646"/>
            <a:ext cx="2109802" cy="1034656"/>
            <a:chOff x="6472223" y="5455045"/>
            <a:chExt cx="2109802" cy="1034656"/>
          </a:xfrm>
        </p:grpSpPr>
        <p:sp>
          <p:nvSpPr>
            <p:cNvPr id="36" name="Прямоугольник с двумя скругленными противолежащими углами 35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6472223" y="5455045"/>
              <a:ext cx="2109802" cy="1034656"/>
            </a:xfrm>
            <a:prstGeom prst="round2DiagRect">
              <a:avLst/>
            </a:prstGeom>
            <a:solidFill>
              <a:srgbClr val="2B375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grpSp>
          <p:nvGrpSpPr>
            <p:cNvPr id="26" name="Группа 25"/>
            <p:cNvGrpSpPr/>
            <p:nvPr/>
          </p:nvGrpSpPr>
          <p:grpSpPr>
            <a:xfrm>
              <a:off x="6508216" y="5587179"/>
              <a:ext cx="1927423" cy="724722"/>
              <a:chOff x="5138582" y="4256094"/>
              <a:chExt cx="1927423" cy="724722"/>
            </a:xfrm>
          </p:grpSpPr>
          <p:sp>
            <p:nvSpPr>
              <p:cNvPr id="27" name="Прямоугольник 26">
                <a:extLst>
                  <a:ext uri="{FF2B5EF4-FFF2-40B4-BE49-F238E27FC236}">
                    <a16:creationId xmlns:a16="http://schemas.microsoft.com/office/drawing/2014/main" id="{749A0995-51C2-0D4D-9CB6-878B943667CF}"/>
                  </a:ext>
                </a:extLst>
              </p:cNvPr>
              <p:cNvSpPr/>
              <p:nvPr/>
            </p:nvSpPr>
            <p:spPr>
              <a:xfrm>
                <a:off x="5530579" y="4311402"/>
                <a:ext cx="1535426" cy="6694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1480"/>
                  </a:lnSpc>
                </a:pPr>
                <a:r>
                  <a:rPr lang="ru-RU" sz="1400" dirty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научно-образовательных центров</a:t>
                </a:r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5138582" y="4256094"/>
                <a:ext cx="430680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3000" b="1" dirty="0" smtClean="0">
                    <a:solidFill>
                      <a:srgbClr val="FF0000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6</a:t>
                </a:r>
                <a:endParaRPr lang="ru-RU" sz="3000" dirty="0">
                  <a:latin typeface="+mj-lt"/>
                </a:endParaRPr>
              </a:p>
            </p:txBody>
          </p:sp>
        </p:grpSp>
      </p:grp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749A0995-51C2-0D4D-9CB6-878B943667CF}"/>
              </a:ext>
            </a:extLst>
          </p:cNvPr>
          <p:cNvSpPr/>
          <p:nvPr/>
        </p:nvSpPr>
        <p:spPr>
          <a:xfrm>
            <a:off x="9193051" y="5323517"/>
            <a:ext cx="26859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10 – 2021/2022 </a:t>
            </a:r>
            <a:r>
              <a:rPr lang="ru-RU" sz="1000" b="1" dirty="0" err="1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уч.г</a:t>
            </a:r>
            <a:r>
              <a:rPr lang="ru-RU" sz="1000" b="1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.: </a:t>
            </a:r>
            <a:r>
              <a:rPr lang="ru-RU" sz="100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лаборатория когнитивных исследований, лаборатория </a:t>
            </a:r>
            <a:r>
              <a:rPr lang="ru-RU" sz="1000" dirty="0" err="1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фотоники</a:t>
            </a:r>
            <a:r>
              <a:rPr lang="ru-RU" sz="100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0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 </a:t>
            </a:r>
            <a:r>
              <a:rPr lang="ru-RU" sz="100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квантовых технологий, электромагнитная безэховая камера и др</a:t>
            </a:r>
            <a:r>
              <a:rPr lang="ru-RU" sz="10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lang="ru-RU" sz="1000" dirty="0"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616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3. Научно-исследовательская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71448"/>
          </a:xfrm>
        </p:spPr>
        <p:txBody>
          <a:bodyPr>
            <a:normAutofit/>
          </a:bodyPr>
          <a:lstStyle/>
          <a:p>
            <a:pPr marL="266400"/>
            <a:r>
              <a:rPr lang="ru-RU" dirty="0"/>
              <a:t>Научно-исследовательские направления ГУАП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CB05140-9775-4F18-975B-CD02C187ED9C}"/>
              </a:ext>
            </a:extLst>
          </p:cNvPr>
          <p:cNvSpPr/>
          <p:nvPr/>
        </p:nvSpPr>
        <p:spPr>
          <a:xfrm>
            <a:off x="328011" y="1059957"/>
            <a:ext cx="4841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+mj-lt"/>
                <a:ea typeface="Roboto" panose="020B0604020202020204" charset="0"/>
                <a:cs typeface="Roboto" panose="020B0604020202020204" charset="0"/>
              </a:rPr>
              <a:t>Основные направления научных исследований</a:t>
            </a:r>
          </a:p>
        </p:txBody>
      </p:sp>
      <p:sp>
        <p:nvSpPr>
          <p:cNvPr id="13" name="Скругленный прямоугольник 18">
            <a:extLst>
              <a:ext uri="{FF2B5EF4-FFF2-40B4-BE49-F238E27FC236}">
                <a16:creationId xmlns:a16="http://schemas.microsoft.com/office/drawing/2014/main" id="{6968AF0B-A4E5-48D3-9822-157755732AC6}"/>
              </a:ext>
            </a:extLst>
          </p:cNvPr>
          <p:cNvSpPr/>
          <p:nvPr/>
        </p:nvSpPr>
        <p:spPr>
          <a:xfrm>
            <a:off x="328011" y="1342137"/>
            <a:ext cx="4854447" cy="392648"/>
          </a:xfrm>
          <a:prstGeom prst="roundRect">
            <a:avLst>
              <a:gd name="adj" fmla="val 10000"/>
            </a:avLst>
          </a:prstGeom>
          <a:noFill/>
          <a:ln w="38100">
            <a:noFill/>
            <a:prstDash val="lg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sz="1700" dirty="0">
              <a:solidFill>
                <a:schemeClr val="tx1"/>
              </a:solidFill>
              <a:latin typeface="+mj-lt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28010" y="1628775"/>
            <a:ext cx="5698387" cy="4461036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268E26C-3D84-40C7-8674-815B9299469E}"/>
              </a:ext>
            </a:extLst>
          </p:cNvPr>
          <p:cNvSpPr/>
          <p:nvPr/>
        </p:nvSpPr>
        <p:spPr>
          <a:xfrm>
            <a:off x="147449" y="1890870"/>
            <a:ext cx="5878948" cy="3768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Транспортные и аэрокосмические системы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Технологии транспортного процесса, транспортный бизнес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Информационные и телекоммуникационные системы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Индустрия </a:t>
            </a:r>
            <a:r>
              <a:rPr lang="ru-RU" sz="1200" dirty="0" err="1">
                <a:latin typeface="+mj-lt"/>
                <a:ea typeface="Roboto" panose="020B0604020202020204" charset="0"/>
                <a:cs typeface="Roboto" panose="020B0604020202020204" charset="0"/>
              </a:rPr>
              <a:t>наносистем</a:t>
            </a:r>
            <a:endParaRPr lang="ru-RU" sz="1200" dirty="0">
              <a:latin typeface="+mj-lt"/>
              <a:ea typeface="Roboto" panose="020B0604020202020204" charset="0"/>
              <a:cs typeface="Roboto" panose="020B0604020202020204" charset="0"/>
            </a:endParaRP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Энергетическая эффективность, экономия энергии, ядерная энергетика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Космические аппараты и системы, приборостроение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Радиотехника, электроника и связь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Инновационные технологии в электромеханике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Информационные системы и информационная безопасность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Вычислительные системы и программирование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Инновации и интегрированные системы качества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Инновационные технологии и промышленная безопасность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Прикладная экономика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Теория государства и права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Прикладная лингвистика и теория перевода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Дистанционное зондирование Земли</a:t>
            </a:r>
          </a:p>
        </p:txBody>
      </p:sp>
      <p:graphicFrame>
        <p:nvGraphicFramePr>
          <p:cNvPr id="29" name="Диаграмма 28">
            <a:extLst>
              <a:ext uri="{FF2B5EF4-FFF2-40B4-BE49-F238E27FC236}">
                <a16:creationId xmlns:a16="http://schemas.microsoft.com/office/drawing/2014/main" id="{A9A7C0D8-1328-4107-A114-106D5A4399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5672922"/>
              </p:ext>
            </p:extLst>
          </p:nvPr>
        </p:nvGraphicFramePr>
        <p:xfrm>
          <a:off x="5462529" y="1371683"/>
          <a:ext cx="6429434" cy="4718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0341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3. Научно-исследовательская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r>
              <a:rPr lang="ru-RU" dirty="0"/>
              <a:t>Финансирование научной </a:t>
            </a:r>
            <a:r>
              <a:rPr lang="ru-RU" dirty="0" smtClean="0"/>
              <a:t>деятельности</a:t>
            </a:r>
            <a:r>
              <a:rPr lang="en-US" dirty="0" smtClean="0"/>
              <a:t> </a:t>
            </a:r>
            <a:r>
              <a:rPr lang="ru-RU" dirty="0" smtClean="0"/>
              <a:t>в </a:t>
            </a:r>
            <a:r>
              <a:rPr lang="ru-RU" dirty="0"/>
              <a:t>2018-2022 годах, млн. </a:t>
            </a:r>
            <a:r>
              <a:rPr lang="ru-RU" dirty="0" err="1"/>
              <a:t>руб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129668"/>
              </p:ext>
            </p:extLst>
          </p:nvPr>
        </p:nvGraphicFramePr>
        <p:xfrm>
          <a:off x="334963" y="1013398"/>
          <a:ext cx="11557000" cy="5295322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4865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55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3130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331415">
                  <a:extLst>
                    <a:ext uri="{9D8B030D-6E8A-4147-A177-3AD203B41FA5}">
                      <a16:colId xmlns:a16="http://schemas.microsoft.com/office/drawing/2014/main" val="1124305344"/>
                    </a:ext>
                  </a:extLst>
                </a:gridCol>
                <a:gridCol w="1601702">
                  <a:extLst>
                    <a:ext uri="{9D8B030D-6E8A-4147-A177-3AD203B41FA5}">
                      <a16:colId xmlns:a16="http://schemas.microsoft.com/office/drawing/2014/main" val="2910436667"/>
                    </a:ext>
                  </a:extLst>
                </a:gridCol>
                <a:gridCol w="1251330">
                  <a:extLst>
                    <a:ext uri="{9D8B030D-6E8A-4147-A177-3AD203B41FA5}">
                      <a16:colId xmlns:a16="http://schemas.microsoft.com/office/drawing/2014/main" val="2888694275"/>
                    </a:ext>
                  </a:extLst>
                </a:gridCol>
              </a:tblGrid>
              <a:tr h="3756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Источники финансирования</a:t>
                      </a:r>
                    </a:p>
                  </a:txBody>
                  <a:tcPr marL="36000" marR="36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201</a:t>
                      </a:r>
                      <a:r>
                        <a:rPr kumimoji="0" lang="en-U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</a:t>
                      </a:r>
                      <a:endParaRPr kumimoji="0" lang="ru-RU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2019</a:t>
                      </a:r>
                      <a:endParaRPr kumimoji="0" lang="ru-RU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</a:t>
                      </a:r>
                      <a:r>
                        <a:rPr kumimoji="0" lang="en-U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</a:t>
                      </a:r>
                      <a:endParaRPr kumimoji="0" lang="ru-RU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</a:t>
                      </a:r>
                      <a:r>
                        <a:rPr kumimoji="0" lang="en-U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endParaRPr kumimoji="0" lang="ru-RU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2022</a:t>
                      </a:r>
                      <a:endParaRPr kumimoji="0" lang="ru-RU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НИОКР: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240,73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212,68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123,8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117,9</a:t>
                      </a: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(92,7)*</a:t>
                      </a:r>
                      <a:endParaRPr lang="en-US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92,6</a:t>
                      </a:r>
                      <a:endParaRPr lang="en-US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3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 Бюджеты: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117,46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83,52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58,5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42,2 (42,2)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60,1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3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  </a:t>
                      </a:r>
                      <a:r>
                        <a:rPr kumimoji="0" lang="ru-RU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Минобрнауки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, в том числе: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91,67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41,72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16,7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16,7 (16,7)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16,7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0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     </a:t>
                      </a:r>
                      <a:r>
                        <a:rPr kumimoji="0" lang="ru-RU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Госзадание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на НИР (базовая и проектная части)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54,21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26,72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16,7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16,7 (16,7)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16,7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0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     Федеральные целевые программы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36,31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15,0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0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  РФФИ, 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РНФ, Гранты Президента РФ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25,6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41,05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41,2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25,5 (25,5)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43,4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0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  Бюджет Санкт-Петербурга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0,23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0,75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0,6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0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 Хозяйственные договоры, в том числе: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123,27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</a:t>
                      </a: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,16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65,3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75,7</a:t>
                      </a: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(50,5)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32,5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0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  с российскими заказчиками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91,96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111,69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52,4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53,9</a:t>
                      </a: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(39,5)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22,6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0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  с зарубежными заказчиками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21,47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1,22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5,0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3,9 (1,4)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0,9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0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  из собственных средств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9,84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16,25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7,9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17,9 (9,6)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9,0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0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Прочая деятельность: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14,7</a:t>
                      </a:r>
                      <a:endParaRPr lang="ru-RU" alt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14,7</a:t>
                      </a:r>
                      <a:endParaRPr lang="ru-RU" alt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14,9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14,</a:t>
                      </a:r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</a:t>
                      </a: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(7,0)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</a:t>
                      </a: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0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 Научные мероприятия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,0</a:t>
                      </a:r>
                      <a:endParaRPr lang="ru-RU" alt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,0</a:t>
                      </a:r>
                      <a:endParaRPr lang="ru-RU" alt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5,0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5,0 (2,0)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,0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0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 Контрактная аспирантура</a:t>
                      </a:r>
                    </a:p>
                  </a:txBody>
                  <a:tcPr marL="45720" marR="4572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9,7</a:t>
                      </a:r>
                      <a:endParaRPr lang="ru-RU" alt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9,7</a:t>
                      </a:r>
                      <a:endParaRPr lang="ru-RU" alt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9,9</a:t>
                      </a: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9,</a:t>
                      </a:r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</a:t>
                      </a: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(5,0)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595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ИТОГО </a:t>
                      </a:r>
                      <a:endParaRPr lang="ru-RU" alt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ru-RU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25</a:t>
                      </a:r>
                      <a:r>
                        <a:rPr lang="ru-RU" altLang="ru-RU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5</a:t>
                      </a:r>
                      <a:r>
                        <a:rPr lang="en-US" altLang="ru-RU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,43</a:t>
                      </a:r>
                      <a:endParaRPr lang="ru-RU" alt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0007" marR="90007" marT="46804" marB="46804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227,38</a:t>
                      </a:r>
                    </a:p>
                  </a:txBody>
                  <a:tcPr marL="90007" marR="90007" marT="46804" marB="46804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138,70</a:t>
                      </a:r>
                    </a:p>
                  </a:txBody>
                  <a:tcPr marL="90007" marR="90007" marT="46804" marB="46804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13</a:t>
                      </a:r>
                      <a:r>
                        <a:rPr lang="en-US" altLang="ru-RU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</a:t>
                      </a:r>
                      <a:r>
                        <a:rPr lang="ru-RU" altLang="ru-RU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</a:t>
                      </a:r>
                      <a:r>
                        <a:rPr lang="en-US" altLang="ru-RU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6</a:t>
                      </a:r>
                      <a:r>
                        <a:rPr lang="ru-RU" alt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0 (99,70)</a:t>
                      </a:r>
                      <a:endParaRPr lang="ru-RU" alt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0007" marR="90007" marT="46804" marB="46804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10</a:t>
                      </a:r>
                      <a:r>
                        <a:rPr lang="ru-RU" alt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0</a:t>
                      </a:r>
                      <a:r>
                        <a:rPr lang="en-US" alt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,</a:t>
                      </a:r>
                      <a:r>
                        <a:rPr lang="ru-RU" alt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40</a:t>
                      </a:r>
                      <a:endParaRPr lang="ru-RU" alt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90007" marR="90007" marT="46804" marB="46804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9062887" y="6453188"/>
            <a:ext cx="1702838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* </a:t>
            </a:r>
            <a:r>
              <a:rPr lang="ru-RU" sz="1300" dirty="0">
                <a:solidFill>
                  <a:srgbClr val="000000"/>
                </a:solidFill>
                <a:latin typeface="Calibri" panose="020F0502020204030204" pitchFamily="34" charset="0"/>
              </a:rPr>
              <a:t>н</a:t>
            </a:r>
            <a:r>
              <a:rPr lang="ru-RU" sz="13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а сентябрь 2021 г. </a:t>
            </a:r>
            <a:endParaRPr lang="ru-RU" sz="1300" dirty="0"/>
          </a:p>
        </p:txBody>
      </p:sp>
    </p:spTree>
    <p:extLst>
      <p:ext uri="{BB962C8B-B14F-4D97-AF65-F5344CB8AC3E}">
        <p14:creationId xmlns:p14="http://schemas.microsoft.com/office/powerpoint/2010/main" val="225605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3. Научно-исследовательская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04849"/>
          </a:xfrm>
        </p:spPr>
        <p:txBody>
          <a:bodyPr>
            <a:noAutofit/>
          </a:bodyPr>
          <a:lstStyle/>
          <a:p>
            <a:r>
              <a:rPr lang="ru-RU" dirty="0"/>
              <a:t>Распределение объемов НИОКР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(</a:t>
            </a:r>
            <a:r>
              <a:rPr lang="ru-RU" dirty="0"/>
              <a:t>без НИОКР</a:t>
            </a:r>
            <a:r>
              <a:rPr lang="en-US" dirty="0"/>
              <a:t> </a:t>
            </a:r>
            <a:r>
              <a:rPr lang="ru-RU" dirty="0"/>
              <a:t>из собственных средств ГУАП) в 2022 году, млн. руб.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180063"/>
              </p:ext>
            </p:extLst>
          </p:nvPr>
        </p:nvGraphicFramePr>
        <p:xfrm>
          <a:off x="334963" y="1418190"/>
          <a:ext cx="6651301" cy="4399645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17895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303">
                  <a:extLst>
                    <a:ext uri="{9D8B030D-6E8A-4147-A177-3AD203B41FA5}">
                      <a16:colId xmlns:a16="http://schemas.microsoft.com/office/drawing/2014/main" val="2301650770"/>
                    </a:ext>
                  </a:extLst>
                </a:gridCol>
                <a:gridCol w="794602">
                  <a:extLst>
                    <a:ext uri="{9D8B030D-6E8A-4147-A177-3AD203B41FA5}">
                      <a16:colId xmlns:a16="http://schemas.microsoft.com/office/drawing/2014/main" val="2983130993"/>
                    </a:ext>
                  </a:extLst>
                </a:gridCol>
                <a:gridCol w="765224">
                  <a:extLst>
                    <a:ext uri="{9D8B030D-6E8A-4147-A177-3AD203B41FA5}">
                      <a16:colId xmlns:a16="http://schemas.microsoft.com/office/drawing/2014/main" val="1489822212"/>
                    </a:ext>
                  </a:extLst>
                </a:gridCol>
                <a:gridCol w="796458">
                  <a:extLst>
                    <a:ext uri="{9D8B030D-6E8A-4147-A177-3AD203B41FA5}">
                      <a16:colId xmlns:a16="http://schemas.microsoft.com/office/drawing/2014/main" val="664853569"/>
                    </a:ext>
                  </a:extLst>
                </a:gridCol>
                <a:gridCol w="752205">
                  <a:extLst>
                    <a:ext uri="{9D8B030D-6E8A-4147-A177-3AD203B41FA5}">
                      <a16:colId xmlns:a16="http://schemas.microsoft.com/office/drawing/2014/main" val="2684451973"/>
                    </a:ext>
                  </a:extLst>
                </a:gridCol>
                <a:gridCol w="967924">
                  <a:extLst>
                    <a:ext uri="{9D8B030D-6E8A-4147-A177-3AD203B41FA5}">
                      <a16:colId xmlns:a16="http://schemas.microsoft.com/office/drawing/2014/main" val="2910436667"/>
                    </a:ext>
                  </a:extLst>
                </a:gridCol>
              </a:tblGrid>
              <a:tr h="407990">
                <a:tc rowSpan="2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Институты</a:t>
                      </a:r>
                      <a:r>
                        <a:rPr kumimoji="0" lang="en-US" altLang="ru-RU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/</a:t>
                      </a:r>
                      <a:endParaRPr kumimoji="0" lang="ru-RU" altLang="ru-RU" sz="16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факультеты</a:t>
                      </a:r>
                      <a:endParaRPr kumimoji="0" lang="ru-RU" alt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 gridSpan="5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Кафедры</a:t>
                      </a:r>
                      <a:endParaRPr kumimoji="0" lang="ru-RU" alt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Всего</a:t>
                      </a:r>
                      <a:endParaRPr kumimoji="0" lang="ru-RU" alt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0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752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2,4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2,0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5,6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u="none" strike="noStrike" kern="120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r>
                        <a:rPr lang="ru-RU" alt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0,0</a:t>
                      </a:r>
                      <a:endParaRPr lang="ru-RU" alt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752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27,5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9,0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38,3</a:t>
                      </a:r>
                      <a:endParaRPr lang="ru-RU" altLang="ru-RU" sz="1600" b="1" u="none" strike="noStrike" kern="1200" dirty="0"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6946"/>
                  </a:ext>
                </a:extLst>
              </a:tr>
              <a:tr h="378752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3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,7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5,2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7,9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8752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7,5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1,2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4,5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13,2</a:t>
                      </a:r>
                      <a:endParaRPr lang="ru-RU" alt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5870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Гуманитарный </a:t>
                      </a:r>
                      <a:r>
                        <a:rPr kumimoji="0" lang="en-US" altLang="ru-RU" sz="12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/>
                      </a:r>
                      <a:br>
                        <a:rPr kumimoji="0" lang="en-US" altLang="ru-RU" sz="12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kumimoji="0" lang="ru-RU" altLang="ru-RU" sz="12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факультет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НОЦ ПФРК: 1,7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1,7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8752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ФПТИ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4,9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0,8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1,2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7,5</a:t>
                      </a:r>
                      <a:endParaRPr lang="ru-RU" alt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9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Департамент НИД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ЦКУ</a:t>
                      </a: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: </a:t>
                      </a:r>
                      <a:r>
                        <a:rPr lang="ru-RU" alt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5,0</a:t>
                      </a:r>
                      <a:endParaRPr lang="ru-RU" alt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5,0</a:t>
                      </a:r>
                      <a:endParaRPr lang="ru-RU" alt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62933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Итого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83,6</a:t>
                      </a:r>
                      <a:endParaRPr lang="ru-RU" alt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9466755"/>
              </p:ext>
            </p:extLst>
          </p:nvPr>
        </p:nvGraphicFramePr>
        <p:xfrm>
          <a:off x="6986264" y="1357313"/>
          <a:ext cx="4997092" cy="46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9499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3. Научно-исследовательская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697969"/>
          </a:xfrm>
        </p:spPr>
        <p:txBody>
          <a:bodyPr>
            <a:normAutofit/>
          </a:bodyPr>
          <a:lstStyle/>
          <a:p>
            <a:r>
              <a:rPr lang="ru-RU" dirty="0"/>
              <a:t>Распределение объемов НИР из бюджетных средств </a:t>
            </a:r>
            <a:r>
              <a:rPr lang="ru-RU" dirty="0" err="1"/>
              <a:t>Минобрнауки</a:t>
            </a:r>
            <a:r>
              <a:rPr lang="ru-RU" dirty="0"/>
              <a:t>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грантов </a:t>
            </a:r>
            <a:r>
              <a:rPr lang="ru-RU" dirty="0"/>
              <a:t>РНФ, РФФИ, Президента РФ в 2022 году, млн. руб.</a:t>
            </a: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3945731"/>
              </p:ext>
            </p:extLst>
          </p:nvPr>
        </p:nvGraphicFramePr>
        <p:xfrm>
          <a:off x="6986264" y="1573213"/>
          <a:ext cx="5102515" cy="39140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68318"/>
              </p:ext>
            </p:extLst>
          </p:nvPr>
        </p:nvGraphicFramePr>
        <p:xfrm>
          <a:off x="334963" y="1418190"/>
          <a:ext cx="6651301" cy="3992846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17895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303">
                  <a:extLst>
                    <a:ext uri="{9D8B030D-6E8A-4147-A177-3AD203B41FA5}">
                      <a16:colId xmlns:a16="http://schemas.microsoft.com/office/drawing/2014/main" val="2301650770"/>
                    </a:ext>
                  </a:extLst>
                </a:gridCol>
                <a:gridCol w="794602">
                  <a:extLst>
                    <a:ext uri="{9D8B030D-6E8A-4147-A177-3AD203B41FA5}">
                      <a16:colId xmlns:a16="http://schemas.microsoft.com/office/drawing/2014/main" val="2983130993"/>
                    </a:ext>
                  </a:extLst>
                </a:gridCol>
                <a:gridCol w="765224">
                  <a:extLst>
                    <a:ext uri="{9D8B030D-6E8A-4147-A177-3AD203B41FA5}">
                      <a16:colId xmlns:a16="http://schemas.microsoft.com/office/drawing/2014/main" val="1489822212"/>
                    </a:ext>
                  </a:extLst>
                </a:gridCol>
                <a:gridCol w="796458">
                  <a:extLst>
                    <a:ext uri="{9D8B030D-6E8A-4147-A177-3AD203B41FA5}">
                      <a16:colId xmlns:a16="http://schemas.microsoft.com/office/drawing/2014/main" val="664853569"/>
                    </a:ext>
                  </a:extLst>
                </a:gridCol>
                <a:gridCol w="752205">
                  <a:extLst>
                    <a:ext uri="{9D8B030D-6E8A-4147-A177-3AD203B41FA5}">
                      <a16:colId xmlns:a16="http://schemas.microsoft.com/office/drawing/2014/main" val="2684451973"/>
                    </a:ext>
                  </a:extLst>
                </a:gridCol>
                <a:gridCol w="967924">
                  <a:extLst>
                    <a:ext uri="{9D8B030D-6E8A-4147-A177-3AD203B41FA5}">
                      <a16:colId xmlns:a16="http://schemas.microsoft.com/office/drawing/2014/main" val="2910436667"/>
                    </a:ext>
                  </a:extLst>
                </a:gridCol>
              </a:tblGrid>
              <a:tr h="407990">
                <a:tc rowSpan="2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Институты</a:t>
                      </a:r>
                      <a:r>
                        <a:rPr kumimoji="0" lang="en-US" altLang="ru-RU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/</a:t>
                      </a:r>
                      <a:endParaRPr kumimoji="0" lang="ru-RU" altLang="ru-RU" sz="16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факультеты</a:t>
                      </a:r>
                      <a:endParaRPr kumimoji="0" lang="ru-RU" alt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 gridSpan="5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Кафедры</a:t>
                      </a:r>
                      <a:endParaRPr kumimoji="0" lang="ru-RU" alt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Всего</a:t>
                      </a:r>
                      <a:endParaRPr kumimoji="0" lang="ru-RU" alt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0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752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,5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1,0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3,7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6,2</a:t>
                      </a:r>
                      <a:endParaRPr lang="ru-RU" alt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752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25,9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7,5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34,2</a:t>
                      </a:r>
                      <a:endParaRPr lang="ru-RU" altLang="ru-RU" sz="1600" b="1" u="none" strike="noStrike" kern="1200" dirty="0"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056946"/>
                  </a:ext>
                </a:extLst>
              </a:tr>
              <a:tr h="378752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3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,7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2,7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8752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2,1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1,2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4,5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7,8</a:t>
                      </a:r>
                      <a:endParaRPr lang="ru-RU" alt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5870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Гуманитарный </a:t>
                      </a:r>
                      <a:r>
                        <a:rPr kumimoji="0" lang="en-US" altLang="ru-RU" sz="12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/>
                      </a:r>
                      <a:br>
                        <a:rPr kumimoji="0" lang="en-US" altLang="ru-RU" sz="12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</a:br>
                      <a:r>
                        <a:rPr kumimoji="0" lang="ru-RU" altLang="ru-RU" sz="1200" b="0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факультет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НОЦ ПФРК: 1,7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1,7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8752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ФПТИ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4,9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0,8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1,2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7,5</a:t>
                      </a:r>
                      <a:endParaRPr lang="ru-RU" alt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2933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Итого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60,1</a:t>
                      </a:r>
                      <a:endParaRPr lang="ru-RU" alt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1650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3. Научно-исследовательская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686277"/>
          </a:xfrm>
        </p:spPr>
        <p:txBody>
          <a:bodyPr>
            <a:normAutofit/>
          </a:bodyPr>
          <a:lstStyle/>
          <a:p>
            <a:r>
              <a:rPr lang="ru-RU" dirty="0"/>
              <a:t>Распределение объемов хоздоговорных НИОКР с российскими </a:t>
            </a:r>
            <a:br>
              <a:rPr lang="ru-RU" dirty="0"/>
            </a:br>
            <a:r>
              <a:rPr lang="ru-RU" dirty="0"/>
              <a:t>и зарубежными предприятиями в 2022 году, млн. руб. </a:t>
            </a: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2597707"/>
              </p:ext>
            </p:extLst>
          </p:nvPr>
        </p:nvGraphicFramePr>
        <p:xfrm>
          <a:off x="7177088" y="1720347"/>
          <a:ext cx="4714875" cy="3490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743343"/>
              </p:ext>
            </p:extLst>
          </p:nvPr>
        </p:nvGraphicFramePr>
        <p:xfrm>
          <a:off x="334963" y="1418190"/>
          <a:ext cx="6651301" cy="3411665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17895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303">
                  <a:extLst>
                    <a:ext uri="{9D8B030D-6E8A-4147-A177-3AD203B41FA5}">
                      <a16:colId xmlns:a16="http://schemas.microsoft.com/office/drawing/2014/main" val="2301650770"/>
                    </a:ext>
                  </a:extLst>
                </a:gridCol>
                <a:gridCol w="794602">
                  <a:extLst>
                    <a:ext uri="{9D8B030D-6E8A-4147-A177-3AD203B41FA5}">
                      <a16:colId xmlns:a16="http://schemas.microsoft.com/office/drawing/2014/main" val="2983130993"/>
                    </a:ext>
                  </a:extLst>
                </a:gridCol>
                <a:gridCol w="765224">
                  <a:extLst>
                    <a:ext uri="{9D8B030D-6E8A-4147-A177-3AD203B41FA5}">
                      <a16:colId xmlns:a16="http://schemas.microsoft.com/office/drawing/2014/main" val="1489822212"/>
                    </a:ext>
                  </a:extLst>
                </a:gridCol>
                <a:gridCol w="796458">
                  <a:extLst>
                    <a:ext uri="{9D8B030D-6E8A-4147-A177-3AD203B41FA5}">
                      <a16:colId xmlns:a16="http://schemas.microsoft.com/office/drawing/2014/main" val="664853569"/>
                    </a:ext>
                  </a:extLst>
                </a:gridCol>
                <a:gridCol w="752205">
                  <a:extLst>
                    <a:ext uri="{9D8B030D-6E8A-4147-A177-3AD203B41FA5}">
                      <a16:colId xmlns:a16="http://schemas.microsoft.com/office/drawing/2014/main" val="2684451973"/>
                    </a:ext>
                  </a:extLst>
                </a:gridCol>
                <a:gridCol w="967924">
                  <a:extLst>
                    <a:ext uri="{9D8B030D-6E8A-4147-A177-3AD203B41FA5}">
                      <a16:colId xmlns:a16="http://schemas.microsoft.com/office/drawing/2014/main" val="2910436667"/>
                    </a:ext>
                  </a:extLst>
                </a:gridCol>
              </a:tblGrid>
              <a:tr h="407990">
                <a:tc rowSpan="2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Институты</a:t>
                      </a:r>
                      <a:r>
                        <a:rPr kumimoji="0" lang="en-US" altLang="ru-RU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/</a:t>
                      </a:r>
                      <a:endParaRPr kumimoji="0" lang="ru-RU" altLang="ru-RU" sz="16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факультеты</a:t>
                      </a:r>
                      <a:endParaRPr kumimoji="0" lang="ru-RU" alt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 gridSpan="5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Кафедры</a:t>
                      </a:r>
                      <a:endParaRPr kumimoji="0" lang="ru-RU" alt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Всего</a:t>
                      </a:r>
                      <a:endParaRPr kumimoji="0" lang="ru-RU" alt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0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752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1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0,9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1,0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1,9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u="none" strike="noStrike" kern="120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3,8</a:t>
                      </a:r>
                      <a:endParaRPr lang="ru-RU" alt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752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1,6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1,5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4,1</a:t>
                      </a:r>
                      <a:endParaRPr lang="ru-RU" alt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9056946"/>
                  </a:ext>
                </a:extLst>
              </a:tr>
              <a:tr h="378752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3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5,2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5,2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8752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4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5,4</a:t>
                      </a: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5,4</a:t>
                      </a:r>
                      <a:endParaRPr lang="ru-RU" altLang="ru-RU" sz="1600" b="1" u="none" strike="noStrike" kern="1200" dirty="0"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627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u="none" strike="noStrike" kern="1200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Департамент НИД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ЦКУ</a:t>
                      </a:r>
                      <a:r>
                        <a:rPr lang="ru-RU" altLang="ru-RU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: </a:t>
                      </a:r>
                      <a:r>
                        <a:rPr lang="ru-RU" alt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5,0</a:t>
                      </a:r>
                      <a:endParaRPr lang="ru-RU" alt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5,0</a:t>
                      </a:r>
                      <a:endParaRPr lang="ru-RU" altLang="ru-RU" sz="160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629330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Итого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alt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23,5</a:t>
                      </a:r>
                      <a:endParaRPr lang="ru-RU" alt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717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рямоугольник с двумя скругленными противолежащими углами 64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682179" y="2381805"/>
            <a:ext cx="2040562" cy="1983237"/>
          </a:xfrm>
          <a:prstGeom prst="round2DiagRect">
            <a:avLst/>
          </a:prstGeom>
          <a:solidFill>
            <a:schemeClr val="accent1">
              <a:lumMod val="40000"/>
              <a:lumOff val="60000"/>
              <a:alpha val="61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3" name="Прямоугольник с двумя скругленными противолежащими углами 22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619501" y="1216340"/>
            <a:ext cx="8259722" cy="3960000"/>
          </a:xfrm>
          <a:prstGeom prst="round2DiagRect">
            <a:avLst/>
          </a:prstGeom>
          <a:solidFill>
            <a:srgbClr val="2B375C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1. Программа развития ГУАП на 2021–2030 годы. Приоритет 2030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792162"/>
          </a:xfrm>
        </p:spPr>
        <p:txBody>
          <a:bodyPr/>
          <a:lstStyle/>
          <a:p>
            <a:pPr marL="265113"/>
            <a:r>
              <a:rPr lang="ru-RU" dirty="0" smtClean="0">
                <a:effectLst/>
              </a:rPr>
              <a:t>Стратегическ</a:t>
            </a:r>
            <a:r>
              <a:rPr lang="ru-RU" dirty="0" smtClean="0"/>
              <a:t>ие</a:t>
            </a:r>
            <a:r>
              <a:rPr lang="ru-RU" dirty="0" smtClean="0">
                <a:effectLst/>
              </a:rPr>
              <a:t> проекты</a:t>
            </a:r>
            <a:endParaRPr lang="ru-RU" dirty="0">
              <a:effectLst/>
            </a:endParaRPr>
          </a:p>
        </p:txBody>
      </p:sp>
      <p:sp>
        <p:nvSpPr>
          <p:cNvPr id="5" name="object 3"/>
          <p:cNvSpPr txBox="1"/>
          <p:nvPr/>
        </p:nvSpPr>
        <p:spPr>
          <a:xfrm>
            <a:off x="1181419" y="2935388"/>
            <a:ext cx="1277937" cy="568745"/>
          </a:xfrm>
          <a:prstGeom prst="rect">
            <a:avLst/>
          </a:prstGeom>
          <a:noFill/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lang="en-US" spc="20" dirty="0">
                <a:solidFill>
                  <a:srgbClr val="01509F"/>
                </a:solidFill>
                <a:latin typeface="+mj-lt"/>
                <a:cs typeface="Lucida Sans Unicode"/>
              </a:rPr>
              <a:t>Aerospace </a:t>
            </a:r>
            <a:r>
              <a:rPr lang="ru-RU" spc="20" dirty="0" smtClean="0">
                <a:solidFill>
                  <a:srgbClr val="01509F"/>
                </a:solidFill>
                <a:latin typeface="+mj-lt"/>
                <a:cs typeface="Lucida Sans Unicode"/>
              </a:rPr>
              <a:t/>
            </a:r>
            <a:br>
              <a:rPr lang="ru-RU" spc="20" dirty="0" smtClean="0">
                <a:solidFill>
                  <a:srgbClr val="01509F"/>
                </a:solidFill>
                <a:latin typeface="+mj-lt"/>
                <a:cs typeface="Lucida Sans Unicode"/>
              </a:rPr>
            </a:br>
            <a:r>
              <a:rPr lang="en-US" spc="20" dirty="0" smtClean="0">
                <a:solidFill>
                  <a:srgbClr val="01509F"/>
                </a:solidFill>
                <a:latin typeface="+mj-lt"/>
                <a:cs typeface="Lucida Sans Unicode"/>
              </a:rPr>
              <a:t>R&amp;D Centre</a:t>
            </a:r>
            <a:endParaRPr lang="en-US" spc="20" dirty="0">
              <a:solidFill>
                <a:srgbClr val="01509F"/>
              </a:solidFill>
              <a:latin typeface="+mj-lt"/>
              <a:cs typeface="Lucida Sans Unicode"/>
            </a:endParaRPr>
          </a:p>
        </p:txBody>
      </p:sp>
      <p:sp>
        <p:nvSpPr>
          <p:cNvPr id="12" name="object 3"/>
          <p:cNvSpPr txBox="1"/>
          <p:nvPr/>
        </p:nvSpPr>
        <p:spPr>
          <a:xfrm>
            <a:off x="5843191" y="1496655"/>
            <a:ext cx="3656012" cy="384080"/>
          </a:xfrm>
          <a:prstGeom prst="rect">
            <a:avLst/>
          </a:prstGeom>
          <a:noFill/>
        </p:spPr>
        <p:txBody>
          <a:bodyPr vert="horz" wrap="square" lIns="0" tIns="1460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5"/>
              </a:spcBef>
            </a:pPr>
            <a:r>
              <a:rPr lang="ru-RU" sz="2400" spc="20" dirty="0" smtClean="0">
                <a:solidFill>
                  <a:schemeClr val="bg1"/>
                </a:solidFill>
                <a:latin typeface="+mj-lt"/>
                <a:cs typeface="Lucida Sans Unicode"/>
              </a:rPr>
              <a:t>Цифровой университет</a:t>
            </a:r>
            <a:endParaRPr lang="en-US" sz="2400" spc="20" dirty="0">
              <a:solidFill>
                <a:schemeClr val="bg1"/>
              </a:solidFill>
              <a:latin typeface="+mj-lt"/>
              <a:cs typeface="Lucida Sans Unicode"/>
            </a:endParaRPr>
          </a:p>
        </p:txBody>
      </p:sp>
      <p:sp>
        <p:nvSpPr>
          <p:cNvPr id="13" name="object 4"/>
          <p:cNvSpPr txBox="1"/>
          <p:nvPr/>
        </p:nvSpPr>
        <p:spPr>
          <a:xfrm>
            <a:off x="1186422" y="3552958"/>
            <a:ext cx="986473" cy="210507"/>
          </a:xfrm>
          <a:prstGeom prst="rect">
            <a:avLst/>
          </a:prstGeom>
          <a:noFill/>
        </p:spPr>
        <p:txBody>
          <a:bodyPr vert="horz" wrap="square" lIns="0" tIns="14605" rIns="0" bIns="0" rtlCol="0">
            <a:spAutoFit/>
          </a:bodyPr>
          <a:lstStyle/>
          <a:p>
            <a:pPr marL="12700" marR="5080">
              <a:lnSpc>
                <a:spcPct val="106100"/>
              </a:lnSpc>
              <a:spcBef>
                <a:spcPts val="1490"/>
              </a:spcBef>
            </a:pPr>
            <a:r>
              <a:rPr lang="ru-RU" sz="1200" spc="40" dirty="0" err="1" smtClean="0">
                <a:latin typeface="+mj-lt"/>
                <a:cs typeface="Trebuchet MS"/>
              </a:rPr>
              <a:t>Аэрокосмос</a:t>
            </a:r>
            <a:endParaRPr sz="1200" dirty="0">
              <a:latin typeface="+mj-lt"/>
              <a:cs typeface="Trebuchet MS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2585762" y="5937526"/>
            <a:ext cx="1223328" cy="568745"/>
          </a:xfrm>
          <a:prstGeom prst="rect">
            <a:avLst/>
          </a:prstGeom>
          <a:noFill/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lang="ru-RU" spc="20" dirty="0" smtClean="0">
                <a:solidFill>
                  <a:srgbClr val="01509F"/>
                </a:solidFill>
                <a:latin typeface="+mj-lt"/>
                <a:cs typeface="Lucida Sans Unicode"/>
              </a:rPr>
              <a:t>Кадровая политика</a:t>
            </a:r>
            <a:endParaRPr lang="en-US" spc="20" dirty="0">
              <a:solidFill>
                <a:srgbClr val="01509F"/>
              </a:solidFill>
              <a:latin typeface="+mj-lt"/>
              <a:cs typeface="Lucida Sans Unicode"/>
            </a:endParaRPr>
          </a:p>
        </p:txBody>
      </p:sp>
      <p:sp>
        <p:nvSpPr>
          <p:cNvPr id="15" name="object 3"/>
          <p:cNvSpPr txBox="1"/>
          <p:nvPr/>
        </p:nvSpPr>
        <p:spPr>
          <a:xfrm>
            <a:off x="6169024" y="5968867"/>
            <a:ext cx="1491773" cy="568745"/>
          </a:xfrm>
          <a:prstGeom prst="rect">
            <a:avLst/>
          </a:prstGeom>
          <a:noFill/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lang="ru-RU" spc="20" dirty="0" err="1" smtClean="0">
                <a:solidFill>
                  <a:srgbClr val="01509F"/>
                </a:solidFill>
                <a:latin typeface="+mj-lt"/>
                <a:cs typeface="Lucida Sans Unicode"/>
              </a:rPr>
              <a:t>Кампусная</a:t>
            </a:r>
            <a:r>
              <a:rPr lang="ru-RU" spc="20" dirty="0" smtClean="0">
                <a:solidFill>
                  <a:srgbClr val="01509F"/>
                </a:solidFill>
                <a:latin typeface="+mj-lt"/>
                <a:cs typeface="Lucida Sans Unicode"/>
              </a:rPr>
              <a:t> политика</a:t>
            </a:r>
            <a:endParaRPr lang="en-US" spc="20" dirty="0">
              <a:solidFill>
                <a:srgbClr val="01509F"/>
              </a:solidFill>
              <a:latin typeface="+mj-lt"/>
              <a:cs typeface="Lucida Sans Unicode"/>
            </a:endParaRPr>
          </a:p>
        </p:txBody>
      </p:sp>
      <p:sp>
        <p:nvSpPr>
          <p:cNvPr id="17" name="object 3"/>
          <p:cNvSpPr txBox="1"/>
          <p:nvPr/>
        </p:nvSpPr>
        <p:spPr>
          <a:xfrm>
            <a:off x="9685816" y="5939077"/>
            <a:ext cx="1764347" cy="568745"/>
          </a:xfrm>
          <a:prstGeom prst="rect">
            <a:avLst/>
          </a:prstGeom>
          <a:noFill/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lang="ru-RU" spc="20" dirty="0" smtClean="0">
                <a:solidFill>
                  <a:srgbClr val="01509F"/>
                </a:solidFill>
                <a:latin typeface="+mj-lt"/>
                <a:cs typeface="Lucida Sans Unicode"/>
              </a:rPr>
              <a:t>Финансовая политика</a:t>
            </a:r>
            <a:endParaRPr lang="en-US" spc="20" dirty="0">
              <a:solidFill>
                <a:srgbClr val="01509F"/>
              </a:solidFill>
              <a:latin typeface="+mj-lt"/>
              <a:cs typeface="Lucida Sans Unicode"/>
            </a:endParaRPr>
          </a:p>
        </p:txBody>
      </p:sp>
      <p:sp>
        <p:nvSpPr>
          <p:cNvPr id="18" name="object 3"/>
          <p:cNvSpPr txBox="1"/>
          <p:nvPr/>
        </p:nvSpPr>
        <p:spPr>
          <a:xfrm>
            <a:off x="4310697" y="2344154"/>
            <a:ext cx="2028826" cy="568745"/>
          </a:xfrm>
          <a:prstGeom prst="rect">
            <a:avLst/>
          </a:prstGeom>
          <a:noFill/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lang="ru-RU" spc="20" dirty="0" smtClean="0">
                <a:solidFill>
                  <a:srgbClr val="00B0F0"/>
                </a:solidFill>
                <a:latin typeface="+mj-lt"/>
                <a:cs typeface="Lucida Sans Unicode"/>
              </a:rPr>
              <a:t>Образовательная политика</a:t>
            </a:r>
            <a:endParaRPr lang="en-US" spc="20" dirty="0">
              <a:solidFill>
                <a:srgbClr val="00B0F0"/>
              </a:solidFill>
              <a:latin typeface="+mj-lt"/>
              <a:cs typeface="Lucida Sans Unicode"/>
            </a:endParaRPr>
          </a:p>
        </p:txBody>
      </p:sp>
      <p:sp>
        <p:nvSpPr>
          <p:cNvPr id="19" name="object 3"/>
          <p:cNvSpPr txBox="1"/>
          <p:nvPr/>
        </p:nvSpPr>
        <p:spPr>
          <a:xfrm>
            <a:off x="4310697" y="3142718"/>
            <a:ext cx="1236147" cy="568745"/>
          </a:xfrm>
          <a:prstGeom prst="rect">
            <a:avLst/>
          </a:prstGeom>
          <a:noFill/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lang="ru-RU" spc="20" dirty="0" smtClean="0">
                <a:solidFill>
                  <a:schemeClr val="bg1"/>
                </a:solidFill>
                <a:latin typeface="+mj-lt"/>
                <a:cs typeface="Lucida Sans Unicode"/>
              </a:rPr>
              <a:t>Научная</a:t>
            </a:r>
            <a:br>
              <a:rPr lang="ru-RU" spc="20" dirty="0" smtClean="0">
                <a:solidFill>
                  <a:schemeClr val="bg1"/>
                </a:solidFill>
                <a:latin typeface="+mj-lt"/>
                <a:cs typeface="Lucida Sans Unicode"/>
              </a:rPr>
            </a:br>
            <a:r>
              <a:rPr lang="ru-RU" spc="20" dirty="0" smtClean="0">
                <a:solidFill>
                  <a:schemeClr val="bg1"/>
                </a:solidFill>
                <a:latin typeface="+mj-lt"/>
                <a:cs typeface="Lucida Sans Unicode"/>
              </a:rPr>
              <a:t>политика</a:t>
            </a:r>
            <a:endParaRPr lang="en-US" spc="20" dirty="0">
              <a:solidFill>
                <a:schemeClr val="bg1"/>
              </a:solidFill>
              <a:latin typeface="+mj-lt"/>
              <a:cs typeface="Lucida Sans Unicode"/>
            </a:endParaRPr>
          </a:p>
        </p:txBody>
      </p:sp>
      <p:sp>
        <p:nvSpPr>
          <p:cNvPr id="20" name="object 3"/>
          <p:cNvSpPr txBox="1"/>
          <p:nvPr/>
        </p:nvSpPr>
        <p:spPr>
          <a:xfrm>
            <a:off x="4297045" y="3952824"/>
            <a:ext cx="1619568" cy="568745"/>
          </a:xfrm>
          <a:prstGeom prst="rect">
            <a:avLst/>
          </a:prstGeom>
          <a:noFill/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lang="ru-RU" spc="20" dirty="0" smtClean="0">
                <a:solidFill>
                  <a:srgbClr val="E73070"/>
                </a:solidFill>
                <a:latin typeface="+mj-lt"/>
                <a:cs typeface="Lucida Sans Unicode"/>
              </a:rPr>
              <a:t>Молодежная политика</a:t>
            </a:r>
            <a:endParaRPr lang="en-US" spc="20" dirty="0">
              <a:solidFill>
                <a:srgbClr val="E73070"/>
              </a:solidFill>
              <a:latin typeface="+mj-lt"/>
              <a:cs typeface="Lucida Sans Unicode"/>
            </a:endParaRPr>
          </a:p>
        </p:txBody>
      </p:sp>
      <p:sp>
        <p:nvSpPr>
          <p:cNvPr id="24" name="object 3"/>
          <p:cNvSpPr txBox="1"/>
          <p:nvPr/>
        </p:nvSpPr>
        <p:spPr>
          <a:xfrm>
            <a:off x="9534767" y="2344154"/>
            <a:ext cx="1800557" cy="568745"/>
          </a:xfrm>
          <a:prstGeom prst="rect">
            <a:avLst/>
          </a:prstGeom>
          <a:noFill/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lang="ru-RU" spc="20" dirty="0" smtClean="0">
                <a:solidFill>
                  <a:schemeClr val="bg1"/>
                </a:solidFill>
                <a:latin typeface="+mj-lt"/>
                <a:cs typeface="Lucida Sans Unicode"/>
              </a:rPr>
              <a:t>Инженерная</a:t>
            </a:r>
            <a:br>
              <a:rPr lang="ru-RU" spc="20" dirty="0" smtClean="0">
                <a:solidFill>
                  <a:schemeClr val="bg1"/>
                </a:solidFill>
                <a:latin typeface="+mj-lt"/>
                <a:cs typeface="Lucida Sans Unicode"/>
              </a:rPr>
            </a:br>
            <a:r>
              <a:rPr lang="ru-RU" spc="20" dirty="0" smtClean="0">
                <a:solidFill>
                  <a:schemeClr val="bg1"/>
                </a:solidFill>
                <a:latin typeface="+mj-lt"/>
                <a:cs typeface="Lucida Sans Unicode"/>
              </a:rPr>
              <a:t>школа 2.0</a:t>
            </a:r>
            <a:endParaRPr lang="ru-RU" spc="20" dirty="0">
              <a:solidFill>
                <a:schemeClr val="bg1"/>
              </a:solidFill>
              <a:latin typeface="+mj-lt"/>
              <a:cs typeface="Lucida Sans Unicode"/>
            </a:endParaRPr>
          </a:p>
        </p:txBody>
      </p:sp>
      <p:sp>
        <p:nvSpPr>
          <p:cNvPr id="26" name="object 3"/>
          <p:cNvSpPr txBox="1"/>
          <p:nvPr/>
        </p:nvSpPr>
        <p:spPr>
          <a:xfrm>
            <a:off x="9527344" y="3183234"/>
            <a:ext cx="1963852" cy="568745"/>
          </a:xfrm>
          <a:prstGeom prst="rect">
            <a:avLst/>
          </a:prstGeom>
          <a:noFill/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lang="ru-RU" spc="20" dirty="0">
                <a:solidFill>
                  <a:schemeClr val="bg1"/>
                </a:solidFill>
                <a:latin typeface="+mj-lt"/>
                <a:cs typeface="Lucida Sans Unicode"/>
              </a:rPr>
              <a:t>Университет </a:t>
            </a:r>
            <a:r>
              <a:rPr lang="ru-RU" spc="20" dirty="0" smtClean="0">
                <a:solidFill>
                  <a:schemeClr val="bg1"/>
                </a:solidFill>
                <a:latin typeface="+mj-lt"/>
                <a:cs typeface="Lucida Sans Unicode"/>
              </a:rPr>
              <a:t/>
            </a:r>
            <a:br>
              <a:rPr lang="ru-RU" spc="20" dirty="0" smtClean="0">
                <a:solidFill>
                  <a:schemeClr val="bg1"/>
                </a:solidFill>
                <a:latin typeface="+mj-lt"/>
                <a:cs typeface="Lucida Sans Unicode"/>
              </a:rPr>
            </a:br>
            <a:r>
              <a:rPr lang="en-US" spc="20" dirty="0" smtClean="0">
                <a:solidFill>
                  <a:schemeClr val="bg1"/>
                </a:solidFill>
                <a:latin typeface="+mj-lt"/>
                <a:cs typeface="Lucida Sans Unicode"/>
              </a:rPr>
              <a:t>Future </a:t>
            </a:r>
            <a:r>
              <a:rPr lang="en-US" spc="20" dirty="0">
                <a:solidFill>
                  <a:schemeClr val="bg1"/>
                </a:solidFill>
                <a:latin typeface="+mj-lt"/>
                <a:cs typeface="Lucida Sans Unicode"/>
              </a:rPr>
              <a:t>Skills</a:t>
            </a:r>
          </a:p>
        </p:txBody>
      </p:sp>
      <p:sp>
        <p:nvSpPr>
          <p:cNvPr id="28" name="object 3"/>
          <p:cNvSpPr txBox="1"/>
          <p:nvPr/>
        </p:nvSpPr>
        <p:spPr>
          <a:xfrm>
            <a:off x="9540057" y="4029689"/>
            <a:ext cx="1684179" cy="568745"/>
          </a:xfrm>
          <a:prstGeom prst="rect">
            <a:avLst/>
          </a:prstGeom>
          <a:noFill/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lang="en-US" spc="20" dirty="0" err="1">
                <a:solidFill>
                  <a:schemeClr val="bg1"/>
                </a:solidFill>
                <a:latin typeface="+mj-lt"/>
                <a:cs typeface="Lucida Sans Unicode"/>
              </a:rPr>
              <a:t>GoUP</a:t>
            </a:r>
            <a:r>
              <a:rPr lang="en-US" spc="20" dirty="0">
                <a:solidFill>
                  <a:schemeClr val="bg1"/>
                </a:solidFill>
                <a:latin typeface="+mj-lt"/>
                <a:cs typeface="Lucida Sans Unicode"/>
              </a:rPr>
              <a:t> – </a:t>
            </a:r>
            <a:r>
              <a:rPr lang="ru-RU" spc="20" dirty="0" smtClean="0">
                <a:solidFill>
                  <a:schemeClr val="bg1"/>
                </a:solidFill>
                <a:latin typeface="+mj-lt"/>
                <a:cs typeface="Lucida Sans Unicode"/>
              </a:rPr>
              <a:t/>
            </a:r>
            <a:br>
              <a:rPr lang="ru-RU" spc="20" dirty="0" smtClean="0">
                <a:solidFill>
                  <a:schemeClr val="bg1"/>
                </a:solidFill>
                <a:latin typeface="+mj-lt"/>
                <a:cs typeface="Lucida Sans Unicode"/>
              </a:rPr>
            </a:br>
            <a:r>
              <a:rPr lang="ru-RU" spc="20" dirty="0" smtClean="0">
                <a:solidFill>
                  <a:schemeClr val="bg1"/>
                </a:solidFill>
                <a:latin typeface="+mj-lt"/>
                <a:cs typeface="Lucida Sans Unicode"/>
              </a:rPr>
              <a:t>твой </a:t>
            </a:r>
            <a:r>
              <a:rPr lang="ru-RU" spc="20" dirty="0">
                <a:solidFill>
                  <a:schemeClr val="bg1"/>
                </a:solidFill>
                <a:latin typeface="+mj-lt"/>
                <a:cs typeface="Lucida Sans Unicode"/>
              </a:rPr>
              <a:t>опыт</a:t>
            </a:r>
          </a:p>
        </p:txBody>
      </p:sp>
      <p:sp>
        <p:nvSpPr>
          <p:cNvPr id="2" name="Стрелка вверх 1"/>
          <p:cNvSpPr/>
          <p:nvPr/>
        </p:nvSpPr>
        <p:spPr>
          <a:xfrm>
            <a:off x="2743996" y="5267142"/>
            <a:ext cx="685800" cy="670383"/>
          </a:xfrm>
          <a:prstGeom prst="upArrow">
            <a:avLst>
              <a:gd name="adj1" fmla="val 36111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9" name="Стрелка вверх 28"/>
          <p:cNvSpPr/>
          <p:nvPr/>
        </p:nvSpPr>
        <p:spPr>
          <a:xfrm>
            <a:off x="6311900" y="5296812"/>
            <a:ext cx="685800" cy="670383"/>
          </a:xfrm>
          <a:prstGeom prst="upArrow">
            <a:avLst>
              <a:gd name="adj1" fmla="val 36111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0" name="Стрелка вверх 29"/>
          <p:cNvSpPr/>
          <p:nvPr/>
        </p:nvSpPr>
        <p:spPr>
          <a:xfrm>
            <a:off x="9882189" y="5289321"/>
            <a:ext cx="685800" cy="670383"/>
          </a:xfrm>
          <a:prstGeom prst="upArrow">
            <a:avLst>
              <a:gd name="adj1" fmla="val 36111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1" name="Стрелка вверх 30"/>
          <p:cNvSpPr/>
          <p:nvPr/>
        </p:nvSpPr>
        <p:spPr>
          <a:xfrm rot="5400000">
            <a:off x="2843308" y="3033372"/>
            <a:ext cx="685800" cy="670383"/>
          </a:xfrm>
          <a:prstGeom prst="upArrow">
            <a:avLst>
              <a:gd name="adj1" fmla="val 52777"/>
              <a:gd name="adj2" fmla="val 45737"/>
            </a:avLst>
          </a:prstGeom>
          <a:solidFill>
            <a:srgbClr val="E73070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6339523" y="2628526"/>
            <a:ext cx="3000927" cy="1"/>
          </a:xfrm>
          <a:prstGeom prst="straightConnector1">
            <a:avLst/>
          </a:prstGeom>
          <a:ln w="19050">
            <a:solidFill>
              <a:srgbClr val="00B0F0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18" idx="3"/>
          </p:cNvCxnSpPr>
          <p:nvPr/>
        </p:nvCxnSpPr>
        <p:spPr>
          <a:xfrm>
            <a:off x="6339523" y="2628527"/>
            <a:ext cx="2952394" cy="800473"/>
          </a:xfrm>
          <a:prstGeom prst="straightConnector1">
            <a:avLst/>
          </a:prstGeom>
          <a:ln w="19050">
            <a:solidFill>
              <a:srgbClr val="00B0F0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6415565" y="2669176"/>
            <a:ext cx="2924885" cy="1568020"/>
          </a:xfrm>
          <a:prstGeom prst="straightConnector1">
            <a:avLst/>
          </a:prstGeom>
          <a:ln w="19050">
            <a:solidFill>
              <a:srgbClr val="00B0F0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V="1">
            <a:off x="5916613" y="2752852"/>
            <a:ext cx="3423837" cy="722919"/>
          </a:xfrm>
          <a:prstGeom prst="straightConnector1">
            <a:avLst/>
          </a:prstGeom>
          <a:ln w="19050">
            <a:solidFill>
              <a:schemeClr val="bg1">
                <a:lumMod val="95000"/>
              </a:schemeClr>
            </a:solidFill>
            <a:prstDash val="dash"/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5916613" y="3533673"/>
            <a:ext cx="3375304" cy="27571"/>
          </a:xfrm>
          <a:prstGeom prst="straightConnector1">
            <a:avLst/>
          </a:prstGeom>
          <a:ln w="19050">
            <a:solidFill>
              <a:schemeClr val="bg1">
                <a:lumMod val="95000"/>
              </a:schemeClr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V="1">
            <a:off x="5916613" y="4408488"/>
            <a:ext cx="3423837" cy="5202"/>
          </a:xfrm>
          <a:prstGeom prst="straightConnector1">
            <a:avLst/>
          </a:prstGeom>
          <a:ln w="19050">
            <a:solidFill>
              <a:srgbClr val="FF0066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236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с двумя скругленными противолежащими углами 17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6311900" y="2638428"/>
            <a:ext cx="5184775" cy="3636961"/>
          </a:xfrm>
          <a:prstGeom prst="round2DiagRect">
            <a:avLst/>
          </a:prstGeom>
          <a:solidFill>
            <a:srgbClr val="2B375C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6" name="Прямоугольник с двумя скругленными противолежащими углами 15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328012" y="1449387"/>
            <a:ext cx="5272688" cy="4998327"/>
          </a:xfrm>
          <a:prstGeom prst="round2DiagRect">
            <a:avLst/>
          </a:prstGeom>
          <a:solidFill>
            <a:srgbClr val="D1E3F3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3. Научно-исследовательская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r>
              <a:rPr lang="ru-RU" dirty="0"/>
              <a:t>Государственное задание, </a:t>
            </a:r>
            <a:r>
              <a:rPr lang="ru-RU" dirty="0" smtClean="0"/>
              <a:t>постановление </a:t>
            </a:r>
            <a:r>
              <a:rPr lang="ru-RU" dirty="0"/>
              <a:t>Правительства РФ №218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59886" y="2338407"/>
            <a:ext cx="403600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Оленев В.Л., </a:t>
            </a:r>
            <a:r>
              <a:rPr lang="ru-RU" sz="1200" dirty="0" err="1" smtClean="0">
                <a:latin typeface="+mj-lt"/>
                <a:ea typeface="Roboto" panose="020B0604020202020204" charset="0"/>
                <a:cs typeface="Roboto" panose="020B0604020202020204" charset="0"/>
              </a:rPr>
              <a:t>ВКиСТ</a:t>
            </a:r>
            <a:r>
              <a:rPr lang="ru-RU" sz="12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, институт 1 – 3,0 млн. руб.</a:t>
            </a:r>
          </a:p>
          <a:p>
            <a:pPr>
              <a:lnSpc>
                <a:spcPct val="150000"/>
              </a:lnSpc>
            </a:pPr>
            <a:r>
              <a:rPr lang="ru-RU" sz="1200" dirty="0" err="1" smtClean="0">
                <a:latin typeface="+mj-lt"/>
                <a:ea typeface="Roboto" panose="020B0604020202020204" charset="0"/>
                <a:cs typeface="Roboto" panose="020B0604020202020204" charset="0"/>
              </a:rPr>
              <a:t>Шехунова</a:t>
            </a:r>
            <a:r>
              <a:rPr lang="ru-RU" sz="12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 Н.А., каф. 14, институт 1 - 0,75 млн. руб.</a:t>
            </a:r>
          </a:p>
          <a:p>
            <a:pPr>
              <a:lnSpc>
                <a:spcPct val="150000"/>
              </a:lnSpc>
            </a:pPr>
            <a:r>
              <a:rPr lang="ru-RU" sz="1200" dirty="0" err="1" smtClean="0">
                <a:latin typeface="+mj-lt"/>
                <a:ea typeface="Roboto" panose="020B0604020202020204" charset="0"/>
                <a:cs typeface="Roboto" panose="020B0604020202020204" charset="0"/>
              </a:rPr>
              <a:t>Небылов</a:t>
            </a:r>
            <a:r>
              <a:rPr lang="ru-RU" sz="12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 А.В., МИПАКТ, институт 1 - 1,5 млн. руб.</a:t>
            </a:r>
          </a:p>
          <a:p>
            <a:pPr>
              <a:lnSpc>
                <a:spcPct val="150000"/>
              </a:lnSpc>
            </a:pPr>
            <a:r>
              <a:rPr lang="ru-RU" sz="12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Фетисов В.А., каф. 12, институт 1 – 1,0 млн. руб.</a:t>
            </a:r>
          </a:p>
          <a:p>
            <a:pPr>
              <a:lnSpc>
                <a:spcPct val="150000"/>
              </a:lnSpc>
            </a:pPr>
            <a:r>
              <a:rPr lang="ru-RU" sz="12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Смирнов А.О., каф. 1, институт ФПТИ – 0,85 млн. руб.</a:t>
            </a:r>
          </a:p>
          <a:p>
            <a:pPr>
              <a:lnSpc>
                <a:spcPct val="150000"/>
              </a:lnSpc>
            </a:pPr>
            <a:r>
              <a:rPr lang="ru-RU" sz="12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Фарафонов В.Г., каф. 2, институт ФПТИ – 0,85 млн. руб.</a:t>
            </a:r>
          </a:p>
          <a:p>
            <a:pPr>
              <a:lnSpc>
                <a:spcPct val="150000"/>
              </a:lnSpc>
            </a:pPr>
            <a:r>
              <a:rPr lang="ru-RU" sz="1200" dirty="0" err="1" smtClean="0">
                <a:latin typeface="+mj-lt"/>
                <a:ea typeface="Roboto" panose="020B0604020202020204" charset="0"/>
                <a:cs typeface="Roboto" panose="020B0604020202020204" charset="0"/>
              </a:rPr>
              <a:t>Котликов</a:t>
            </a:r>
            <a:r>
              <a:rPr lang="ru-RU" sz="12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 Е.Н., каф. 3, институт ФПТИ – 0,55 млн. руб.</a:t>
            </a:r>
            <a:endParaRPr lang="en-US" sz="1200" dirty="0" smtClean="0">
              <a:latin typeface="+mj-lt"/>
              <a:ea typeface="Roboto" panose="020B0604020202020204" charset="0"/>
              <a:cs typeface="Roboto" panose="020B0604020202020204" charset="0"/>
            </a:endParaRPr>
          </a:p>
          <a:p>
            <a:pPr>
              <a:lnSpc>
                <a:spcPct val="150000"/>
              </a:lnSpc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Мелентьев В.В., каф. 5, институт  ФПТИ  – 1,2 млн. руб.</a:t>
            </a:r>
          </a:p>
          <a:p>
            <a:pPr>
              <a:lnSpc>
                <a:spcPct val="150000"/>
              </a:lnSpc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Крячко А.Ф., каф. 21, институт 2 – 0,75 млн. руб.</a:t>
            </a:r>
          </a:p>
          <a:p>
            <a:pPr>
              <a:lnSpc>
                <a:spcPct val="150000"/>
              </a:lnSpc>
            </a:pPr>
            <a:r>
              <a:rPr lang="ru-RU" sz="1200" dirty="0" err="1">
                <a:latin typeface="+mj-lt"/>
                <a:ea typeface="Roboto" panose="020B0604020202020204" charset="0"/>
                <a:cs typeface="Roboto" panose="020B0604020202020204" charset="0"/>
              </a:rPr>
              <a:t>Бестугин</a:t>
            </a: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 А.Р., каф. 23, институт 2 – 0,75 млн. руб.</a:t>
            </a:r>
          </a:p>
          <a:p>
            <a:pPr>
              <a:lnSpc>
                <a:spcPct val="150000"/>
              </a:lnSpc>
            </a:pPr>
            <a:r>
              <a:rPr lang="ru-RU" sz="1200" dirty="0" err="1">
                <a:latin typeface="+mj-lt"/>
                <a:ea typeface="Roboto" panose="020B0604020202020204" charset="0"/>
                <a:cs typeface="Roboto" panose="020B0604020202020204" charset="0"/>
              </a:rPr>
              <a:t>Москалец</a:t>
            </a: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 О.В., каф. 23, институт 2 – 1,0 млн. руб.</a:t>
            </a:r>
          </a:p>
          <a:p>
            <a:pPr>
              <a:lnSpc>
                <a:spcPct val="150000"/>
              </a:lnSpc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Соленый С.В., каф. 32, институт 3 – 1,512 млн. руб.</a:t>
            </a:r>
          </a:p>
          <a:p>
            <a:pPr>
              <a:lnSpc>
                <a:spcPct val="150000"/>
              </a:lnSpc>
            </a:pP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Сергеев М.Б., каф. 44, институт 4 – 1,5 млн. </a:t>
            </a:r>
            <a:r>
              <a:rPr lang="ru-RU" sz="1200" dirty="0" err="1">
                <a:latin typeface="+mj-lt"/>
                <a:ea typeface="Roboto" panose="020B0604020202020204" charset="0"/>
                <a:cs typeface="Roboto" panose="020B0604020202020204" charset="0"/>
              </a:rPr>
              <a:t>руб</a:t>
            </a:r>
            <a:endParaRPr lang="ru-RU" sz="1200" dirty="0">
              <a:latin typeface="+mj-lt"/>
              <a:ea typeface="Roboto" panose="020B0604020202020204" charset="0"/>
              <a:cs typeface="Roboto" panose="020B0604020202020204" charset="0"/>
            </a:endParaRPr>
          </a:p>
          <a:p>
            <a:pPr>
              <a:lnSpc>
                <a:spcPct val="150000"/>
              </a:lnSpc>
            </a:pPr>
            <a:r>
              <a:rPr lang="ru-RU" sz="1200" dirty="0" err="1">
                <a:latin typeface="+mj-lt"/>
                <a:ea typeface="Roboto" panose="020B0604020202020204" charset="0"/>
                <a:cs typeface="Roboto" panose="020B0604020202020204" charset="0"/>
              </a:rPr>
              <a:t>Тюрликов</a:t>
            </a:r>
            <a:r>
              <a:rPr lang="ru-RU" sz="1200" dirty="0">
                <a:latin typeface="+mj-lt"/>
                <a:ea typeface="Roboto" panose="020B0604020202020204" charset="0"/>
                <a:cs typeface="Roboto" panose="020B0604020202020204" charset="0"/>
              </a:rPr>
              <a:t> А.М., каф. 25, институт 2 – 1,5 млн. руб</a:t>
            </a:r>
            <a:r>
              <a:rPr lang="ru-RU" sz="1200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.</a:t>
            </a:r>
            <a:endParaRPr lang="ru-RU" sz="1200" dirty="0">
              <a:latin typeface="+mj-lt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64140" y="3759520"/>
            <a:ext cx="43624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Комплексный проект по созданию высокотехнологичного производства программных средств автоматического анализа документации…</a:t>
            </a:r>
            <a:r>
              <a:rPr lang="en-US" sz="1400" dirty="0">
                <a:solidFill>
                  <a:schemeClr val="bg1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 (</a:t>
            </a:r>
            <a:r>
              <a:rPr lang="ru-RU" sz="1400" dirty="0">
                <a:solidFill>
                  <a:schemeClr val="bg1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завершен 31.12.2021</a:t>
            </a:r>
            <a:r>
              <a:rPr lang="en-US" sz="1400" dirty="0" smtClean="0">
                <a:solidFill>
                  <a:schemeClr val="bg1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)</a:t>
            </a:r>
          </a:p>
          <a:p>
            <a:endParaRPr lang="ru-RU" sz="1400" dirty="0">
              <a:solidFill>
                <a:schemeClr val="bg1"/>
              </a:solidFill>
              <a:latin typeface="+mj-lt"/>
              <a:ea typeface="Roboto" panose="020B0604020202020204" charset="0"/>
              <a:cs typeface="Roboto" panose="020B0604020202020204" charset="0"/>
            </a:endParaRPr>
          </a:p>
          <a:p>
            <a:r>
              <a:rPr lang="ru-RU" sz="1400" dirty="0">
                <a:solidFill>
                  <a:schemeClr val="bg1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Р</a:t>
            </a:r>
            <a:r>
              <a:rPr lang="ru-RU" sz="1400" dirty="0" smtClean="0">
                <a:solidFill>
                  <a:schemeClr val="bg1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уководитель</a:t>
            </a:r>
            <a:r>
              <a:rPr lang="ru-RU" sz="1400" dirty="0">
                <a:solidFill>
                  <a:schemeClr val="bg1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: Рабин А.В., ЦКНИ </a:t>
            </a:r>
            <a:endParaRPr lang="en-US" sz="1400" dirty="0" smtClean="0">
              <a:solidFill>
                <a:schemeClr val="bg1"/>
              </a:solidFill>
              <a:latin typeface="+mj-lt"/>
              <a:ea typeface="Roboto" panose="020B0604020202020204" charset="0"/>
              <a:cs typeface="Roboto" panose="020B0604020202020204" charset="0"/>
            </a:endParaRPr>
          </a:p>
          <a:p>
            <a:r>
              <a:rPr lang="ru-RU" sz="1400" dirty="0" smtClean="0">
                <a:solidFill>
                  <a:schemeClr val="bg1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Объем</a:t>
            </a:r>
            <a:r>
              <a:rPr lang="ru-RU" sz="1400" dirty="0">
                <a:solidFill>
                  <a:schemeClr val="bg1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: 58,5 млн. руб., в 2021 г. : </a:t>
            </a:r>
            <a:r>
              <a:rPr lang="ru-RU" sz="1400" b="1" dirty="0">
                <a:solidFill>
                  <a:schemeClr val="bg1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20,9 млн. руб.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864140" y="3215246"/>
            <a:ext cx="42579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Постановление Правительства РФ №218 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050121"/>
              </p:ext>
            </p:extLst>
          </p:nvPr>
        </p:nvGraphicFramePr>
        <p:xfrm>
          <a:off x="6059487" y="1449387"/>
          <a:ext cx="5437187" cy="755651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064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5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18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5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49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4266"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2020</a:t>
                      </a:r>
                      <a:endParaRPr kumimoji="0" lang="ru-RU" sz="19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551" marR="7551" marT="755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2021</a:t>
                      </a:r>
                      <a:endParaRPr kumimoji="0" lang="ru-RU" sz="19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551" marR="7551" marT="7551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2022</a:t>
                      </a:r>
                      <a:endParaRPr kumimoji="0" lang="ru-RU" sz="19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551" marR="7551" marT="7551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2023</a:t>
                      </a:r>
                    </a:p>
                  </a:txBody>
                  <a:tcPr marL="7551" marR="7551" marT="7551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2024</a:t>
                      </a:r>
                    </a:p>
                  </a:txBody>
                  <a:tcPr marL="7551" marR="7551" marT="7551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385">
                <a:tc>
                  <a:txBody>
                    <a:bodyPr/>
                    <a:lstStyle>
                      <a:lvl1pPr marL="85725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16,712</a:t>
                      </a:r>
                    </a:p>
                  </a:txBody>
                  <a:tcPr marL="7551" marR="7551" marT="7551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85725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16,712</a:t>
                      </a:r>
                    </a:p>
                  </a:txBody>
                  <a:tcPr marL="7551" marR="7551" marT="7551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85725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16,712</a:t>
                      </a:r>
                    </a:p>
                  </a:txBody>
                  <a:tcPr marL="7551" marR="7551" marT="7551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17,303</a:t>
                      </a:r>
                      <a:endParaRPr kumimoji="0" lang="ru-RU" altLang="ru-RU" sz="1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marL="7551" marR="7551" marT="7551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17,916</a:t>
                      </a:r>
                      <a:endParaRPr kumimoji="0" lang="ru-RU" altLang="ru-RU" sz="1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marL="7551" marR="7551" marT="7551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CB05140-9775-4F18-975B-CD02C187ED9C}"/>
              </a:ext>
            </a:extLst>
          </p:cNvPr>
          <p:cNvSpPr/>
          <p:nvPr/>
        </p:nvSpPr>
        <p:spPr>
          <a:xfrm>
            <a:off x="328011" y="1059957"/>
            <a:ext cx="2749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+mj-lt"/>
                <a:ea typeface="Roboto" panose="020B0604020202020204" charset="0"/>
                <a:cs typeface="Roboto" panose="020B0604020202020204" charset="0"/>
              </a:rPr>
              <a:t>Государственное задание 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CB05140-9775-4F18-975B-CD02C187ED9C}"/>
              </a:ext>
            </a:extLst>
          </p:cNvPr>
          <p:cNvSpPr/>
          <p:nvPr/>
        </p:nvSpPr>
        <p:spPr>
          <a:xfrm>
            <a:off x="992689" y="1643403"/>
            <a:ext cx="36550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+mj-lt"/>
                <a:ea typeface="Roboto" panose="020B0604020202020204" charset="0"/>
                <a:cs typeface="Roboto" panose="020B0604020202020204" charset="0"/>
              </a:rPr>
              <a:t>Базовая часть:  14 проектов </a:t>
            </a:r>
            <a:r>
              <a:rPr lang="en-US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/>
            </a:r>
            <a:br>
              <a:rPr lang="en-US" dirty="0" smtClean="0">
                <a:latin typeface="+mj-lt"/>
                <a:ea typeface="Roboto" panose="020B0604020202020204" charset="0"/>
                <a:cs typeface="Roboto" panose="020B0604020202020204" charset="0"/>
              </a:rPr>
            </a:br>
            <a:r>
              <a:rPr lang="ru-RU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общим </a:t>
            </a:r>
            <a:r>
              <a:rPr lang="ru-RU" dirty="0">
                <a:latin typeface="+mj-lt"/>
                <a:ea typeface="Roboto" panose="020B0604020202020204" charset="0"/>
                <a:cs typeface="Roboto" panose="020B0604020202020204" charset="0"/>
              </a:rPr>
              <a:t>объемом 16,712 млн. руб</a:t>
            </a:r>
            <a:r>
              <a:rPr lang="ru-RU" dirty="0" smtClean="0">
                <a:latin typeface="+mj-lt"/>
                <a:ea typeface="Roboto" panose="020B0604020202020204" charset="0"/>
                <a:cs typeface="Roboto" panose="020B0604020202020204" charset="0"/>
              </a:rPr>
              <a:t>.</a:t>
            </a:r>
            <a:endParaRPr lang="ru-RU" dirty="0">
              <a:latin typeface="+mj-lt"/>
              <a:ea typeface="Roboto" panose="020B0604020202020204" charset="0"/>
              <a:cs typeface="Roboto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71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3. Научно-исследовательская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r>
              <a:rPr lang="ru-RU" dirty="0"/>
              <a:t>Публикационная активность. РИНЦ, </a:t>
            </a:r>
            <a:r>
              <a:rPr lang="ru-RU" dirty="0" err="1"/>
              <a:t>Scopus</a:t>
            </a:r>
            <a:r>
              <a:rPr lang="ru-RU" dirty="0"/>
              <a:t> и </a:t>
            </a:r>
            <a:r>
              <a:rPr lang="ru-RU" dirty="0" err="1"/>
              <a:t>Web</a:t>
            </a:r>
            <a:r>
              <a:rPr lang="ru-RU" dirty="0"/>
              <a:t> </a:t>
            </a:r>
            <a:r>
              <a:rPr lang="ru-RU" dirty="0" err="1"/>
              <a:t>of</a:t>
            </a:r>
            <a:r>
              <a:rPr lang="ru-RU" dirty="0"/>
              <a:t> </a:t>
            </a:r>
            <a:r>
              <a:rPr lang="ru-RU" dirty="0" err="1"/>
              <a:t>Science</a:t>
            </a:r>
            <a:endParaRPr lang="ru-RU" dirty="0"/>
          </a:p>
        </p:txBody>
      </p:sp>
      <p:graphicFrame>
        <p:nvGraphicFramePr>
          <p:cNvPr id="14" name="Group 1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660174"/>
              </p:ext>
            </p:extLst>
          </p:nvPr>
        </p:nvGraphicFramePr>
        <p:xfrm>
          <a:off x="334963" y="925796"/>
          <a:ext cx="5813538" cy="1563976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2746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0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60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60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62622">
                  <a:extLst>
                    <a:ext uri="{9D8B030D-6E8A-4147-A177-3AD203B41FA5}">
                      <a16:colId xmlns:a16="http://schemas.microsoft.com/office/drawing/2014/main" val="3690291486"/>
                    </a:ext>
                  </a:extLst>
                </a:gridCol>
                <a:gridCol w="52605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32026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Публикации по видам и годам. РИНЦ (на 2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9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.08.202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2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)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657035"/>
                  </a:ext>
                </a:extLst>
              </a:tr>
              <a:tr h="232026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Показатель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201</a:t>
                      </a:r>
                      <a:r>
                        <a:rPr kumimoji="0" lang="en-US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201</a:t>
                      </a:r>
                      <a:r>
                        <a:rPr kumimoji="0" lang="en-US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9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</a:t>
                      </a:r>
                      <a:r>
                        <a:rPr kumimoji="0" lang="en-US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</a:t>
                      </a:r>
                      <a:r>
                        <a:rPr kumimoji="0" lang="en-US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</a:t>
                      </a: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2026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Общее число публикаций за год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1462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r>
                        <a:rPr kumimoji="0" lang="en-US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812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  <a:r>
                        <a:rPr kumimoji="0" lang="en-US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105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2182</a:t>
                      </a:r>
                      <a:r>
                        <a:rPr kumimoji="0" lang="en-US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(998)</a:t>
                      </a: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*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1033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564958"/>
                  </a:ext>
                </a:extLst>
              </a:tr>
              <a:tr h="232026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  в том числе: Статьи в журналах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733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757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</a:t>
                      </a:r>
                      <a:r>
                        <a:rPr kumimoji="0" lang="en-US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96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817</a:t>
                      </a:r>
                      <a:r>
                        <a:rPr kumimoji="0" lang="en-US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(402)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386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103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  в том числе: Статьи в журналах</a:t>
                      </a: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,</a:t>
                      </a:r>
                      <a:r>
                        <a:rPr kumimoji="0" lang="en-US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/>
                      </a:r>
                      <a:br>
                        <a:rPr kumimoji="0" lang="en-US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</a:br>
                      <a:r>
                        <a:rPr kumimoji="0" lang="en-US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en-US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входящих</a:t>
                      </a:r>
                      <a:r>
                        <a:rPr kumimoji="0" lang="en-US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  перечень ВАК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330</a:t>
                      </a:r>
                      <a:endParaRPr kumimoji="0" lang="en-US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353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33</a:t>
                      </a:r>
                      <a:r>
                        <a:rPr kumimoji="0" lang="en-US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438</a:t>
                      </a:r>
                      <a:r>
                        <a:rPr kumimoji="0" lang="en-US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(224)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257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6" name="Текст 2"/>
          <p:cNvSpPr txBox="1">
            <a:spLocks/>
          </p:cNvSpPr>
          <p:nvPr/>
        </p:nvSpPr>
        <p:spPr>
          <a:xfrm>
            <a:off x="251855" y="-716574"/>
            <a:ext cx="5840537" cy="312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4F9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rgbClr val="004F9F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004F9F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004F9F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004F9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solidFill>
                  <a:schemeClr val="tx1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Публикации по видам и годам. РИНЦ (на 2</a:t>
            </a:r>
            <a:r>
              <a:rPr lang="en-US" sz="1800" dirty="0">
                <a:solidFill>
                  <a:schemeClr val="tx1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9</a:t>
            </a:r>
            <a:r>
              <a:rPr lang="ru-RU" sz="1800" dirty="0">
                <a:solidFill>
                  <a:schemeClr val="tx1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.08.202</a:t>
            </a:r>
            <a:r>
              <a:rPr lang="en-US" sz="1800" dirty="0">
                <a:solidFill>
                  <a:schemeClr val="tx1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2</a:t>
            </a:r>
            <a:r>
              <a:rPr lang="ru-RU" sz="1800" dirty="0">
                <a:solidFill>
                  <a:schemeClr val="tx1"/>
                </a:solidFill>
                <a:latin typeface="+mj-lt"/>
                <a:ea typeface="Roboto" panose="020B0604020202020204" charset="0"/>
                <a:cs typeface="Roboto" panose="020B0604020202020204" charset="0"/>
              </a:rPr>
              <a:t>)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ru-RU" sz="1800" b="1" i="1" dirty="0"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414382" y="956190"/>
            <a:ext cx="3931333" cy="277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+mj-lt"/>
                <a:ea typeface="Roboto" panose="020B0604020202020204" charset="0"/>
                <a:cs typeface="Roboto" panose="020B0604020202020204" charset="0"/>
              </a:rPr>
              <a:t>Динамика публикаций по видам и годам. РИНЦ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31909" y="5560812"/>
            <a:ext cx="4005199" cy="277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+mj-lt"/>
                <a:ea typeface="Roboto" panose="020B0604020202020204" charset="0"/>
                <a:cs typeface="Roboto" panose="020B0604020202020204" charset="0"/>
              </a:rPr>
              <a:t>Динамика публикаций по видам и годам. </a:t>
            </a:r>
            <a:r>
              <a:rPr lang="en-US" sz="1400" dirty="0">
                <a:latin typeface="+mj-lt"/>
                <a:ea typeface="Roboto" panose="020B0604020202020204" charset="0"/>
                <a:cs typeface="Roboto" panose="020B0604020202020204" charset="0"/>
              </a:rPr>
              <a:t>Scopus</a:t>
            </a:r>
          </a:p>
        </p:txBody>
      </p:sp>
      <p:graphicFrame>
        <p:nvGraphicFramePr>
          <p:cNvPr id="23" name="Диаграмма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5326986"/>
              </p:ext>
            </p:extLst>
          </p:nvPr>
        </p:nvGraphicFramePr>
        <p:xfrm>
          <a:off x="6572249" y="1268413"/>
          <a:ext cx="4572001" cy="845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4" name="Диаграмма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068202"/>
              </p:ext>
            </p:extLst>
          </p:nvPr>
        </p:nvGraphicFramePr>
        <p:xfrm>
          <a:off x="1248569" y="5878386"/>
          <a:ext cx="4572000" cy="924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5" name="Диаграмма 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0195647"/>
              </p:ext>
            </p:extLst>
          </p:nvPr>
        </p:nvGraphicFramePr>
        <p:xfrm>
          <a:off x="6414382" y="5802285"/>
          <a:ext cx="5082293" cy="1055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4732390" y="920129"/>
            <a:ext cx="15556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* </a:t>
            </a:r>
            <a:r>
              <a:rPr lang="ru-RU" sz="1200" dirty="0">
                <a:solidFill>
                  <a:srgbClr val="000000"/>
                </a:solidFill>
                <a:latin typeface="Calibri" panose="020F0502020204030204" pitchFamily="34" charset="0"/>
              </a:rPr>
              <a:t>н</a:t>
            </a:r>
            <a:r>
              <a:rPr lang="ru-RU" sz="1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а сентябрь</a:t>
            </a:r>
            <a:r>
              <a:rPr lang="en-US" sz="1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2021 г. </a:t>
            </a:r>
            <a:endParaRPr lang="ru-RU" sz="1200" dirty="0"/>
          </a:p>
        </p:txBody>
      </p:sp>
      <p:graphicFrame>
        <p:nvGraphicFramePr>
          <p:cNvPr id="27" name="Group 1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589491"/>
              </p:ext>
            </p:extLst>
          </p:nvPr>
        </p:nvGraphicFramePr>
        <p:xfrm>
          <a:off x="334963" y="2609801"/>
          <a:ext cx="5827712" cy="2830982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27511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0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60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60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36423">
                  <a:extLst>
                    <a:ext uri="{9D8B030D-6E8A-4147-A177-3AD203B41FA5}">
                      <a16:colId xmlns:a16="http://schemas.microsoft.com/office/drawing/2014/main" val="3690291486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32026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Публикации по видам и годам.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Scopus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(на 29.08.2022)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657035"/>
                  </a:ext>
                </a:extLst>
              </a:tr>
              <a:tr h="232026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Показатель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201</a:t>
                      </a:r>
                      <a:r>
                        <a:rPr kumimoji="0" lang="en-US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201</a:t>
                      </a:r>
                      <a:r>
                        <a:rPr kumimoji="0" lang="en-US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9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</a:t>
                      </a:r>
                      <a:r>
                        <a:rPr kumimoji="0" lang="en-US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</a:t>
                      </a:r>
                      <a:r>
                        <a:rPr kumimoji="0" lang="en-US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</a:t>
                      </a: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Статья (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article)</a:t>
                      </a:r>
                    </a:p>
                  </a:txBody>
                  <a:tcPr marL="8572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94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67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6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6</a:t>
                      </a: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(32)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*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34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564958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Доклад на конференции </a:t>
                      </a: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/>
                      </a:r>
                      <a:b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</a:b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(</a:t>
                      </a:r>
                      <a:r>
                        <a:rPr kumimoji="0" lang="ru-RU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conference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paper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)</a:t>
                      </a:r>
                    </a:p>
                  </a:txBody>
                  <a:tcPr marL="8572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309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</a:t>
                      </a: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25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</a:t>
                      </a: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(85)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100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079907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Обзор (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review)</a:t>
                      </a:r>
                    </a:p>
                  </a:txBody>
                  <a:tcPr marL="8572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 (1)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5977786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Глава в книге (</a:t>
                      </a:r>
                      <a:r>
                        <a:rPr kumimoji="0" lang="ru-RU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book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chapter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)</a:t>
                      </a:r>
                    </a:p>
                  </a:txBody>
                  <a:tcPr marL="8572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12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</a:t>
                      </a: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(2)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378281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Статья в прессе (</a:t>
                      </a:r>
                      <a:r>
                        <a:rPr kumimoji="0" lang="ru-RU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article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in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press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)</a:t>
                      </a:r>
                    </a:p>
                  </a:txBody>
                  <a:tcPr marL="8572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5066780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Редакционная статья (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editorial)</a:t>
                      </a:r>
                    </a:p>
                  </a:txBody>
                  <a:tcPr marL="8572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 (3)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092887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Книга (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book)</a:t>
                      </a:r>
                    </a:p>
                  </a:txBody>
                  <a:tcPr marL="8572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7603339"/>
                  </a:ext>
                </a:extLst>
              </a:tr>
              <a:tr h="2607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Корректировка (</a:t>
                      </a:r>
                      <a:r>
                        <a:rPr kumimoji="0" lang="ru-RU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erratum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)</a:t>
                      </a:r>
                    </a:p>
                  </a:txBody>
                  <a:tcPr marL="14287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649879"/>
                  </a:ext>
                </a:extLst>
              </a:tr>
              <a:tr h="2607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Всего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14287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201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390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32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(123)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135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7354174"/>
                  </a:ext>
                </a:extLst>
              </a:tr>
            </a:tbl>
          </a:graphicData>
        </a:graphic>
      </p:graphicFrame>
      <p:graphicFrame>
        <p:nvGraphicFramePr>
          <p:cNvPr id="28" name="Group 1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909259"/>
              </p:ext>
            </p:extLst>
          </p:nvPr>
        </p:nvGraphicFramePr>
        <p:xfrm>
          <a:off x="6311900" y="2364177"/>
          <a:ext cx="5827712" cy="3076557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27511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0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60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60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36423">
                  <a:extLst>
                    <a:ext uri="{9D8B030D-6E8A-4147-A177-3AD203B41FA5}">
                      <a16:colId xmlns:a16="http://schemas.microsoft.com/office/drawing/2014/main" val="3690291486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32026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Публикации по видам и годам.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WoS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(на 29.08.2022)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657035"/>
                  </a:ext>
                </a:extLst>
              </a:tr>
              <a:tr h="232026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Показатель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201</a:t>
                      </a:r>
                      <a:r>
                        <a:rPr kumimoji="0" lang="en-US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201</a:t>
                      </a:r>
                      <a:r>
                        <a:rPr kumimoji="0" lang="en-US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9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</a:t>
                      </a:r>
                      <a:r>
                        <a:rPr kumimoji="0" lang="en-US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</a:t>
                      </a:r>
                      <a:r>
                        <a:rPr kumimoji="0" lang="en-US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</a:t>
                      </a: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Статья (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article)</a:t>
                      </a:r>
                    </a:p>
                  </a:txBody>
                  <a:tcPr marL="8572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58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40 (22)</a:t>
                      </a: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*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564958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Доклад на конференции (</a:t>
                      </a:r>
                      <a:r>
                        <a:rPr kumimoji="0" lang="ru-RU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proceedings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paper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)</a:t>
                      </a:r>
                    </a:p>
                  </a:txBody>
                  <a:tcPr marL="8572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134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90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50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14 (8)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079907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Обзор (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review)</a:t>
                      </a:r>
                    </a:p>
                  </a:txBody>
                  <a:tcPr marL="8572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 (1)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5977786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Глава в книге (</a:t>
                      </a:r>
                      <a:r>
                        <a:rPr kumimoji="0" lang="ru-RU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book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chapter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)</a:t>
                      </a:r>
                    </a:p>
                  </a:txBody>
                  <a:tcPr marL="8572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21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378281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Обзор в книге (</a:t>
                      </a:r>
                      <a:r>
                        <a:rPr kumimoji="0" lang="ru-RU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book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 </a:t>
                      </a:r>
                      <a:r>
                        <a:rPr kumimoji="0" lang="ru-RU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review</a:t>
                      </a: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)</a:t>
                      </a:r>
                    </a:p>
                  </a:txBody>
                  <a:tcPr marL="8572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5066780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Исправление (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correction)</a:t>
                      </a:r>
                    </a:p>
                  </a:txBody>
                  <a:tcPr marL="8572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092887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Результат встречи(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meeting abstract)</a:t>
                      </a:r>
                    </a:p>
                  </a:txBody>
                  <a:tcPr marL="8572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 (1)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7603339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Письмо (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Letter)</a:t>
                      </a:r>
                    </a:p>
                  </a:txBody>
                  <a:tcPr marL="8572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3816929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Редакционная статья (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editorial material)</a:t>
                      </a:r>
                    </a:p>
                  </a:txBody>
                  <a:tcPr marL="8572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 (1)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3354365"/>
                  </a:ext>
                </a:extLst>
              </a:tr>
              <a:tr h="2607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Всего</a:t>
                      </a:r>
                      <a:endParaRPr kumimoji="0" 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142875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82</a:t>
                      </a:r>
                      <a:endParaRPr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236</a:t>
                      </a:r>
                      <a:endParaRPr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115</a:t>
                      </a:r>
                      <a:endParaRPr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57</a:t>
                      </a:r>
                      <a:r>
                        <a:rPr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(33)</a:t>
                      </a:r>
                      <a:endParaRPr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68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7354174"/>
                  </a:ext>
                </a:extLst>
              </a:tr>
            </a:tbl>
          </a:graphicData>
        </a:graphic>
      </p:graphicFrame>
      <p:sp>
        <p:nvSpPr>
          <p:cNvPr id="29" name="Прямоугольник 28"/>
          <p:cNvSpPr/>
          <p:nvPr/>
        </p:nvSpPr>
        <p:spPr>
          <a:xfrm>
            <a:off x="6311900" y="5560812"/>
            <a:ext cx="3853234" cy="277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+mj-lt"/>
                <a:ea typeface="Roboto" panose="020B0604020202020204" charset="0"/>
                <a:cs typeface="Roboto" panose="020B0604020202020204" charset="0"/>
              </a:rPr>
              <a:t>Динамика публикаций по видам и годам. </a:t>
            </a:r>
            <a:r>
              <a:rPr lang="en-US" sz="1400" dirty="0" err="1" smtClean="0">
                <a:latin typeface="+mj-lt"/>
                <a:ea typeface="Roboto" panose="020B0604020202020204" charset="0"/>
                <a:cs typeface="Roboto" panose="020B0604020202020204" charset="0"/>
              </a:rPr>
              <a:t>WoS</a:t>
            </a:r>
            <a:endParaRPr lang="ru-RU" sz="1400" dirty="0">
              <a:latin typeface="+mj-lt"/>
              <a:ea typeface="Roboto" panose="020B0604020202020204" charset="0"/>
              <a:cs typeface="Roboto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57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3. Научно-исследовательская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r>
              <a:rPr lang="ru-RU" dirty="0"/>
              <a:t>Регистрация объектов интеллектуальной собственности </a:t>
            </a:r>
            <a:r>
              <a:rPr lang="ru-RU" dirty="0" smtClean="0"/>
              <a:t>в </a:t>
            </a:r>
            <a:r>
              <a:rPr lang="ru-RU" dirty="0"/>
              <a:t>2018-2022 годах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34963" y="4684701"/>
            <a:ext cx="3484031" cy="277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+mj-lt"/>
                <a:ea typeface="Roboto" panose="020B0604020202020204" charset="0"/>
                <a:cs typeface="Roboto" panose="020B0604020202020204" charset="0"/>
              </a:rPr>
              <a:t>Динамика поданных заявок на объекты ИС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6264223" y="4684701"/>
            <a:ext cx="3604064" cy="277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+mj-lt"/>
                <a:ea typeface="Roboto" panose="020B0604020202020204" charset="0"/>
                <a:cs typeface="Roboto" panose="020B0604020202020204" charset="0"/>
              </a:rPr>
              <a:t>Динамика зарегистрированных объектов ИС</a:t>
            </a:r>
          </a:p>
        </p:txBody>
      </p:sp>
      <p:graphicFrame>
        <p:nvGraphicFramePr>
          <p:cNvPr id="31" name="Диаграмма 3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6968643"/>
              </p:ext>
            </p:extLst>
          </p:nvPr>
        </p:nvGraphicFramePr>
        <p:xfrm>
          <a:off x="6264223" y="5042768"/>
          <a:ext cx="4964958" cy="12368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2" name="Диаграмма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4217499"/>
              </p:ext>
            </p:extLst>
          </p:nvPr>
        </p:nvGraphicFramePr>
        <p:xfrm>
          <a:off x="334963" y="5042768"/>
          <a:ext cx="4928672" cy="12368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3" name="Прямоугольник 32"/>
          <p:cNvSpPr/>
          <p:nvPr/>
        </p:nvSpPr>
        <p:spPr>
          <a:xfrm>
            <a:off x="10217150" y="4277787"/>
            <a:ext cx="16748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* </a:t>
            </a:r>
            <a:r>
              <a:rPr lang="ru-RU" sz="1200" dirty="0">
                <a:solidFill>
                  <a:srgbClr val="000000"/>
                </a:solidFill>
                <a:latin typeface="Calibri" panose="020F0502020204030204" pitchFamily="34" charset="0"/>
              </a:rPr>
              <a:t>н</a:t>
            </a:r>
            <a:r>
              <a:rPr lang="ru-RU" sz="1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а сентябрь</a:t>
            </a:r>
            <a:r>
              <a:rPr lang="en-US" sz="1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2021 г. </a:t>
            </a:r>
            <a:endParaRPr lang="ru-RU" sz="1200" dirty="0"/>
          </a:p>
        </p:txBody>
      </p:sp>
      <p:graphicFrame>
        <p:nvGraphicFramePr>
          <p:cNvPr id="11" name="Group 1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945651"/>
              </p:ext>
            </p:extLst>
          </p:nvPr>
        </p:nvGraphicFramePr>
        <p:xfrm>
          <a:off x="334964" y="1125538"/>
          <a:ext cx="11522073" cy="3103810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67299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19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9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458590">
                  <a:extLst>
                    <a:ext uri="{9D8B030D-6E8A-4147-A177-3AD203B41FA5}">
                      <a16:colId xmlns:a16="http://schemas.microsoft.com/office/drawing/2014/main" val="3690291486"/>
                    </a:ext>
                  </a:extLst>
                </a:gridCol>
                <a:gridCol w="87534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32026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Количество поданных заявок и полученных документов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на объекты интеллектуальной собственности (ИС) 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marL="89992" marR="89992" marT="46822" marB="46822" anchor="ctr" horzOverflow="overflow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657035"/>
                  </a:ext>
                </a:extLst>
              </a:tr>
              <a:tr h="232026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Показатель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201</a:t>
                      </a:r>
                      <a:r>
                        <a:rPr kumimoji="0" lang="en-US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201</a:t>
                      </a:r>
                      <a:r>
                        <a:rPr kumimoji="0" lang="en-US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9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</a:t>
                      </a:r>
                      <a:r>
                        <a:rPr kumimoji="0" lang="en-US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</a:t>
                      </a:r>
                      <a:r>
                        <a:rPr kumimoji="0" lang="en-US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202</a:t>
                      </a: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</a:p>
                  </a:txBody>
                  <a:tcPr marL="89992" marR="89992" marT="46822" marB="46822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2026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Подано заявок на патент на изобретение 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 (12)*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15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564958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Подано заявок на патент на полезную модель 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6 (5)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079907"/>
                  </a:ext>
                </a:extLst>
              </a:tr>
              <a:tr h="232026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Подано заявок на регистрацию программ для ЭВМ и баз данных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216 (105)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185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5977786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Подано заявок на объекты ИС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239 (122)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203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378281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Получено патентов на изобретение  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15 (5)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9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5066780"/>
                  </a:ext>
                </a:extLst>
              </a:tr>
              <a:tr h="232026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Получено патентов на полезную модель 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 (5)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3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092887"/>
                  </a:ext>
                </a:extLst>
              </a:tr>
              <a:tr h="232026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Получено патентов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22 (10)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12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7603339"/>
                  </a:ext>
                </a:extLst>
              </a:tr>
              <a:tr h="232026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Получено свидетельств о регистрации ПО, БД и товарные знаки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214 (104)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171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7175930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Получено охранных документов на объекты ИС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236 (114)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183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469189"/>
                  </a:ext>
                </a:extLst>
              </a:tr>
              <a:tr h="232026">
                <a:tc>
                  <a:txBody>
                    <a:bodyPr/>
                    <a:lstStyle>
                      <a:lvl1pPr marL="85725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Поддерживается патентов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96 (87)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100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3883293"/>
                  </a:ext>
                </a:extLst>
              </a:tr>
              <a:tr h="232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Количество лицензионных </a:t>
                      </a:r>
                      <a:r>
                        <a:rPr kumimoji="0" lang="ru-RU" alt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договоров с МИП</a:t>
                      </a:r>
                      <a:endParaRPr kumimoji="0" lang="ru-RU" alt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8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5 (5)</a:t>
                      </a:r>
                      <a:endParaRPr kumimoji="0" lang="ru-RU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/>
                        </a:rPr>
                        <a:t>4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2284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659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3. Научно-исследовательская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r>
              <a:rPr lang="ru-RU" dirty="0" smtClean="0"/>
              <a:t>Учебно-научно-исследовательская </a:t>
            </a:r>
            <a:r>
              <a:rPr lang="ru-RU" dirty="0"/>
              <a:t>деятельность студентов </a:t>
            </a:r>
            <a:r>
              <a:rPr lang="ru-RU" dirty="0" smtClean="0"/>
              <a:t>ГУАП </a:t>
            </a:r>
            <a:r>
              <a:rPr lang="ru-RU" dirty="0"/>
              <a:t>в </a:t>
            </a:r>
            <a:r>
              <a:rPr lang="ru-RU" dirty="0" smtClean="0"/>
              <a:t>2018-2022 </a:t>
            </a:r>
            <a:r>
              <a:rPr lang="ru-RU" dirty="0"/>
              <a:t>гг.</a:t>
            </a: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745999"/>
              </p:ext>
            </p:extLst>
          </p:nvPr>
        </p:nvGraphicFramePr>
        <p:xfrm>
          <a:off x="334963" y="1125538"/>
          <a:ext cx="11557000" cy="4211637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6996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2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2064">
                  <a:extLst>
                    <a:ext uri="{9D8B030D-6E8A-4147-A177-3AD203B41FA5}">
                      <a16:colId xmlns:a16="http://schemas.microsoft.com/office/drawing/2014/main" val="3801755039"/>
                    </a:ext>
                  </a:extLst>
                </a:gridCol>
                <a:gridCol w="912064">
                  <a:extLst>
                    <a:ext uri="{9D8B030D-6E8A-4147-A177-3AD203B41FA5}">
                      <a16:colId xmlns:a16="http://schemas.microsoft.com/office/drawing/2014/main" val="273226426"/>
                    </a:ext>
                  </a:extLst>
                </a:gridCol>
                <a:gridCol w="912064">
                  <a:extLst>
                    <a:ext uri="{9D8B030D-6E8A-4147-A177-3AD203B41FA5}">
                      <a16:colId xmlns:a16="http://schemas.microsoft.com/office/drawing/2014/main" val="887071913"/>
                    </a:ext>
                  </a:extLst>
                </a:gridCol>
                <a:gridCol w="912064">
                  <a:extLst>
                    <a:ext uri="{9D8B030D-6E8A-4147-A177-3AD203B41FA5}">
                      <a16:colId xmlns:a16="http://schemas.microsoft.com/office/drawing/2014/main" val="1195638324"/>
                    </a:ext>
                  </a:extLst>
                </a:gridCol>
              </a:tblGrid>
              <a:tr h="5714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 </a:t>
                      </a:r>
                      <a:r>
                        <a:rPr lang="ru-RU" sz="1600" b="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Достижения</a:t>
                      </a:r>
                      <a:endParaRPr lang="ru-RU" sz="1600" b="0" dirty="0">
                        <a:solidFill>
                          <a:srgbClr val="C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/>
                      </a:endParaRPr>
                    </a:p>
                  </a:txBody>
                  <a:tcPr marL="59155" marR="5915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j-lt"/>
                          <a:ea typeface="Roboto" panose="02000000000000000000" pitchFamily="2" charset="0"/>
                        </a:rPr>
                        <a:t>2018</a:t>
                      </a:r>
                      <a:endParaRPr lang="ru-RU" sz="1600" b="0" dirty="0">
                        <a:solidFill>
                          <a:srgbClr val="C00000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/>
                      </a:endParaRPr>
                    </a:p>
                  </a:txBody>
                  <a:tcPr marL="59142" marR="59142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j-lt"/>
                          <a:ea typeface="Roboto" panose="02000000000000000000" pitchFamily="2" charset="0"/>
                        </a:rPr>
                        <a:t>2019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/>
                      </a:endParaRPr>
                    </a:p>
                  </a:txBody>
                  <a:tcPr marL="59142" marR="59142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j-lt"/>
                          <a:ea typeface="Roboto" panose="02000000000000000000" pitchFamily="2" charset="0"/>
                        </a:rPr>
                        <a:t>2020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/>
                      </a:endParaRPr>
                    </a:p>
                  </a:txBody>
                  <a:tcPr marL="59142" marR="59142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j-lt"/>
                          <a:ea typeface="Roboto" panose="02000000000000000000" pitchFamily="2" charset="0"/>
                        </a:rPr>
                        <a:t>2021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/>
                      </a:endParaRPr>
                    </a:p>
                  </a:txBody>
                  <a:tcPr marL="59142" marR="59142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j-lt"/>
                          <a:ea typeface="Roboto" panose="02000000000000000000" pitchFamily="2" charset="0"/>
                        </a:rPr>
                        <a:t>2022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/>
                      </a:endParaRPr>
                    </a:p>
                  </a:txBody>
                  <a:tcPr marL="59142" marR="59142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0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Студенты – участники МСНК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/>
                      </a:endParaRPr>
                    </a:p>
                  </a:txBody>
                  <a:tcPr marL="59155" marR="5915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979 </a:t>
                      </a: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923 </a:t>
                      </a: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972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997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1045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60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Опубликованные работы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/>
                      </a:endParaRPr>
                    </a:p>
                  </a:txBody>
                  <a:tcPr marL="59155" marR="5915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664 </a:t>
                      </a: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846 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822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868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891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2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Доклады на международных, всероссийских и региональных конференциях, </a:t>
                      </a:r>
                      <a:r>
                        <a:rPr lang="en-US" sz="1400" b="0" dirty="0" smtClean="0">
                          <a:effectLst/>
                          <a:latin typeface="+mj-lt"/>
                          <a:ea typeface="Roboto" panose="02000000000000000000" pitchFamily="2" charset="0"/>
                        </a:rPr>
                        <a:t/>
                      </a:r>
                      <a:br>
                        <a:rPr lang="en-US" sz="1400" b="0" dirty="0" smtClean="0">
                          <a:effectLst/>
                          <a:latin typeface="+mj-lt"/>
                          <a:ea typeface="Roboto" panose="02000000000000000000" pitchFamily="2" charset="0"/>
                        </a:rPr>
                      </a:b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</a:rPr>
                        <a:t>семинарах </a:t>
                      </a:r>
                      <a:r>
                        <a:rPr lang="ru-RU" sz="1400" b="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и т.п.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/>
                      </a:endParaRPr>
                    </a:p>
                  </a:txBody>
                  <a:tcPr marL="59155" marR="5915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1099 </a:t>
                      </a: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1138 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1191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1107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1120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60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Медали международных и республиканских конкурсов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/>
                      </a:endParaRPr>
                    </a:p>
                  </a:txBody>
                  <a:tcPr marL="59155" marR="5915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67 </a:t>
                      </a: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53 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72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85</a:t>
                      </a: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86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2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Медали, дипломы, грамоты, премии, призы международных, республиканских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/>
                      </a:r>
                      <a:b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</a:b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и 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</a:rPr>
                        <a:t>городских конкурсов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/>
                      </a:endParaRPr>
                    </a:p>
                  </a:txBody>
                  <a:tcPr marL="59155" marR="5915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180 </a:t>
                      </a: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131 </a:t>
                      </a: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120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184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193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60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Победители конкурса ГУАП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/>
                      </a:endParaRPr>
                    </a:p>
                  </a:txBody>
                  <a:tcPr marL="59155" marR="5915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232 </a:t>
                      </a: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201 </a:t>
                      </a: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198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220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241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60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Награжденные Почетными дипломами и грамотами ГУАП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/>
                      </a:endParaRPr>
                    </a:p>
                  </a:txBody>
                  <a:tcPr marL="59155" marR="5915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239 </a:t>
                      </a: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201 </a:t>
                      </a: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235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220</a:t>
                      </a: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241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60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Участники выставок дипломных проектов ГУАП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/>
                      </a:endParaRPr>
                    </a:p>
                  </a:txBody>
                  <a:tcPr marL="59155" marR="5915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213 </a:t>
                      </a: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283 </a:t>
                      </a: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225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261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261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321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Дипломные проекты, выполненные по заказу администрации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Санкт-Петербурга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/>
                      </a:endParaRPr>
                    </a:p>
                  </a:txBody>
                  <a:tcPr marL="59155" marR="5915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 </a:t>
                      </a: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 </a:t>
                      </a: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6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60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/>
                        </a:rPr>
                        <a:t>Именные стипендии, гранты Правительства СПб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/>
                      </a:endParaRPr>
                    </a:p>
                  </a:txBody>
                  <a:tcPr marL="59155" marR="5915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 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6 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</a:t>
                      </a: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0 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26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40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0008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095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3. Научно-исследовательская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Autofit/>
          </a:bodyPr>
          <a:lstStyle/>
          <a:p>
            <a:r>
              <a:rPr lang="ru-RU" dirty="0" smtClean="0"/>
              <a:t>Учебно-научно-исследовательская </a:t>
            </a:r>
            <a:r>
              <a:rPr lang="ru-RU" dirty="0"/>
              <a:t>деятельность студентов </a:t>
            </a:r>
            <a:r>
              <a:rPr lang="ru-RU" dirty="0" smtClean="0"/>
              <a:t>в </a:t>
            </a:r>
            <a:r>
              <a:rPr lang="ru-RU" dirty="0"/>
              <a:t>2021</a:t>
            </a:r>
            <a:r>
              <a:rPr lang="en-US" dirty="0"/>
              <a:t>/202</a:t>
            </a:r>
            <a:r>
              <a:rPr lang="ru-RU" dirty="0"/>
              <a:t>2 учебном году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266453"/>
              </p:ext>
            </p:extLst>
          </p:nvPr>
        </p:nvGraphicFramePr>
        <p:xfrm>
          <a:off x="334963" y="1120939"/>
          <a:ext cx="11607793" cy="4758997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3067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26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98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98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9830">
                  <a:extLst>
                    <a:ext uri="{9D8B030D-6E8A-4147-A177-3AD203B41FA5}">
                      <a16:colId xmlns:a16="http://schemas.microsoft.com/office/drawing/2014/main" val="3801755039"/>
                    </a:ext>
                  </a:extLst>
                </a:gridCol>
                <a:gridCol w="709830">
                  <a:extLst>
                    <a:ext uri="{9D8B030D-6E8A-4147-A177-3AD203B41FA5}">
                      <a16:colId xmlns:a16="http://schemas.microsoft.com/office/drawing/2014/main" val="273226426"/>
                    </a:ext>
                  </a:extLst>
                </a:gridCol>
                <a:gridCol w="7098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983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0983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0983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0983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0983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70983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255057">
                <a:tc row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 Мероприятия</a:t>
                      </a:r>
                      <a:r>
                        <a:rPr lang="en-US" sz="1600" b="0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/ </a:t>
                      </a:r>
                      <a:r>
                        <a:rPr lang="ru-RU" sz="1600" b="0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достижения</a:t>
                      </a:r>
                    </a:p>
                  </a:txBody>
                  <a:tcPr marL="59155" marR="5915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Показатели УНИДС институтов / факультетов и ИФ в 2022 г. </a:t>
                      </a:r>
                      <a:endParaRPr lang="ru-RU" sz="1600" b="0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59142" marR="59142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0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0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42" marR="59142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2088209"/>
                  </a:ext>
                </a:extLst>
              </a:tr>
              <a:tr h="268957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155" marR="59155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</a:t>
                      </a:r>
                    </a:p>
                  </a:txBody>
                  <a:tcPr marL="59142" marR="59142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</a:t>
                      </a:r>
                    </a:p>
                  </a:txBody>
                  <a:tcPr marL="59142" marR="59142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</a:t>
                      </a:r>
                    </a:p>
                  </a:txBody>
                  <a:tcPr marL="59142" marR="59142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</a:t>
                      </a:r>
                    </a:p>
                  </a:txBody>
                  <a:tcPr marL="59142" marR="59142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</a:t>
                      </a:r>
                    </a:p>
                  </a:txBody>
                  <a:tcPr marL="59142" marR="59142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6</a:t>
                      </a:r>
                    </a:p>
                  </a:txBody>
                  <a:tcPr marL="59142" marR="59142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7</a:t>
                      </a:r>
                    </a:p>
                  </a:txBody>
                  <a:tcPr marL="59142" marR="59142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</a:t>
                      </a:r>
                    </a:p>
                  </a:txBody>
                  <a:tcPr marL="59142" marR="59142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9</a:t>
                      </a:r>
                    </a:p>
                  </a:txBody>
                  <a:tcPr marL="59142" marR="59142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12</a:t>
                      </a:r>
                    </a:p>
                  </a:txBody>
                  <a:tcPr marL="59142" marR="59142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ФПТИ</a:t>
                      </a:r>
                    </a:p>
                  </a:txBody>
                  <a:tcPr marL="59142" marR="59142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ИФ</a:t>
                      </a:r>
                    </a:p>
                  </a:txBody>
                  <a:tcPr marL="59142" marR="59142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2431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Публикации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90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69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142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107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66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103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116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431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Медали, призы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2431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Выставка НТТМ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2020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2431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Дипломы администрации СПб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2431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Семинар 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Кокрела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6903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XV ISA European students paper competition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599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Выставка дипломных проектов ГУАП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Отмечено в приказе: студенты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5291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Отмечено в приказе: преподаватели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3059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Благодарность в приказе: студенты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9729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Открытый конкурс ГУАП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32431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Конкурс «Время 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IT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»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 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 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 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 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14909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142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3. Научно-исследовательская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r>
              <a:rPr lang="ru-RU" dirty="0" smtClean="0"/>
              <a:t>Аспирантура </a:t>
            </a:r>
            <a:r>
              <a:rPr lang="ru-RU" dirty="0"/>
              <a:t>и диссертационные советы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48000" y="316739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/>
            </a:r>
            <a:br>
              <a:rPr lang="en-US" sz="1000" dirty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172096"/>
              </p:ext>
            </p:extLst>
          </p:nvPr>
        </p:nvGraphicFramePr>
        <p:xfrm>
          <a:off x="334963" y="1019899"/>
          <a:ext cx="11557000" cy="481820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770250">
                  <a:extLst>
                    <a:ext uri="{9D8B030D-6E8A-4147-A177-3AD203B41FA5}">
                      <a16:colId xmlns:a16="http://schemas.microsoft.com/office/drawing/2014/main" val="822493690"/>
                    </a:ext>
                  </a:extLst>
                </a:gridCol>
                <a:gridCol w="1946531">
                  <a:extLst>
                    <a:ext uri="{9D8B030D-6E8A-4147-A177-3AD203B41FA5}">
                      <a16:colId xmlns:a16="http://schemas.microsoft.com/office/drawing/2014/main" val="4054516636"/>
                    </a:ext>
                  </a:extLst>
                </a:gridCol>
                <a:gridCol w="6840219">
                  <a:extLst>
                    <a:ext uri="{9D8B030D-6E8A-4147-A177-3AD203B41FA5}">
                      <a16:colId xmlns:a16="http://schemas.microsoft.com/office/drawing/2014/main" val="4103441519"/>
                    </a:ext>
                  </a:extLst>
                </a:gridCol>
              </a:tblGrid>
              <a:tr h="315128">
                <a:tc gridSpan="3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Действующие диссертационные советы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+mj-lt"/>
                        <a:ea typeface="Roboto" panose="020B0604020202020204" charset="0"/>
                        <a:cs typeface="Roboto" panose="020B060402020202020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126297"/>
                  </a:ext>
                </a:extLst>
              </a:tr>
              <a:tr h="623265"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r>
                        <a:rPr lang="ru-RU" sz="14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диссертационного </a:t>
                      </a:r>
                      <a:r>
                        <a:rPr lang="ru-RU" sz="1400" b="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совета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000" b="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Научные </a:t>
                      </a:r>
                      <a:r>
                        <a:rPr lang="ru-RU" sz="14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специальности </a:t>
                      </a:r>
                      <a:r>
                        <a:rPr lang="ru-RU" sz="1400" b="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совета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B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3843901"/>
                  </a:ext>
                </a:extLst>
              </a:tr>
              <a:tr h="644385">
                <a:tc row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На базе ГУАП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Д 24.2.020.02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(ранее ДC 212.020.02</a:t>
                      </a: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2.2.13. Радиотехника, в том числе системы и устройства телевидения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2.2.14. Антенны, СВЧ устройства и их технологии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2.2.16. Радиолокация и радионавигация (технические науки)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2546964"/>
                  </a:ext>
                </a:extLst>
              </a:tr>
              <a:tr h="150990">
                <a:tc v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900" b="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24.2.384.01</a:t>
                      </a:r>
                      <a:b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(ранее 212.233.05)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2.2.16. Радиолокация и радионавигация (технические науки)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2.2.15. Системы, сети и устройства телекоммуникаций (технические науки)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5532036"/>
                  </a:ext>
                </a:extLst>
              </a:tr>
              <a:tr h="47478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На базе </a:t>
                      </a: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СПбГУ</a:t>
                      </a:r>
                      <a:r>
                        <a:rPr lang="en-US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телекоммуникаций </a:t>
                      </a: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им. проф. М.А. Бонч-Бруевича», ГУАП, «ВОЕНМЕХ» им. Д.Ф. Устинова.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99.2.038.03</a:t>
                      </a:r>
                      <a:b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(ранее Д 999.121.03)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2.3.1. Системный анализ, управление и обработка информации</a:t>
                      </a:r>
                      <a:b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(в технике и технологиях) (технические науки)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1.2.2. Математическое моделирование, численные методы и комплексы программ (технические науки)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2.3.6. Методы и системы защиты информации, информационная безопасность (технические науки)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621857"/>
                  </a:ext>
                </a:extLst>
              </a:tr>
              <a:tr h="47478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400" b="0" baseline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baseline="0" dirty="0" err="1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Минобрнауки</a:t>
                      </a:r>
                      <a:r>
                        <a:rPr lang="ru-RU" sz="1400" b="0" baseline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РФ подано ходатайство на создание диссертационного совета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0" dirty="0" smtClean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2.2.8. Методы и приборы контроля и диагностики материалов, изделий, веществ и природной среды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2.5.22. Управление качеством продукции. Стандартизация. Организация производства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8558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496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3. Научно-исследовательская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r>
              <a:rPr lang="ru-RU" dirty="0" smtClean="0"/>
              <a:t>Информация </a:t>
            </a:r>
            <a:r>
              <a:rPr lang="ru-RU" dirty="0"/>
              <a:t>по защитам кандидатских </a:t>
            </a:r>
            <a:r>
              <a:rPr lang="ru-RU" dirty="0" smtClean="0"/>
              <a:t>и </a:t>
            </a:r>
            <a:r>
              <a:rPr lang="ru-RU" dirty="0"/>
              <a:t>докторских диссертаций 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810770"/>
              </p:ext>
            </p:extLst>
          </p:nvPr>
        </p:nvGraphicFramePr>
        <p:xfrm>
          <a:off x="3429000" y="3922524"/>
          <a:ext cx="4502478" cy="1899859"/>
        </p:xfrm>
        <a:graphic>
          <a:graphicData uri="http://schemas.openxmlformats.org/drawingml/2006/table">
            <a:tbl>
              <a:tblPr firstRow="1" firstCol="1" bandRow="1"/>
              <a:tblGrid>
                <a:gridCol w="1296667">
                  <a:extLst>
                    <a:ext uri="{9D8B030D-6E8A-4147-A177-3AD203B41FA5}">
                      <a16:colId xmlns:a16="http://schemas.microsoft.com/office/drawing/2014/main" val="2330239454"/>
                    </a:ext>
                  </a:extLst>
                </a:gridCol>
                <a:gridCol w="1531385">
                  <a:extLst>
                    <a:ext uri="{9D8B030D-6E8A-4147-A177-3AD203B41FA5}">
                      <a16:colId xmlns:a16="http://schemas.microsoft.com/office/drawing/2014/main" val="2443473823"/>
                    </a:ext>
                  </a:extLst>
                </a:gridCol>
                <a:gridCol w="1674426">
                  <a:extLst>
                    <a:ext uri="{9D8B030D-6E8A-4147-A177-3AD203B41FA5}">
                      <a16:colId xmlns:a16="http://schemas.microsoft.com/office/drawing/2014/main" val="1083406877"/>
                    </a:ext>
                  </a:extLst>
                </a:gridCol>
              </a:tblGrid>
              <a:tr h="530301">
                <a:tc rowSpan="2"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Тип диссертации</a:t>
                      </a:r>
                      <a:endParaRPr kumimoji="0" lang="ru-RU" sz="14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Количество соискателей успешно защитивших диссертацию</a:t>
                      </a:r>
                      <a:endParaRPr kumimoji="0" lang="ru-RU" sz="14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2656679"/>
                  </a:ext>
                </a:extLst>
              </a:tr>
              <a:tr h="3119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2021</a:t>
                      </a:r>
                      <a:endParaRPr kumimoji="0" lang="ru-RU" sz="14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 полугодие 2022</a:t>
                      </a:r>
                      <a:endParaRPr kumimoji="0" lang="ru-RU" sz="14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0401309"/>
                  </a:ext>
                </a:extLst>
              </a:tr>
              <a:tr h="5288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Кандидатская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8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983917"/>
                  </a:ext>
                </a:extLst>
              </a:tr>
              <a:tr h="5288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Докторская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</a:t>
                      </a:r>
                      <a:endParaRPr lang="ru-RU" sz="18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2241446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0785406"/>
              </p:ext>
            </p:extLst>
          </p:nvPr>
        </p:nvGraphicFramePr>
        <p:xfrm>
          <a:off x="3428999" y="1057512"/>
          <a:ext cx="4502479" cy="2295052"/>
        </p:xfrm>
        <a:graphic>
          <a:graphicData uri="http://schemas.openxmlformats.org/drawingml/2006/table">
            <a:tbl>
              <a:tblPr firstRow="1" firstCol="1" bandRow="1"/>
              <a:tblGrid>
                <a:gridCol w="1669034">
                  <a:extLst>
                    <a:ext uri="{9D8B030D-6E8A-4147-A177-3AD203B41FA5}">
                      <a16:colId xmlns:a16="http://schemas.microsoft.com/office/drawing/2014/main" val="2330239454"/>
                    </a:ext>
                  </a:extLst>
                </a:gridCol>
                <a:gridCol w="729298">
                  <a:extLst>
                    <a:ext uri="{9D8B030D-6E8A-4147-A177-3AD203B41FA5}">
                      <a16:colId xmlns:a16="http://schemas.microsoft.com/office/drawing/2014/main" val="2443473823"/>
                    </a:ext>
                  </a:extLst>
                </a:gridCol>
                <a:gridCol w="875348">
                  <a:extLst>
                    <a:ext uri="{9D8B030D-6E8A-4147-A177-3AD203B41FA5}">
                      <a16:colId xmlns:a16="http://schemas.microsoft.com/office/drawing/2014/main" val="1083406877"/>
                    </a:ext>
                  </a:extLst>
                </a:gridCol>
                <a:gridCol w="1228799">
                  <a:extLst>
                    <a:ext uri="{9D8B030D-6E8A-4147-A177-3AD203B41FA5}">
                      <a16:colId xmlns:a16="http://schemas.microsoft.com/office/drawing/2014/main" val="1509616914"/>
                    </a:ext>
                  </a:extLst>
                </a:gridCol>
              </a:tblGrid>
              <a:tr h="603023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noProof="0" dirty="0" smtClean="0">
                          <a:solidFill>
                            <a:schemeClr val="tx1"/>
                          </a:solidFill>
                          <a:latin typeface="+mj-lt"/>
                          <a:ea typeface="Roboto" panose="020B0604020202020204" charset="0"/>
                          <a:cs typeface="Roboto" panose="020B0604020202020204" charset="0"/>
                        </a:rPr>
                        <a:t>Численность аспирантов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9478881"/>
                  </a:ext>
                </a:extLst>
              </a:tr>
              <a:tr h="252528">
                <a:tc rowSpan="2"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Условия </a:t>
                      </a:r>
                      <a:r>
                        <a:rPr kumimoji="0" lang="ru-RU" sz="14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обучения</a:t>
                      </a:r>
                      <a:endParaRPr kumimoji="0" lang="ru-RU" sz="14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Форма обучения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Всего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656679"/>
                  </a:ext>
                </a:extLst>
              </a:tr>
              <a:tr h="2716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Очная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Заочная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0401309"/>
                  </a:ext>
                </a:extLst>
              </a:tr>
              <a:tr h="3631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Бюджет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72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—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72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83917"/>
                  </a:ext>
                </a:extLst>
              </a:tr>
              <a:tr h="3631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Контракт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20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27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2241446"/>
                  </a:ext>
                </a:extLst>
              </a:tr>
              <a:tr h="44152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Всего</a:t>
                      </a: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92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27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119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85036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071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4. Международная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r>
              <a:rPr lang="ru-RU" dirty="0"/>
              <a:t>Выбор иностранными студентами типов образовательных программ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0369" y="3731086"/>
            <a:ext cx="5203686" cy="250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>
                <a:latin typeface="+mj-lt"/>
              </a:rPr>
              <a:t>Направления подготовки, наиболее популярные среди иностранных граждан в 2022 году</a:t>
            </a:r>
            <a:r>
              <a:rPr lang="ru-RU" sz="1500" b="1" dirty="0" smtClean="0">
                <a:latin typeface="+mj-lt"/>
              </a:rPr>
              <a:t>:</a:t>
            </a:r>
          </a:p>
          <a:p>
            <a:endParaRPr lang="ru-RU" sz="1500" b="1" dirty="0">
              <a:latin typeface="+mj-lt"/>
            </a:endParaRPr>
          </a:p>
          <a:p>
            <a:r>
              <a:rPr lang="ru-RU" sz="1400" i="1" dirty="0"/>
              <a:t> «Информационные системы и технологии», «Конструирование и технология электронных средств», «Лингвистика»,  «Менеджмент», «Прикладная информатика», «Программная инженерия», «Реклама и связи с общественностью», «Техническая эксплуатация летательных аппаратов и двигателей», «Технология транспортных процессов», «Туризм», «Управление в технических системах», «Управление качеством», «Экономика», «Юриспруденция</a:t>
            </a:r>
            <a:r>
              <a:rPr lang="ru-RU" sz="1400" i="1" dirty="0" smtClean="0"/>
              <a:t>»</a:t>
            </a:r>
            <a:endParaRPr lang="ru-RU" sz="1400" i="1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530388"/>
              </p:ext>
            </p:extLst>
          </p:nvPr>
        </p:nvGraphicFramePr>
        <p:xfrm>
          <a:off x="6024563" y="1133475"/>
          <a:ext cx="5780793" cy="4687633"/>
        </p:xfrm>
        <a:graphic>
          <a:graphicData uri="http://schemas.openxmlformats.org/drawingml/2006/table">
            <a:tbl>
              <a:tblPr firstRow="1" firstCol="1" bandRow="1"/>
              <a:tblGrid>
                <a:gridCol w="3939115">
                  <a:extLst>
                    <a:ext uri="{9D8B030D-6E8A-4147-A177-3AD203B41FA5}">
                      <a16:colId xmlns:a16="http://schemas.microsoft.com/office/drawing/2014/main" val="3126794516"/>
                    </a:ext>
                  </a:extLst>
                </a:gridCol>
                <a:gridCol w="1841678">
                  <a:extLst>
                    <a:ext uri="{9D8B030D-6E8A-4147-A177-3AD203B41FA5}">
                      <a16:colId xmlns:a16="http://schemas.microsoft.com/office/drawing/2014/main" val="155315492"/>
                    </a:ext>
                  </a:extLst>
                </a:gridCol>
              </a:tblGrid>
              <a:tr h="462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Укрупненные группы направлений подготовки</a:t>
                      </a:r>
                      <a:endParaRPr lang="ru-RU" sz="1400" dirty="0"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617" marR="3461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Число</a:t>
                      </a:r>
                      <a:br>
                        <a:rPr lang="ru-RU" sz="14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ru-RU" sz="14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обучающихся</a:t>
                      </a:r>
                      <a:endParaRPr lang="ru-RU" sz="1400" dirty="0"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617" marR="34617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2845447"/>
                  </a:ext>
                </a:extLst>
              </a:tr>
              <a:tr h="2277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020000. Компьютерные и информационные науки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5516225"/>
                  </a:ext>
                </a:extLst>
              </a:tr>
              <a:tr h="2277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090000. Информатика и вычислительная техника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367271"/>
                  </a:ext>
                </a:extLst>
              </a:tr>
              <a:tr h="2277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110000. Электроника, радиотехника и системы связи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17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638227"/>
                  </a:ext>
                </a:extLst>
              </a:tr>
              <a:tr h="4422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120000. Фотоника, приборостроение, оптические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/>
                      </a:r>
                      <a:b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и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биотехнические системы и технологии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8061514"/>
                  </a:ext>
                </a:extLst>
              </a:tr>
              <a:tr h="4555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200000. Техносферная безопасность и природообустройство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7296346"/>
                  </a:ext>
                </a:extLst>
              </a:tr>
              <a:tr h="2277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230000. Техника и технологии наземного транспорта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558411"/>
                  </a:ext>
                </a:extLst>
              </a:tr>
              <a:tr h="4422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250000. Аэронавигация и эксплуатация авиационной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/>
                      </a:r>
                      <a:b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и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ракетно-космической техники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42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5255920"/>
                  </a:ext>
                </a:extLst>
              </a:tr>
              <a:tr h="2277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270000. Управление в технических системах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767759"/>
                  </a:ext>
                </a:extLst>
              </a:tr>
              <a:tr h="2277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380000. Экономика и управление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211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790924"/>
                  </a:ext>
                </a:extLst>
              </a:tr>
              <a:tr h="2277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400000. Юриспруденция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53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5259378"/>
                  </a:ext>
                </a:extLst>
              </a:tr>
              <a:tr h="4555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420000. Средства массовой информации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/>
                      </a:r>
                      <a:b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и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информационно-библиотечное дело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32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2431154"/>
                  </a:ext>
                </a:extLst>
              </a:tr>
              <a:tr h="2277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430000. Сервис и туризм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cs typeface="Calibri" panose="020F0502020204030204" pitchFamily="34" charset="0"/>
                        </a:rPr>
                        <a:t>38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7762124"/>
                  </a:ext>
                </a:extLst>
              </a:tr>
              <a:tr h="2277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450000. Гуманитарные науки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22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5602463"/>
                  </a:ext>
                </a:extLst>
              </a:tr>
              <a:tr h="37965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ИТОГО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508</a:t>
                      </a:r>
                    </a:p>
                  </a:txBody>
                  <a:tcPr marL="60696" marR="60696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2396897"/>
                  </a:ext>
                </a:extLst>
              </a:tr>
            </a:tbl>
          </a:graphicData>
        </a:graphic>
      </p:graphicFrame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531A5BA6-7277-4EBF-A13C-6E9A2B66F52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7083684"/>
              </p:ext>
            </p:extLst>
          </p:nvPr>
        </p:nvGraphicFramePr>
        <p:xfrm>
          <a:off x="411546" y="989243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6024563" y="5831317"/>
            <a:ext cx="50372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Сейчас в ГУАП обучаются студенты и аспиранты </a:t>
            </a:r>
            <a:r>
              <a:rPr lang="en-US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en-US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из </a:t>
            </a:r>
            <a:r>
              <a:rPr lang="ru-RU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32 стран мира</a:t>
            </a:r>
          </a:p>
        </p:txBody>
      </p:sp>
    </p:spTree>
    <p:extLst>
      <p:ext uri="{BB962C8B-B14F-4D97-AF65-F5344CB8AC3E}">
        <p14:creationId xmlns:p14="http://schemas.microsoft.com/office/powerpoint/2010/main" val="51341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621" r="10934" b="12543"/>
          <a:stretch/>
        </p:blipFill>
        <p:spPr>
          <a:xfrm>
            <a:off x="4051476" y="350521"/>
            <a:ext cx="7445199" cy="6507479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4. Международная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r>
              <a:rPr lang="ru-RU" dirty="0"/>
              <a:t>Выпуск студентов-иностранцев в ГУАП в </a:t>
            </a:r>
            <a:r>
              <a:rPr lang="ru-RU" dirty="0" smtClean="0"/>
              <a:t>2022 </a:t>
            </a:r>
            <a:r>
              <a:rPr lang="ru-RU" dirty="0"/>
              <a:t>году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315268"/>
              </p:ext>
            </p:extLst>
          </p:nvPr>
        </p:nvGraphicFramePr>
        <p:xfrm>
          <a:off x="1803947" y="1247064"/>
          <a:ext cx="7813141" cy="2283515"/>
        </p:xfrm>
        <a:graphic>
          <a:graphicData uri="http://schemas.openxmlformats.org/drawingml/2006/table">
            <a:tbl>
              <a:tblPr firstRow="1" firstCol="1" bandRow="1"/>
              <a:tblGrid>
                <a:gridCol w="3382012">
                  <a:extLst>
                    <a:ext uri="{9D8B030D-6E8A-4147-A177-3AD203B41FA5}">
                      <a16:colId xmlns:a16="http://schemas.microsoft.com/office/drawing/2014/main" val="576528155"/>
                    </a:ext>
                  </a:extLst>
                </a:gridCol>
                <a:gridCol w="1477043">
                  <a:extLst>
                    <a:ext uri="{9D8B030D-6E8A-4147-A177-3AD203B41FA5}">
                      <a16:colId xmlns:a16="http://schemas.microsoft.com/office/drawing/2014/main" val="2710382533"/>
                    </a:ext>
                  </a:extLst>
                </a:gridCol>
                <a:gridCol w="1477043">
                  <a:extLst>
                    <a:ext uri="{9D8B030D-6E8A-4147-A177-3AD203B41FA5}">
                      <a16:colId xmlns:a16="http://schemas.microsoft.com/office/drawing/2014/main" val="1535601169"/>
                    </a:ext>
                  </a:extLst>
                </a:gridCol>
                <a:gridCol w="1477043">
                  <a:extLst>
                    <a:ext uri="{9D8B030D-6E8A-4147-A177-3AD203B41FA5}">
                      <a16:colId xmlns:a16="http://schemas.microsoft.com/office/drawing/2014/main" val="2619838606"/>
                    </a:ext>
                  </a:extLst>
                </a:gridCol>
              </a:tblGrid>
              <a:tr h="2974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Зима </a:t>
                      </a:r>
                      <a:r>
                        <a:rPr lang="en-US" sz="1400" b="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/>
                      </a:r>
                      <a:br>
                        <a:rPr lang="en-US" sz="1400" b="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lang="ru-RU" sz="1400" b="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2022 </a:t>
                      </a:r>
                      <a:r>
                        <a:rPr lang="ru-RU" sz="1400" b="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года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Лето </a:t>
                      </a:r>
                      <a:r>
                        <a:rPr lang="en-US" sz="1400" b="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/>
                      </a:r>
                      <a:br>
                        <a:rPr lang="en-US" sz="1400" b="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lang="ru-RU" sz="1400" b="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2022 </a:t>
                      </a:r>
                      <a:r>
                        <a:rPr lang="ru-RU" sz="1400" b="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года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Всего </a:t>
                      </a:r>
                      <a:r>
                        <a:rPr lang="ru-RU" sz="1400" b="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/>
                      </a:r>
                      <a:br>
                        <a:rPr lang="ru-RU" sz="1400" b="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lang="ru-RU" sz="1400" b="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 2022 </a:t>
                      </a:r>
                      <a:r>
                        <a:rPr lang="ru-RU" sz="1400" b="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году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504602"/>
                  </a:ext>
                </a:extLst>
              </a:tr>
              <a:tr h="3236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dirty="0" err="1"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Бакалавриат</a:t>
                      </a:r>
                      <a:endParaRPr lang="ru-RU" sz="1400" b="0" dirty="0"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21</a:t>
                      </a:r>
                      <a:endParaRPr lang="ru-RU" sz="20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31750" marR="31750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120</a:t>
                      </a:r>
                      <a:endParaRPr lang="ru-RU" sz="20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141</a:t>
                      </a:r>
                      <a:endParaRPr lang="ru-RU" sz="24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0871962"/>
                  </a:ext>
                </a:extLst>
              </a:tr>
              <a:tr h="3236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dirty="0"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Магистратура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3</a:t>
                      </a:r>
                    </a:p>
                  </a:txBody>
                  <a:tcPr marL="31750" marR="31750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40</a:t>
                      </a:r>
                      <a:endParaRPr lang="ru-RU" sz="20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43</a:t>
                      </a:r>
                      <a:endParaRPr lang="ru-RU" sz="24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5672774"/>
                  </a:ext>
                </a:extLst>
              </a:tr>
              <a:tr h="32361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Специалитет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0</a:t>
                      </a:r>
                    </a:p>
                  </a:txBody>
                  <a:tcPr marL="31750" marR="31750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0947665"/>
                  </a:ext>
                </a:extLst>
              </a:tr>
              <a:tr h="32361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СПО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21</a:t>
                      </a:r>
                      <a:endParaRPr lang="ru-RU" sz="20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31750" marR="31750" marT="952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120</a:t>
                      </a:r>
                      <a:endParaRPr lang="ru-RU" sz="20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141</a:t>
                      </a:r>
                      <a:endParaRPr lang="ru-RU" sz="24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3313259"/>
                  </a:ext>
                </a:extLst>
              </a:tr>
              <a:tr h="39375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Всего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24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166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190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5297759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95325" y="3860068"/>
            <a:ext cx="4808492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400" dirty="0">
                <a:solidFill>
                  <a:srgbClr val="0D0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2021/2022 </a:t>
            </a:r>
            <a:r>
              <a:rPr lang="ru-RU" sz="2400" dirty="0" err="1" smtClean="0">
                <a:solidFill>
                  <a:srgbClr val="0D0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уч.году</a:t>
            </a:r>
            <a:r>
              <a:rPr lang="ru-RU" sz="2400" dirty="0" smtClean="0">
                <a:solidFill>
                  <a:srgbClr val="0D0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2400" dirty="0" smtClean="0">
                <a:solidFill>
                  <a:srgbClr val="0D0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en-US" sz="2400" dirty="0" smtClean="0">
                <a:solidFill>
                  <a:srgbClr val="0D0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2400" dirty="0" smtClean="0">
                <a:solidFill>
                  <a:srgbClr val="0D0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выпускникам </a:t>
            </a:r>
            <a:r>
              <a:rPr lang="ru-RU" sz="2400" dirty="0">
                <a:solidFill>
                  <a:srgbClr val="0D0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ГУАП </a:t>
            </a:r>
            <a:r>
              <a:rPr lang="en-US" sz="2400" dirty="0" smtClean="0">
                <a:solidFill>
                  <a:srgbClr val="0D0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en-US" sz="2400" dirty="0" smtClean="0">
                <a:solidFill>
                  <a:srgbClr val="0D0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2400" dirty="0" smtClean="0">
                <a:solidFill>
                  <a:srgbClr val="0D0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было </a:t>
            </a:r>
            <a:r>
              <a:rPr lang="ru-RU" sz="2400" dirty="0">
                <a:solidFill>
                  <a:srgbClr val="0D0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подготовлено и выдано </a:t>
            </a:r>
            <a:r>
              <a:rPr lang="ru-RU" sz="3200" b="1" dirty="0">
                <a:solidFill>
                  <a:srgbClr val="0D0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 </a:t>
            </a:r>
            <a:r>
              <a:rPr lang="ru-RU" sz="3200" b="1" dirty="0" smtClean="0">
                <a:solidFill>
                  <a:srgbClr val="0D0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ЕПД</a:t>
            </a:r>
            <a:endParaRPr lang="en-US" sz="3200" b="1" dirty="0" smtClean="0">
              <a:solidFill>
                <a:srgbClr val="0D0343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spcAft>
                <a:spcPts val="600"/>
              </a:spcAft>
            </a:pPr>
            <a:r>
              <a:rPr lang="ru-RU" sz="1400" dirty="0" smtClean="0">
                <a:solidFill>
                  <a:srgbClr val="0D0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Европейское </a:t>
            </a:r>
            <a:r>
              <a:rPr lang="ru-RU" sz="1400" dirty="0">
                <a:solidFill>
                  <a:srgbClr val="0D0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приложение к </a:t>
            </a:r>
            <a:r>
              <a:rPr lang="ru-RU" sz="1400" dirty="0" smtClean="0">
                <a:solidFill>
                  <a:srgbClr val="0D034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диплому</a:t>
            </a:r>
            <a:endParaRPr lang="ru-RU" sz="1400" dirty="0">
              <a:solidFill>
                <a:srgbClr val="0D0343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18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4. Международная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r>
              <a:rPr lang="ru-RU" dirty="0"/>
              <a:t>Прием иностранных граждан в 20</a:t>
            </a:r>
            <a:r>
              <a:rPr lang="en-US" dirty="0" smtClean="0"/>
              <a:t>2</a:t>
            </a:r>
            <a:r>
              <a:rPr lang="ru-RU" dirty="0"/>
              <a:t>2</a:t>
            </a:r>
            <a:r>
              <a:rPr lang="en-US" dirty="0" smtClean="0"/>
              <a:t>/</a:t>
            </a:r>
            <a:r>
              <a:rPr lang="ru-RU" dirty="0" smtClean="0"/>
              <a:t>23 </a:t>
            </a:r>
            <a:r>
              <a:rPr lang="ru-RU" dirty="0"/>
              <a:t>уч. году</a:t>
            </a:r>
            <a:r>
              <a:rPr lang="en-US" dirty="0"/>
              <a:t> (</a:t>
            </a:r>
            <a:r>
              <a:rPr lang="ru-RU" dirty="0"/>
              <a:t>на </a:t>
            </a:r>
            <a:r>
              <a:rPr lang="ru-RU" dirty="0" smtClean="0"/>
              <a:t>24.08.2022)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517097"/>
              </p:ext>
            </p:extLst>
          </p:nvPr>
        </p:nvGraphicFramePr>
        <p:xfrm>
          <a:off x="334963" y="1133475"/>
          <a:ext cx="11557000" cy="2900180"/>
        </p:xfrm>
        <a:graphic>
          <a:graphicData uri="http://schemas.openxmlformats.org/drawingml/2006/table">
            <a:tbl>
              <a:tblPr firstRow="1" firstCol="1" bandRow="1"/>
              <a:tblGrid>
                <a:gridCol w="4852032">
                  <a:extLst>
                    <a:ext uri="{9D8B030D-6E8A-4147-A177-3AD203B41FA5}">
                      <a16:colId xmlns:a16="http://schemas.microsoft.com/office/drawing/2014/main" val="576528155"/>
                    </a:ext>
                  </a:extLst>
                </a:gridCol>
                <a:gridCol w="838121">
                  <a:extLst>
                    <a:ext uri="{9D8B030D-6E8A-4147-A177-3AD203B41FA5}">
                      <a16:colId xmlns:a16="http://schemas.microsoft.com/office/drawing/2014/main" val="2710382533"/>
                    </a:ext>
                  </a:extLst>
                </a:gridCol>
                <a:gridCol w="838121">
                  <a:extLst>
                    <a:ext uri="{9D8B030D-6E8A-4147-A177-3AD203B41FA5}">
                      <a16:colId xmlns:a16="http://schemas.microsoft.com/office/drawing/2014/main" val="3504463463"/>
                    </a:ext>
                  </a:extLst>
                </a:gridCol>
                <a:gridCol w="838121">
                  <a:extLst>
                    <a:ext uri="{9D8B030D-6E8A-4147-A177-3AD203B41FA5}">
                      <a16:colId xmlns:a16="http://schemas.microsoft.com/office/drawing/2014/main" val="1535601169"/>
                    </a:ext>
                  </a:extLst>
                </a:gridCol>
                <a:gridCol w="838121">
                  <a:extLst>
                    <a:ext uri="{9D8B030D-6E8A-4147-A177-3AD203B41FA5}">
                      <a16:colId xmlns:a16="http://schemas.microsoft.com/office/drawing/2014/main" val="1996084809"/>
                    </a:ext>
                  </a:extLst>
                </a:gridCol>
                <a:gridCol w="838121">
                  <a:extLst>
                    <a:ext uri="{9D8B030D-6E8A-4147-A177-3AD203B41FA5}">
                      <a16:colId xmlns:a16="http://schemas.microsoft.com/office/drawing/2014/main" val="2570949398"/>
                    </a:ext>
                  </a:extLst>
                </a:gridCol>
                <a:gridCol w="838121">
                  <a:extLst>
                    <a:ext uri="{9D8B030D-6E8A-4147-A177-3AD203B41FA5}">
                      <a16:colId xmlns:a16="http://schemas.microsoft.com/office/drawing/2014/main" val="3304452450"/>
                    </a:ext>
                  </a:extLst>
                </a:gridCol>
                <a:gridCol w="838121">
                  <a:extLst>
                    <a:ext uri="{9D8B030D-6E8A-4147-A177-3AD203B41FA5}">
                      <a16:colId xmlns:a16="http://schemas.microsoft.com/office/drawing/2014/main" val="2619838606"/>
                    </a:ext>
                  </a:extLst>
                </a:gridCol>
                <a:gridCol w="838121">
                  <a:extLst>
                    <a:ext uri="{9D8B030D-6E8A-4147-A177-3AD203B41FA5}">
                      <a16:colId xmlns:a16="http://schemas.microsoft.com/office/drawing/2014/main" val="195768915"/>
                    </a:ext>
                  </a:extLst>
                </a:gridCol>
              </a:tblGrid>
              <a:tr h="3184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  <a:endParaRPr lang="ru-RU" sz="12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</a:t>
                      </a:r>
                      <a:endParaRPr lang="ru-RU" sz="12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Магистратура</a:t>
                      </a:r>
                      <a:endParaRPr lang="ru-RU" sz="12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СПО</a:t>
                      </a:r>
                      <a:endParaRPr lang="ru-RU" sz="12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Всего</a:t>
                      </a:r>
                      <a:endParaRPr lang="ru-RU" sz="12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504602"/>
                  </a:ext>
                </a:extLst>
              </a:tr>
              <a:tr h="3184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ГУАП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ИФ ГУАП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ГУАП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ИФ ГУАП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ГУАП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ИФ ГУАП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ГУАП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ИФ ГУАП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190282"/>
                  </a:ext>
                </a:extLst>
              </a:tr>
              <a:tr h="8400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600" b="0" dirty="0"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Бюджет</a:t>
                      </a:r>
                      <a:r>
                        <a:rPr lang="ru-RU" sz="12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/>
                      </a:r>
                      <a:br>
                        <a:rPr lang="ru-RU" sz="12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2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за счет средств федерального бюджета и по направлениям Министерства науки </a:t>
                      </a:r>
                      <a:r>
                        <a:rPr lang="en-US" sz="12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/>
                      </a:r>
                      <a:br>
                        <a:rPr lang="en-US" sz="12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2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 </a:t>
                      </a:r>
                      <a:r>
                        <a:rPr lang="ru-RU" sz="12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высшего образования РФ</a:t>
                      </a:r>
                      <a:endParaRPr lang="ru-RU" sz="12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29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31750" marR="31750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31750" marR="31750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11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42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0871962"/>
                  </a:ext>
                </a:extLst>
              </a:tr>
              <a:tr h="9016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600" b="0" dirty="0"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Контракт</a:t>
                      </a:r>
                      <a:r>
                        <a:rPr lang="ru-RU" sz="12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/>
                      </a:r>
                      <a:br>
                        <a:rPr lang="ru-RU" sz="12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2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по договорам об оказании платных</a:t>
                      </a:r>
                      <a:br>
                        <a:rPr lang="ru-RU" sz="12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200" b="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образовательных услуг</a:t>
                      </a:r>
                      <a:endParaRPr lang="ru-RU" sz="12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36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31750" marR="31750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26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31750" marR="31750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39</a:t>
                      </a: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82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28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5672774"/>
                  </a:ext>
                </a:extLst>
              </a:tr>
              <a:tr h="52152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Всего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91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50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150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5297759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95325" y="4250862"/>
            <a:ext cx="76680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Прирост количества иностранных граждан, принятых на обучение </a:t>
            </a:r>
            <a:r>
              <a:rPr lang="en-US" sz="20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en-US" sz="20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20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 </a:t>
            </a:r>
            <a:r>
              <a:rPr lang="ru-RU" sz="200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ГУАП в 2022/23 учебном году, </a:t>
            </a:r>
            <a:r>
              <a:rPr lang="ru-RU" sz="20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 </a:t>
            </a:r>
            <a:r>
              <a:rPr lang="ru-RU" sz="200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сравнению с данными о </a:t>
            </a:r>
            <a:r>
              <a:rPr lang="ru-RU" sz="20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приеме </a:t>
            </a:r>
            <a:r>
              <a:rPr lang="en-US" sz="20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en-US" sz="20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20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 </a:t>
            </a:r>
            <a:r>
              <a:rPr lang="ru-RU" sz="200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2021/22 учебном году (на 24.08.2021 года) </a:t>
            </a:r>
            <a:r>
              <a:rPr lang="ru-RU" sz="2000" b="1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составил </a:t>
            </a:r>
            <a:r>
              <a:rPr lang="ru-RU" sz="2000" b="1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32</a:t>
            </a:r>
            <a:r>
              <a:rPr lang="ru-RU" sz="2000" b="1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%</a:t>
            </a:r>
            <a:endParaRPr lang="ru-RU" sz="2000" dirty="0"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50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1. Программа развития ГУАП на 2021–2030 годы. Приоритет 2030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/>
              <a:t>Система управления программой развития</a:t>
            </a:r>
            <a:endParaRPr lang="ru-RU" dirty="0">
              <a:effectLst/>
            </a:endParaRPr>
          </a:p>
        </p:txBody>
      </p:sp>
      <p:sp>
        <p:nvSpPr>
          <p:cNvPr id="135" name="object 4"/>
          <p:cNvSpPr/>
          <p:nvPr/>
        </p:nvSpPr>
        <p:spPr>
          <a:xfrm>
            <a:off x="954483" y="2460675"/>
            <a:ext cx="7965440" cy="2874010"/>
          </a:xfrm>
          <a:custGeom>
            <a:avLst/>
            <a:gdLst/>
            <a:ahLst/>
            <a:cxnLst/>
            <a:rect l="l" t="t" r="r" b="b"/>
            <a:pathLst>
              <a:path w="7965440" h="2874010">
                <a:moveTo>
                  <a:pt x="0" y="0"/>
                </a:moveTo>
                <a:lnTo>
                  <a:pt x="7964906" y="0"/>
                </a:lnTo>
                <a:lnTo>
                  <a:pt x="7964906" y="2873711"/>
                </a:lnTo>
                <a:lnTo>
                  <a:pt x="0" y="2873711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6"/>
          <p:cNvSpPr txBox="1"/>
          <p:nvPr/>
        </p:nvSpPr>
        <p:spPr>
          <a:xfrm>
            <a:off x="954474" y="1322846"/>
            <a:ext cx="2441575" cy="231140"/>
          </a:xfrm>
          <a:prstGeom prst="rect">
            <a:avLst/>
          </a:prstGeom>
          <a:solidFill>
            <a:srgbClr val="FFFFFF"/>
          </a:solidFill>
          <a:ln w="9525">
            <a:solidFill>
              <a:srgbClr val="0070C0"/>
            </a:solidFill>
          </a:ln>
        </p:spPr>
        <p:txBody>
          <a:bodyPr vert="horz" wrap="square" lIns="0" tIns="31750" rIns="0" bIns="0" rtlCol="0">
            <a:spAutoFit/>
          </a:bodyPr>
          <a:lstStyle/>
          <a:p>
            <a:pPr marL="716915">
              <a:lnSpc>
                <a:spcPct val="100000"/>
              </a:lnSpc>
              <a:spcBef>
                <a:spcPts val="250"/>
              </a:spcBef>
            </a:pPr>
            <a:r>
              <a:rPr sz="900" spc="25" dirty="0">
                <a:solidFill>
                  <a:srgbClr val="0070C0"/>
                </a:solidFill>
                <a:latin typeface="Trebuchet MS"/>
                <a:cs typeface="Trebuchet MS"/>
              </a:rPr>
              <a:t>Экспертный</a:t>
            </a:r>
            <a:r>
              <a:rPr sz="900" spc="-70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25" dirty="0">
                <a:solidFill>
                  <a:srgbClr val="0070C0"/>
                </a:solidFill>
                <a:latin typeface="Trebuchet MS"/>
                <a:cs typeface="Trebuchet MS"/>
              </a:rPr>
              <a:t>совет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37" name="object 7"/>
          <p:cNvSpPr txBox="1"/>
          <p:nvPr/>
        </p:nvSpPr>
        <p:spPr>
          <a:xfrm>
            <a:off x="3854674" y="1321672"/>
            <a:ext cx="2365375" cy="231140"/>
          </a:xfrm>
          <a:prstGeom prst="rect">
            <a:avLst/>
          </a:prstGeom>
          <a:solidFill>
            <a:srgbClr val="FFFFFF"/>
          </a:solidFill>
          <a:ln w="9525">
            <a:solidFill>
              <a:srgbClr val="0070C0"/>
            </a:solidFill>
          </a:ln>
        </p:spPr>
        <p:txBody>
          <a:bodyPr vert="horz" wrap="square" lIns="0" tIns="33020" rIns="0" bIns="0" rtlCol="0">
            <a:spAutoFit/>
          </a:bodyPr>
          <a:lstStyle/>
          <a:p>
            <a:pPr marL="588010">
              <a:lnSpc>
                <a:spcPct val="100000"/>
              </a:lnSpc>
              <a:spcBef>
                <a:spcPts val="260"/>
              </a:spcBef>
            </a:pPr>
            <a:r>
              <a:rPr sz="900" spc="15" dirty="0">
                <a:solidFill>
                  <a:srgbClr val="0070C0"/>
                </a:solidFill>
                <a:latin typeface="Trebuchet MS"/>
                <a:cs typeface="Trebuchet MS"/>
              </a:rPr>
              <a:t>Дирекция</a:t>
            </a:r>
            <a:r>
              <a:rPr sz="900" spc="-65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программы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38" name="object 8"/>
          <p:cNvSpPr txBox="1"/>
          <p:nvPr/>
        </p:nvSpPr>
        <p:spPr>
          <a:xfrm>
            <a:off x="1281817" y="2825772"/>
            <a:ext cx="1372870" cy="369570"/>
          </a:xfrm>
          <a:prstGeom prst="rect">
            <a:avLst/>
          </a:prstGeom>
          <a:ln w="9525">
            <a:solidFill>
              <a:srgbClr val="0070C0"/>
            </a:solidFill>
          </a:ln>
        </p:spPr>
        <p:txBody>
          <a:bodyPr vert="horz" wrap="square" lIns="0" tIns="31750" rIns="0" bIns="0" rtlCol="0">
            <a:spAutoFit/>
          </a:bodyPr>
          <a:lstStyle/>
          <a:p>
            <a:pPr marL="339090" marR="92075" indent="-239395">
              <a:lnSpc>
                <a:spcPct val="102200"/>
              </a:lnSpc>
              <a:spcBef>
                <a:spcPts val="250"/>
              </a:spcBef>
            </a:pPr>
            <a:r>
              <a:rPr sz="900" spc="10" dirty="0">
                <a:solidFill>
                  <a:srgbClr val="757070"/>
                </a:solidFill>
                <a:latin typeface="Trebuchet MS"/>
                <a:cs typeface="Trebuchet MS"/>
              </a:rPr>
              <a:t>Наука,</a:t>
            </a:r>
            <a:r>
              <a:rPr sz="900" spc="-5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исследования </a:t>
            </a:r>
            <a:r>
              <a:rPr sz="900" spc="-26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и</a:t>
            </a:r>
            <a:r>
              <a:rPr sz="900" spc="-45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инновации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39" name="object 9"/>
          <p:cNvSpPr txBox="1"/>
          <p:nvPr/>
        </p:nvSpPr>
        <p:spPr>
          <a:xfrm>
            <a:off x="2783573" y="2895021"/>
            <a:ext cx="1372870" cy="231140"/>
          </a:xfrm>
          <a:prstGeom prst="rect">
            <a:avLst/>
          </a:prstGeom>
          <a:solidFill>
            <a:srgbClr val="FFFFFF"/>
          </a:solidFill>
          <a:ln w="9525">
            <a:solidFill>
              <a:srgbClr val="0070C0"/>
            </a:solidFill>
          </a:ln>
        </p:spPr>
        <p:txBody>
          <a:bodyPr vert="horz" wrap="square" lIns="0" tIns="35560" rIns="0" bIns="0" rtlCol="0">
            <a:spAutoFit/>
          </a:bodyPr>
          <a:lstStyle/>
          <a:p>
            <a:pPr marL="318135">
              <a:lnSpc>
                <a:spcPct val="100000"/>
              </a:lnSpc>
              <a:spcBef>
                <a:spcPts val="280"/>
              </a:spcBef>
            </a:pPr>
            <a:r>
              <a:rPr sz="900" spc="30" dirty="0">
                <a:solidFill>
                  <a:srgbClr val="757070"/>
                </a:solidFill>
                <a:latin typeface="Trebuchet MS"/>
                <a:cs typeface="Trebuchet MS"/>
              </a:rPr>
              <a:t>Образование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40" name="object 10"/>
          <p:cNvSpPr txBox="1"/>
          <p:nvPr/>
        </p:nvSpPr>
        <p:spPr>
          <a:xfrm>
            <a:off x="4285329" y="2895021"/>
            <a:ext cx="1372870" cy="231140"/>
          </a:xfrm>
          <a:prstGeom prst="rect">
            <a:avLst/>
          </a:prstGeom>
          <a:solidFill>
            <a:srgbClr val="FFFFFF"/>
          </a:solidFill>
          <a:ln w="9525">
            <a:solidFill>
              <a:srgbClr val="0070C0"/>
            </a:solidFill>
          </a:ln>
        </p:spPr>
        <p:txBody>
          <a:bodyPr vert="horz" wrap="square" lIns="0" tIns="3556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80"/>
              </a:spcBef>
            </a:pPr>
            <a:r>
              <a:rPr sz="900" spc="15" dirty="0">
                <a:solidFill>
                  <a:srgbClr val="757070"/>
                </a:solidFill>
                <a:latin typeface="Trebuchet MS"/>
                <a:cs typeface="Trebuchet MS"/>
              </a:rPr>
              <a:t>Кадры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41" name="object 11"/>
          <p:cNvSpPr txBox="1"/>
          <p:nvPr/>
        </p:nvSpPr>
        <p:spPr>
          <a:xfrm>
            <a:off x="5787085" y="2895021"/>
            <a:ext cx="1372870" cy="231140"/>
          </a:xfrm>
          <a:prstGeom prst="rect">
            <a:avLst/>
          </a:prstGeom>
          <a:solidFill>
            <a:srgbClr val="FFFFFF"/>
          </a:solidFill>
          <a:ln w="9525">
            <a:solidFill>
              <a:srgbClr val="0070C0"/>
            </a:solidFill>
          </a:ln>
        </p:spPr>
        <p:txBody>
          <a:bodyPr vert="horz" wrap="square" lIns="0" tIns="35560" rIns="0" bIns="0" rtlCol="0">
            <a:spAutoFit/>
          </a:bodyPr>
          <a:lstStyle/>
          <a:p>
            <a:pPr marL="396875">
              <a:lnSpc>
                <a:spcPct val="100000"/>
              </a:lnSpc>
              <a:spcBef>
                <a:spcPts val="280"/>
              </a:spcBef>
            </a:pPr>
            <a:r>
              <a:rPr sz="900" spc="30" dirty="0">
                <a:solidFill>
                  <a:srgbClr val="757070"/>
                </a:solidFill>
                <a:latin typeface="Trebuchet MS"/>
                <a:cs typeface="Trebuchet MS"/>
              </a:rPr>
              <a:t>Молодежь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42" name="object 12"/>
          <p:cNvSpPr txBox="1"/>
          <p:nvPr/>
        </p:nvSpPr>
        <p:spPr>
          <a:xfrm>
            <a:off x="7288839" y="2895021"/>
            <a:ext cx="1372870" cy="231140"/>
          </a:xfrm>
          <a:prstGeom prst="rect">
            <a:avLst/>
          </a:prstGeom>
          <a:solidFill>
            <a:srgbClr val="FFFFFF"/>
          </a:solidFill>
          <a:ln w="9525">
            <a:solidFill>
              <a:srgbClr val="0070C0"/>
            </a:solidFill>
          </a:ln>
        </p:spPr>
        <p:txBody>
          <a:bodyPr vert="horz" wrap="square" lIns="0" tIns="35560" rIns="0" bIns="0" rtlCol="0">
            <a:spAutoFit/>
          </a:bodyPr>
          <a:lstStyle/>
          <a:p>
            <a:pPr marL="276860">
              <a:lnSpc>
                <a:spcPct val="100000"/>
              </a:lnSpc>
              <a:spcBef>
                <a:spcPts val="280"/>
              </a:spcBef>
            </a:pPr>
            <a:r>
              <a:rPr sz="900" spc="25" dirty="0">
                <a:solidFill>
                  <a:srgbClr val="757070"/>
                </a:solidFill>
                <a:latin typeface="Trebuchet MS"/>
                <a:cs typeface="Trebuchet MS"/>
              </a:rPr>
              <a:t>Цифровизация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43" name="object 13"/>
          <p:cNvSpPr txBox="1"/>
          <p:nvPr/>
        </p:nvSpPr>
        <p:spPr>
          <a:xfrm>
            <a:off x="1281817" y="4411168"/>
            <a:ext cx="1372870" cy="369570"/>
          </a:xfrm>
          <a:prstGeom prst="rect">
            <a:avLst/>
          </a:prstGeom>
          <a:solidFill>
            <a:srgbClr val="FFFFFF"/>
          </a:solidFill>
          <a:ln w="9525">
            <a:solidFill>
              <a:srgbClr val="0070C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503555" marR="260350" indent="-236220">
              <a:lnSpc>
                <a:spcPct val="102200"/>
              </a:lnSpc>
              <a:spcBef>
                <a:spcPts val="245"/>
              </a:spcBef>
            </a:pPr>
            <a:r>
              <a:rPr sz="900" spc="25" dirty="0">
                <a:solidFill>
                  <a:srgbClr val="757070"/>
                </a:solidFill>
                <a:latin typeface="Trebuchet MS"/>
                <a:cs typeface="Trebuchet MS"/>
              </a:rPr>
              <a:t>Ae</a:t>
            </a: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r</a:t>
            </a:r>
            <a:r>
              <a:rPr sz="900" spc="50" dirty="0">
                <a:solidFill>
                  <a:srgbClr val="757070"/>
                </a:solidFill>
                <a:latin typeface="Trebuchet MS"/>
                <a:cs typeface="Trebuchet MS"/>
              </a:rPr>
              <a:t>o</a:t>
            </a:r>
            <a:r>
              <a:rPr sz="900" spc="90" dirty="0">
                <a:solidFill>
                  <a:srgbClr val="757070"/>
                </a:solidFill>
                <a:latin typeface="Trebuchet MS"/>
                <a:cs typeface="Trebuchet MS"/>
              </a:rPr>
              <a:t>s</a:t>
            </a:r>
            <a:r>
              <a:rPr sz="900" spc="30" dirty="0">
                <a:solidFill>
                  <a:srgbClr val="757070"/>
                </a:solidFill>
                <a:latin typeface="Trebuchet MS"/>
                <a:cs typeface="Trebuchet MS"/>
              </a:rPr>
              <a:t>p</a:t>
            </a:r>
            <a:r>
              <a:rPr sz="900" spc="25" dirty="0">
                <a:solidFill>
                  <a:srgbClr val="757070"/>
                </a:solidFill>
                <a:latin typeface="Trebuchet MS"/>
                <a:cs typeface="Trebuchet MS"/>
              </a:rPr>
              <a:t>a</a:t>
            </a:r>
            <a:r>
              <a:rPr sz="900" spc="50" dirty="0">
                <a:solidFill>
                  <a:srgbClr val="757070"/>
                </a:solidFill>
                <a:latin typeface="Trebuchet MS"/>
                <a:cs typeface="Trebuchet MS"/>
              </a:rPr>
              <a:t>c</a:t>
            </a: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e</a:t>
            </a:r>
            <a:r>
              <a:rPr sz="900" spc="-4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60" dirty="0">
                <a:solidFill>
                  <a:srgbClr val="757070"/>
                </a:solidFill>
                <a:latin typeface="Trebuchet MS"/>
                <a:cs typeface="Trebuchet MS"/>
              </a:rPr>
              <a:t>R</a:t>
            </a:r>
            <a:r>
              <a:rPr sz="900" spc="-30" dirty="0">
                <a:solidFill>
                  <a:srgbClr val="757070"/>
                </a:solidFill>
                <a:latin typeface="Trebuchet MS"/>
                <a:cs typeface="Trebuchet MS"/>
              </a:rPr>
              <a:t>&amp;</a:t>
            </a:r>
            <a:r>
              <a:rPr sz="900" spc="60" dirty="0">
                <a:solidFill>
                  <a:srgbClr val="757070"/>
                </a:solidFill>
                <a:latin typeface="Trebuchet MS"/>
                <a:cs typeface="Trebuchet MS"/>
              </a:rPr>
              <a:t>D  </a:t>
            </a: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Centre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44" name="object 14"/>
          <p:cNvSpPr txBox="1"/>
          <p:nvPr/>
        </p:nvSpPr>
        <p:spPr>
          <a:xfrm>
            <a:off x="2783573" y="4411168"/>
            <a:ext cx="1372870" cy="369570"/>
          </a:xfrm>
          <a:prstGeom prst="rect">
            <a:avLst/>
          </a:prstGeom>
          <a:ln w="9525">
            <a:solidFill>
              <a:srgbClr val="0070C0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70"/>
              </a:spcBef>
            </a:pPr>
            <a:r>
              <a:rPr sz="900" spc="30" dirty="0">
                <a:solidFill>
                  <a:srgbClr val="757070"/>
                </a:solidFill>
                <a:latin typeface="Trebuchet MS"/>
                <a:cs typeface="Trebuchet MS"/>
              </a:rPr>
              <a:t>Ин</a:t>
            </a: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ж</a:t>
            </a:r>
            <a:r>
              <a:rPr sz="900" spc="15" dirty="0">
                <a:solidFill>
                  <a:srgbClr val="757070"/>
                </a:solidFill>
                <a:latin typeface="Trebuchet MS"/>
                <a:cs typeface="Trebuchet MS"/>
              </a:rPr>
              <a:t>е</a:t>
            </a:r>
            <a:r>
              <a:rPr sz="900" spc="5" dirty="0">
                <a:solidFill>
                  <a:srgbClr val="757070"/>
                </a:solidFill>
                <a:latin typeface="Trebuchet MS"/>
                <a:cs typeface="Trebuchet MS"/>
              </a:rPr>
              <a:t>н</a:t>
            </a:r>
            <a:r>
              <a:rPr sz="900" spc="15" dirty="0">
                <a:solidFill>
                  <a:srgbClr val="757070"/>
                </a:solidFill>
                <a:latin typeface="Trebuchet MS"/>
                <a:cs typeface="Trebuchet MS"/>
              </a:rPr>
              <a:t>е</a:t>
            </a:r>
            <a:r>
              <a:rPr sz="900" spc="30" dirty="0">
                <a:solidFill>
                  <a:srgbClr val="757070"/>
                </a:solidFill>
                <a:latin typeface="Trebuchet MS"/>
                <a:cs typeface="Trebuchet MS"/>
              </a:rPr>
              <a:t>р</a:t>
            </a:r>
            <a:r>
              <a:rPr sz="900" spc="5" dirty="0">
                <a:solidFill>
                  <a:srgbClr val="757070"/>
                </a:solidFill>
                <a:latin typeface="Trebuchet MS"/>
                <a:cs typeface="Trebuchet MS"/>
              </a:rPr>
              <a:t>н</a:t>
            </a:r>
            <a:r>
              <a:rPr sz="900" spc="35" dirty="0">
                <a:solidFill>
                  <a:srgbClr val="757070"/>
                </a:solidFill>
                <a:latin typeface="Trebuchet MS"/>
                <a:cs typeface="Trebuchet MS"/>
              </a:rPr>
              <a:t>а</a:t>
            </a:r>
            <a:r>
              <a:rPr sz="900" spc="5" dirty="0">
                <a:solidFill>
                  <a:srgbClr val="757070"/>
                </a:solidFill>
                <a:latin typeface="Trebuchet MS"/>
                <a:cs typeface="Trebuchet MS"/>
              </a:rPr>
              <a:t>я</a:t>
            </a:r>
            <a:r>
              <a:rPr sz="900" spc="-4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25" dirty="0">
                <a:solidFill>
                  <a:srgbClr val="757070"/>
                </a:solidFill>
                <a:latin typeface="Trebuchet MS"/>
                <a:cs typeface="Trebuchet MS"/>
              </a:rPr>
              <a:t>ш</a:t>
            </a:r>
            <a:r>
              <a:rPr sz="900" spc="-5" dirty="0">
                <a:solidFill>
                  <a:srgbClr val="757070"/>
                </a:solidFill>
                <a:latin typeface="Trebuchet MS"/>
                <a:cs typeface="Trebuchet MS"/>
              </a:rPr>
              <a:t>к</a:t>
            </a:r>
            <a:r>
              <a:rPr sz="900" spc="50" dirty="0">
                <a:solidFill>
                  <a:srgbClr val="757070"/>
                </a:solidFill>
                <a:latin typeface="Trebuchet MS"/>
                <a:cs typeface="Trebuchet MS"/>
              </a:rPr>
              <a:t>о</a:t>
            </a:r>
            <a:r>
              <a:rPr sz="900" spc="-10" dirty="0">
                <a:solidFill>
                  <a:srgbClr val="757070"/>
                </a:solidFill>
                <a:latin typeface="Trebuchet MS"/>
                <a:cs typeface="Trebuchet MS"/>
              </a:rPr>
              <a:t>л</a:t>
            </a:r>
            <a:r>
              <a:rPr sz="900" spc="35" dirty="0">
                <a:solidFill>
                  <a:srgbClr val="757070"/>
                </a:solidFill>
                <a:latin typeface="Trebuchet MS"/>
                <a:cs typeface="Trebuchet MS"/>
              </a:rPr>
              <a:t>а</a:t>
            </a:r>
            <a:endParaRPr sz="9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900" spc="15" dirty="0">
                <a:solidFill>
                  <a:srgbClr val="757070"/>
                </a:solidFill>
                <a:latin typeface="Trebuchet MS"/>
                <a:cs typeface="Trebuchet MS"/>
              </a:rPr>
              <a:t>2.0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45" name="object 15"/>
          <p:cNvSpPr/>
          <p:nvPr/>
        </p:nvSpPr>
        <p:spPr>
          <a:xfrm>
            <a:off x="4285329" y="4411168"/>
            <a:ext cx="1372870" cy="369570"/>
          </a:xfrm>
          <a:custGeom>
            <a:avLst/>
            <a:gdLst/>
            <a:ahLst/>
            <a:cxnLst/>
            <a:rect l="l" t="t" r="r" b="b"/>
            <a:pathLst>
              <a:path w="1372870" h="369570">
                <a:moveTo>
                  <a:pt x="0" y="0"/>
                </a:moveTo>
                <a:lnTo>
                  <a:pt x="1372486" y="0"/>
                </a:lnTo>
                <a:lnTo>
                  <a:pt x="1372486" y="369332"/>
                </a:lnTo>
                <a:lnTo>
                  <a:pt x="0" y="369332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6"/>
          <p:cNvSpPr txBox="1"/>
          <p:nvPr/>
        </p:nvSpPr>
        <p:spPr>
          <a:xfrm>
            <a:off x="4418328" y="4432780"/>
            <a:ext cx="1106805" cy="3028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417830" marR="5080" indent="-405765">
              <a:lnSpc>
                <a:spcPct val="102200"/>
              </a:lnSpc>
              <a:spcBef>
                <a:spcPts val="75"/>
              </a:spcBef>
            </a:pP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Унив</a:t>
            </a:r>
            <a:r>
              <a:rPr sz="900" spc="15" dirty="0">
                <a:solidFill>
                  <a:srgbClr val="757070"/>
                </a:solidFill>
                <a:latin typeface="Trebuchet MS"/>
                <a:cs typeface="Trebuchet MS"/>
              </a:rPr>
              <a:t>е</a:t>
            </a:r>
            <a:r>
              <a:rPr sz="900" spc="30" dirty="0">
                <a:solidFill>
                  <a:srgbClr val="757070"/>
                </a:solidFill>
                <a:latin typeface="Trebuchet MS"/>
                <a:cs typeface="Trebuchet MS"/>
              </a:rPr>
              <a:t>р</a:t>
            </a:r>
            <a:r>
              <a:rPr sz="900" spc="50" dirty="0">
                <a:solidFill>
                  <a:srgbClr val="757070"/>
                </a:solidFill>
                <a:latin typeface="Trebuchet MS"/>
                <a:cs typeface="Trebuchet MS"/>
              </a:rPr>
              <a:t>с</a:t>
            </a: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и</a:t>
            </a:r>
            <a:r>
              <a:rPr sz="900" dirty="0">
                <a:solidFill>
                  <a:srgbClr val="757070"/>
                </a:solidFill>
                <a:latin typeface="Trebuchet MS"/>
                <a:cs typeface="Trebuchet MS"/>
              </a:rPr>
              <a:t>т</a:t>
            </a:r>
            <a:r>
              <a:rPr sz="900" spc="15" dirty="0">
                <a:solidFill>
                  <a:srgbClr val="757070"/>
                </a:solidFill>
                <a:latin typeface="Trebuchet MS"/>
                <a:cs typeface="Trebuchet MS"/>
              </a:rPr>
              <a:t>е</a:t>
            </a:r>
            <a:r>
              <a:rPr sz="900" spc="10" dirty="0">
                <a:solidFill>
                  <a:srgbClr val="757070"/>
                </a:solidFill>
                <a:latin typeface="Trebuchet MS"/>
                <a:cs typeface="Trebuchet MS"/>
              </a:rPr>
              <a:t>т</a:t>
            </a:r>
            <a:r>
              <a:rPr sz="900" spc="-4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60" dirty="0">
                <a:solidFill>
                  <a:srgbClr val="757070"/>
                </a:solidFill>
                <a:latin typeface="Trebuchet MS"/>
                <a:cs typeface="Trebuchet MS"/>
              </a:rPr>
              <a:t>F</a:t>
            </a:r>
            <a:r>
              <a:rPr sz="900" spc="15" dirty="0">
                <a:solidFill>
                  <a:srgbClr val="757070"/>
                </a:solidFill>
                <a:latin typeface="Trebuchet MS"/>
                <a:cs typeface="Trebuchet MS"/>
              </a:rPr>
              <a:t>u</a:t>
            </a:r>
            <a:r>
              <a:rPr sz="900" spc="-25" dirty="0">
                <a:solidFill>
                  <a:srgbClr val="757070"/>
                </a:solidFill>
                <a:latin typeface="Trebuchet MS"/>
                <a:cs typeface="Trebuchet MS"/>
              </a:rPr>
              <a:t>t</a:t>
            </a:r>
            <a:r>
              <a:rPr sz="900" spc="15" dirty="0">
                <a:solidFill>
                  <a:srgbClr val="757070"/>
                </a:solidFill>
                <a:latin typeface="Trebuchet MS"/>
                <a:cs typeface="Trebuchet MS"/>
              </a:rPr>
              <a:t>u</a:t>
            </a:r>
            <a:r>
              <a:rPr sz="900" spc="-15" dirty="0">
                <a:solidFill>
                  <a:srgbClr val="757070"/>
                </a:solidFill>
                <a:latin typeface="Trebuchet MS"/>
                <a:cs typeface="Trebuchet MS"/>
              </a:rPr>
              <a:t>r</a:t>
            </a:r>
            <a:r>
              <a:rPr sz="900" spc="15" dirty="0">
                <a:solidFill>
                  <a:srgbClr val="757070"/>
                </a:solidFill>
                <a:latin typeface="Trebuchet MS"/>
                <a:cs typeface="Trebuchet MS"/>
              </a:rPr>
              <a:t>e  </a:t>
            </a:r>
            <a:r>
              <a:rPr sz="900" spc="10" dirty="0">
                <a:solidFill>
                  <a:srgbClr val="757070"/>
                </a:solidFill>
                <a:latin typeface="Trebuchet MS"/>
                <a:cs typeface="Trebuchet MS"/>
              </a:rPr>
              <a:t>Skills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47" name="object 17"/>
          <p:cNvSpPr txBox="1"/>
          <p:nvPr/>
        </p:nvSpPr>
        <p:spPr>
          <a:xfrm>
            <a:off x="5787085" y="4480417"/>
            <a:ext cx="1372870" cy="231140"/>
          </a:xfrm>
          <a:prstGeom prst="rect">
            <a:avLst/>
          </a:prstGeom>
          <a:solidFill>
            <a:srgbClr val="FFFFFF"/>
          </a:solidFill>
          <a:ln w="9525">
            <a:solidFill>
              <a:srgbClr val="0070C0"/>
            </a:solidFill>
          </a:ln>
        </p:spPr>
        <p:txBody>
          <a:bodyPr vert="horz" wrap="square" lIns="0" tIns="34925" rIns="0" bIns="0" rtlCol="0">
            <a:spAutoFit/>
          </a:bodyPr>
          <a:lstStyle/>
          <a:p>
            <a:pPr marL="197485">
              <a:lnSpc>
                <a:spcPct val="100000"/>
              </a:lnSpc>
              <a:spcBef>
                <a:spcPts val="275"/>
              </a:spcBef>
            </a:pPr>
            <a:r>
              <a:rPr sz="900" spc="55" dirty="0">
                <a:solidFill>
                  <a:srgbClr val="757070"/>
                </a:solidFill>
                <a:latin typeface="Trebuchet MS"/>
                <a:cs typeface="Trebuchet MS"/>
              </a:rPr>
              <a:t>GoUP</a:t>
            </a:r>
            <a:r>
              <a:rPr sz="900" spc="-6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185" dirty="0">
                <a:solidFill>
                  <a:srgbClr val="757070"/>
                </a:solidFill>
                <a:latin typeface="Trebuchet MS"/>
                <a:cs typeface="Trebuchet MS"/>
              </a:rPr>
              <a:t>–</a:t>
            </a:r>
            <a:r>
              <a:rPr sz="900" spc="-45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твой</a:t>
            </a:r>
            <a:r>
              <a:rPr sz="900" spc="-5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15" dirty="0">
                <a:solidFill>
                  <a:srgbClr val="757070"/>
                </a:solidFill>
                <a:latin typeface="Trebuchet MS"/>
                <a:cs typeface="Trebuchet MS"/>
              </a:rPr>
              <a:t>опыт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48" name="object 18"/>
          <p:cNvSpPr txBox="1"/>
          <p:nvPr/>
        </p:nvSpPr>
        <p:spPr>
          <a:xfrm>
            <a:off x="7288839" y="4411168"/>
            <a:ext cx="1372870" cy="369570"/>
          </a:xfrm>
          <a:prstGeom prst="rect">
            <a:avLst/>
          </a:prstGeom>
          <a:ln w="9525">
            <a:solidFill>
              <a:srgbClr val="0070C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339090" marR="330200" indent="62230">
              <a:lnSpc>
                <a:spcPct val="102200"/>
              </a:lnSpc>
              <a:spcBef>
                <a:spcPts val="245"/>
              </a:spcBef>
            </a:pPr>
            <a:r>
              <a:rPr sz="900" spc="25" dirty="0">
                <a:solidFill>
                  <a:srgbClr val="757070"/>
                </a:solidFill>
                <a:latin typeface="Trebuchet MS"/>
                <a:cs typeface="Trebuchet MS"/>
              </a:rPr>
              <a:t>Цифровой </a:t>
            </a:r>
            <a:r>
              <a:rPr sz="900" spc="3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25" dirty="0">
                <a:solidFill>
                  <a:srgbClr val="757070"/>
                </a:solidFill>
                <a:latin typeface="Trebuchet MS"/>
                <a:cs typeface="Trebuchet MS"/>
              </a:rPr>
              <a:t>уни</a:t>
            </a: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в</a:t>
            </a:r>
            <a:r>
              <a:rPr sz="900" spc="15" dirty="0">
                <a:solidFill>
                  <a:srgbClr val="757070"/>
                </a:solidFill>
                <a:latin typeface="Trebuchet MS"/>
                <a:cs typeface="Trebuchet MS"/>
              </a:rPr>
              <a:t>е</a:t>
            </a:r>
            <a:r>
              <a:rPr sz="900" spc="30" dirty="0">
                <a:solidFill>
                  <a:srgbClr val="757070"/>
                </a:solidFill>
                <a:latin typeface="Trebuchet MS"/>
                <a:cs typeface="Trebuchet MS"/>
              </a:rPr>
              <a:t>р</a:t>
            </a:r>
            <a:r>
              <a:rPr sz="900" spc="50" dirty="0">
                <a:solidFill>
                  <a:srgbClr val="757070"/>
                </a:solidFill>
                <a:latin typeface="Trebuchet MS"/>
                <a:cs typeface="Trebuchet MS"/>
              </a:rPr>
              <a:t>с</a:t>
            </a:r>
            <a:r>
              <a:rPr sz="900" spc="15" dirty="0">
                <a:solidFill>
                  <a:srgbClr val="757070"/>
                </a:solidFill>
                <a:latin typeface="Trebuchet MS"/>
                <a:cs typeface="Trebuchet MS"/>
              </a:rPr>
              <a:t>и</a:t>
            </a:r>
            <a:r>
              <a:rPr sz="900" dirty="0">
                <a:solidFill>
                  <a:srgbClr val="757070"/>
                </a:solidFill>
                <a:latin typeface="Trebuchet MS"/>
                <a:cs typeface="Trebuchet MS"/>
              </a:rPr>
              <a:t>т</a:t>
            </a:r>
            <a:r>
              <a:rPr sz="900" spc="15" dirty="0">
                <a:solidFill>
                  <a:srgbClr val="757070"/>
                </a:solidFill>
                <a:latin typeface="Trebuchet MS"/>
                <a:cs typeface="Trebuchet MS"/>
              </a:rPr>
              <a:t>е</a:t>
            </a:r>
            <a:r>
              <a:rPr sz="900" spc="10" dirty="0">
                <a:solidFill>
                  <a:srgbClr val="757070"/>
                </a:solidFill>
                <a:latin typeface="Trebuchet MS"/>
                <a:cs typeface="Trebuchet MS"/>
              </a:rPr>
              <a:t>т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49" name="object 19"/>
          <p:cNvSpPr txBox="1"/>
          <p:nvPr/>
        </p:nvSpPr>
        <p:spPr>
          <a:xfrm>
            <a:off x="1221029" y="1735300"/>
            <a:ext cx="1963420" cy="3028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670560" marR="5080" indent="-658495">
              <a:lnSpc>
                <a:spcPct val="102200"/>
              </a:lnSpc>
              <a:spcBef>
                <a:spcPts val="75"/>
              </a:spcBef>
            </a:pP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Влияние</a:t>
            </a:r>
            <a:r>
              <a:rPr sz="900" spc="-55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25" dirty="0">
                <a:solidFill>
                  <a:srgbClr val="757070"/>
                </a:solidFill>
                <a:latin typeface="Trebuchet MS"/>
                <a:cs typeface="Trebuchet MS"/>
              </a:rPr>
              <a:t>партнеров</a:t>
            </a:r>
            <a:r>
              <a:rPr sz="900" spc="-55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на</a:t>
            </a:r>
            <a:r>
              <a:rPr sz="900" spc="-5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25" dirty="0">
                <a:solidFill>
                  <a:srgbClr val="757070"/>
                </a:solidFill>
                <a:latin typeface="Trebuchet MS"/>
                <a:cs typeface="Trebuchet MS"/>
              </a:rPr>
              <a:t>реализацию </a:t>
            </a:r>
            <a:r>
              <a:rPr sz="900" spc="-254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программы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50" name="object 20"/>
          <p:cNvSpPr txBox="1"/>
          <p:nvPr/>
        </p:nvSpPr>
        <p:spPr>
          <a:xfrm>
            <a:off x="3906337" y="1747493"/>
            <a:ext cx="21304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4625" marR="5080" indent="-161925">
              <a:lnSpc>
                <a:spcPct val="100000"/>
              </a:lnSpc>
              <a:spcBef>
                <a:spcPts val="100"/>
              </a:spcBef>
            </a:pPr>
            <a:r>
              <a:rPr sz="900" spc="25" dirty="0">
                <a:solidFill>
                  <a:srgbClr val="757070"/>
                </a:solidFill>
                <a:latin typeface="Trebuchet MS"/>
                <a:cs typeface="Trebuchet MS"/>
              </a:rPr>
              <a:t>Координация</a:t>
            </a:r>
            <a:r>
              <a:rPr sz="900" spc="-7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10" dirty="0">
                <a:solidFill>
                  <a:srgbClr val="757070"/>
                </a:solidFill>
                <a:latin typeface="Trebuchet MS"/>
                <a:cs typeface="Trebuchet MS"/>
              </a:rPr>
              <a:t>программы:</a:t>
            </a:r>
            <a:r>
              <a:rPr sz="900" spc="-7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10" dirty="0">
                <a:solidFill>
                  <a:srgbClr val="757070"/>
                </a:solidFill>
                <a:latin typeface="Trebuchet MS"/>
                <a:cs typeface="Trebuchet MS"/>
              </a:rPr>
              <a:t>показатели, </a:t>
            </a:r>
            <a:r>
              <a:rPr sz="900" spc="-254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5" dirty="0">
                <a:solidFill>
                  <a:srgbClr val="757070"/>
                </a:solidFill>
                <a:latin typeface="Trebuchet MS"/>
                <a:cs typeface="Trebuchet MS"/>
              </a:rPr>
              <a:t>отчетность,</a:t>
            </a:r>
            <a:r>
              <a:rPr sz="900" spc="-45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15" dirty="0">
                <a:solidFill>
                  <a:srgbClr val="757070"/>
                </a:solidFill>
                <a:latin typeface="Trebuchet MS"/>
                <a:cs typeface="Trebuchet MS"/>
              </a:rPr>
              <a:t>бюджетный</a:t>
            </a:r>
            <a:r>
              <a:rPr sz="900" spc="-4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15" dirty="0">
                <a:solidFill>
                  <a:srgbClr val="757070"/>
                </a:solidFill>
                <a:latin typeface="Trebuchet MS"/>
                <a:cs typeface="Trebuchet MS"/>
              </a:rPr>
              <a:t>комитет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51" name="object 21"/>
          <p:cNvSpPr txBox="1"/>
          <p:nvPr/>
        </p:nvSpPr>
        <p:spPr>
          <a:xfrm>
            <a:off x="1328614" y="2539973"/>
            <a:ext cx="425767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25" dirty="0">
                <a:solidFill>
                  <a:srgbClr val="757070"/>
                </a:solidFill>
                <a:latin typeface="Trebuchet MS"/>
                <a:cs typeface="Trebuchet MS"/>
              </a:rPr>
              <a:t>Уровень</a:t>
            </a:r>
            <a:r>
              <a:rPr sz="900" spc="-4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30" dirty="0">
                <a:solidFill>
                  <a:srgbClr val="757070"/>
                </a:solidFill>
                <a:latin typeface="Trebuchet MS"/>
                <a:cs typeface="Trebuchet MS"/>
              </a:rPr>
              <a:t>руководства</a:t>
            </a:r>
            <a:r>
              <a:rPr sz="900" spc="-3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15" dirty="0">
                <a:solidFill>
                  <a:srgbClr val="757070"/>
                </a:solidFill>
                <a:latin typeface="Trebuchet MS"/>
                <a:cs typeface="Trebuchet MS"/>
              </a:rPr>
              <a:t>политиками</a:t>
            </a:r>
            <a:r>
              <a:rPr sz="900" spc="-25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80" dirty="0">
                <a:solidFill>
                  <a:srgbClr val="757070"/>
                </a:solidFill>
                <a:latin typeface="Trebuchet MS"/>
                <a:cs typeface="Trebuchet MS"/>
              </a:rPr>
              <a:t>-</a:t>
            </a:r>
            <a:r>
              <a:rPr sz="900" spc="-3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проректоры</a:t>
            </a:r>
            <a:r>
              <a:rPr sz="900" spc="-3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и</a:t>
            </a:r>
            <a:r>
              <a:rPr sz="900" spc="-3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руководители</a:t>
            </a:r>
            <a:r>
              <a:rPr sz="900" spc="-3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управлений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52" name="object 22"/>
          <p:cNvSpPr txBox="1"/>
          <p:nvPr/>
        </p:nvSpPr>
        <p:spPr>
          <a:xfrm>
            <a:off x="1229613" y="5008852"/>
            <a:ext cx="420751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25" dirty="0">
                <a:solidFill>
                  <a:srgbClr val="757070"/>
                </a:solidFill>
                <a:latin typeface="Trebuchet MS"/>
                <a:cs typeface="Trebuchet MS"/>
              </a:rPr>
              <a:t>Уровень</a:t>
            </a:r>
            <a:r>
              <a:rPr sz="900" spc="-35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30" dirty="0">
                <a:solidFill>
                  <a:srgbClr val="757070"/>
                </a:solidFill>
                <a:latin typeface="Trebuchet MS"/>
                <a:cs typeface="Trebuchet MS"/>
              </a:rPr>
              <a:t>руководства</a:t>
            </a:r>
            <a:r>
              <a:rPr sz="900" spc="21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15" dirty="0">
                <a:solidFill>
                  <a:srgbClr val="757070"/>
                </a:solidFill>
                <a:latin typeface="Trebuchet MS"/>
                <a:cs typeface="Trebuchet MS"/>
              </a:rPr>
              <a:t>стратегическими</a:t>
            </a:r>
            <a:r>
              <a:rPr sz="900" spc="-3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проектами</a:t>
            </a:r>
            <a:r>
              <a:rPr sz="900" spc="-25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80" dirty="0">
                <a:solidFill>
                  <a:srgbClr val="757070"/>
                </a:solidFill>
                <a:latin typeface="Trebuchet MS"/>
                <a:cs typeface="Trebuchet MS"/>
              </a:rPr>
              <a:t>-</a:t>
            </a:r>
            <a:r>
              <a:rPr sz="900" spc="-3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руководители</a:t>
            </a:r>
            <a:r>
              <a:rPr sz="900" spc="-3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отделов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53" name="object 23"/>
          <p:cNvSpPr txBox="1"/>
          <p:nvPr/>
        </p:nvSpPr>
        <p:spPr>
          <a:xfrm>
            <a:off x="9593629" y="4261655"/>
            <a:ext cx="1835150" cy="646430"/>
          </a:xfrm>
          <a:prstGeom prst="rect">
            <a:avLst/>
          </a:prstGeom>
          <a:solidFill>
            <a:srgbClr val="FFFFFF"/>
          </a:solidFill>
          <a:ln w="9525">
            <a:solidFill>
              <a:srgbClr val="0070C0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376555" indent="-286385">
              <a:lnSpc>
                <a:spcPct val="100000"/>
              </a:lnSpc>
              <a:spcBef>
                <a:spcPts val="270"/>
              </a:spcBef>
              <a:buFont typeface="Arial MT"/>
              <a:buChar char="•"/>
              <a:tabLst>
                <a:tab pos="376555" algn="l"/>
                <a:tab pos="377190" algn="l"/>
              </a:tabLst>
            </a:pPr>
            <a:r>
              <a:rPr sz="900" spc="55" dirty="0">
                <a:solidFill>
                  <a:srgbClr val="0070C0"/>
                </a:solidFill>
                <a:latin typeface="Trebuchet MS"/>
                <a:cs typeface="Trebuchet MS"/>
              </a:rPr>
              <a:t>Н</a:t>
            </a:r>
            <a:r>
              <a:rPr sz="900" spc="50" dirty="0">
                <a:solidFill>
                  <a:srgbClr val="0070C0"/>
                </a:solidFill>
                <a:latin typeface="Trebuchet MS"/>
                <a:cs typeface="Trebuchet MS"/>
              </a:rPr>
              <a:t>о</a:t>
            </a:r>
            <a:r>
              <a:rPr sz="900" spc="15" dirty="0">
                <a:solidFill>
                  <a:srgbClr val="0070C0"/>
                </a:solidFill>
                <a:latin typeface="Trebuchet MS"/>
                <a:cs typeface="Trebuchet MS"/>
              </a:rPr>
              <a:t>в</a:t>
            </a:r>
            <a:r>
              <a:rPr sz="900" spc="-10" dirty="0">
                <a:solidFill>
                  <a:srgbClr val="0070C0"/>
                </a:solidFill>
                <a:latin typeface="Trebuchet MS"/>
                <a:cs typeface="Trebuchet MS"/>
              </a:rPr>
              <a:t>ы</a:t>
            </a: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е</a:t>
            </a:r>
            <a:r>
              <a:rPr sz="900" spc="-40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-50" dirty="0">
                <a:solidFill>
                  <a:srgbClr val="0070C0"/>
                </a:solidFill>
                <a:latin typeface="Trebuchet MS"/>
                <a:cs typeface="Trebuchet MS"/>
              </a:rPr>
              <a:t>ф</a:t>
            </a:r>
            <a:r>
              <a:rPr sz="900" spc="50" dirty="0">
                <a:solidFill>
                  <a:srgbClr val="0070C0"/>
                </a:solidFill>
                <a:latin typeface="Trebuchet MS"/>
                <a:cs typeface="Trebuchet MS"/>
              </a:rPr>
              <a:t>у</a:t>
            </a:r>
            <a:r>
              <a:rPr sz="900" spc="5" dirty="0">
                <a:solidFill>
                  <a:srgbClr val="0070C0"/>
                </a:solidFill>
                <a:latin typeface="Trebuchet MS"/>
                <a:cs typeface="Trebuchet MS"/>
              </a:rPr>
              <a:t>н</a:t>
            </a:r>
            <a:r>
              <a:rPr sz="900" spc="10" dirty="0">
                <a:solidFill>
                  <a:srgbClr val="0070C0"/>
                </a:solidFill>
                <a:latin typeface="Trebuchet MS"/>
                <a:cs typeface="Trebuchet MS"/>
              </a:rPr>
              <a:t>кц</a:t>
            </a: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ии</a:t>
            </a:r>
            <a:endParaRPr sz="900">
              <a:latin typeface="Trebuchet MS"/>
              <a:cs typeface="Trebuchet MS"/>
            </a:endParaRPr>
          </a:p>
          <a:p>
            <a:pPr marL="376555" indent="-286385">
              <a:lnSpc>
                <a:spcPct val="100000"/>
              </a:lnSpc>
              <a:buFont typeface="Arial MT"/>
              <a:buChar char="•"/>
              <a:tabLst>
                <a:tab pos="376555" algn="l"/>
                <a:tab pos="377190" algn="l"/>
              </a:tabLst>
            </a:pPr>
            <a:r>
              <a:rPr sz="900" spc="40" dirty="0">
                <a:solidFill>
                  <a:srgbClr val="0070C0"/>
                </a:solidFill>
                <a:latin typeface="Trebuchet MS"/>
                <a:cs typeface="Trebuchet MS"/>
              </a:rPr>
              <a:t>Орг</a:t>
            </a:r>
            <a:r>
              <a:rPr sz="900" spc="-60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структуры</a:t>
            </a:r>
            <a:endParaRPr sz="900">
              <a:latin typeface="Trebuchet MS"/>
              <a:cs typeface="Trebuchet MS"/>
            </a:endParaRPr>
          </a:p>
          <a:p>
            <a:pPr marL="376555" indent="-286385">
              <a:lnSpc>
                <a:spcPct val="100000"/>
              </a:lnSpc>
              <a:spcBef>
                <a:spcPts val="25"/>
              </a:spcBef>
              <a:buFont typeface="Arial MT"/>
              <a:buChar char="•"/>
              <a:tabLst>
                <a:tab pos="376555" algn="l"/>
                <a:tab pos="377190" algn="l"/>
              </a:tabLst>
            </a:pP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Кадровый</a:t>
            </a:r>
            <a:r>
              <a:rPr sz="900" spc="-70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30" dirty="0">
                <a:solidFill>
                  <a:srgbClr val="0070C0"/>
                </a:solidFill>
                <a:latin typeface="Trebuchet MS"/>
                <a:cs typeface="Trebuchet MS"/>
              </a:rPr>
              <a:t>резерв</a:t>
            </a:r>
            <a:endParaRPr sz="900">
              <a:latin typeface="Trebuchet MS"/>
              <a:cs typeface="Trebuchet MS"/>
            </a:endParaRPr>
          </a:p>
          <a:p>
            <a:pPr marL="376555">
              <a:lnSpc>
                <a:spcPct val="100000"/>
              </a:lnSpc>
              <a:spcBef>
                <a:spcPts val="25"/>
              </a:spcBef>
            </a:pPr>
            <a:r>
              <a:rPr sz="900" spc="5" dirty="0">
                <a:solidFill>
                  <a:srgbClr val="0070C0"/>
                </a:solidFill>
                <a:latin typeface="Trebuchet MS"/>
                <a:cs typeface="Trebuchet MS"/>
              </a:rPr>
              <a:t>(проектные</a:t>
            </a:r>
            <a:r>
              <a:rPr sz="900" spc="-60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5" dirty="0">
                <a:solidFill>
                  <a:srgbClr val="0070C0"/>
                </a:solidFill>
                <a:latin typeface="Trebuchet MS"/>
                <a:cs typeface="Trebuchet MS"/>
              </a:rPr>
              <a:t>команды)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54" name="object 24"/>
          <p:cNvSpPr txBox="1"/>
          <p:nvPr/>
        </p:nvSpPr>
        <p:spPr>
          <a:xfrm>
            <a:off x="9582213" y="2687272"/>
            <a:ext cx="1846580" cy="508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70C0"/>
            </a:solidFill>
          </a:ln>
        </p:spPr>
        <p:txBody>
          <a:bodyPr vert="horz" wrap="square" lIns="0" tIns="33020" rIns="0" bIns="0" rtlCol="0">
            <a:spAutoFit/>
          </a:bodyPr>
          <a:lstStyle/>
          <a:p>
            <a:pPr marL="376555" indent="-286385">
              <a:lnSpc>
                <a:spcPct val="100000"/>
              </a:lnSpc>
              <a:spcBef>
                <a:spcPts val="260"/>
              </a:spcBef>
              <a:buFont typeface="Arial MT"/>
              <a:buChar char="•"/>
              <a:tabLst>
                <a:tab pos="376555" algn="l"/>
                <a:tab pos="377190" algn="l"/>
              </a:tabLst>
            </a:pPr>
            <a:r>
              <a:rPr sz="900" spc="25" dirty="0">
                <a:solidFill>
                  <a:srgbClr val="0070C0"/>
                </a:solidFill>
                <a:latin typeface="Trebuchet MS"/>
                <a:cs typeface="Trebuchet MS"/>
              </a:rPr>
              <a:t>Стандарты</a:t>
            </a:r>
            <a:endParaRPr sz="900">
              <a:latin typeface="Trebuchet MS"/>
              <a:cs typeface="Trebuchet MS"/>
            </a:endParaRPr>
          </a:p>
          <a:p>
            <a:pPr marL="376555" indent="-286385">
              <a:lnSpc>
                <a:spcPct val="100000"/>
              </a:lnSpc>
              <a:spcBef>
                <a:spcPts val="25"/>
              </a:spcBef>
              <a:buFont typeface="Arial MT"/>
              <a:buChar char="•"/>
              <a:tabLst>
                <a:tab pos="376555" algn="l"/>
                <a:tab pos="377190" algn="l"/>
              </a:tabLst>
            </a:pP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Инфраструктура</a:t>
            </a:r>
            <a:endParaRPr sz="900">
              <a:latin typeface="Trebuchet MS"/>
              <a:cs typeface="Trebuchet MS"/>
            </a:endParaRPr>
          </a:p>
          <a:p>
            <a:pPr marL="376555" indent="-286385">
              <a:lnSpc>
                <a:spcPct val="100000"/>
              </a:lnSpc>
              <a:spcBef>
                <a:spcPts val="20"/>
              </a:spcBef>
              <a:buFont typeface="Arial MT"/>
              <a:buChar char="•"/>
              <a:tabLst>
                <a:tab pos="376555" algn="l"/>
                <a:tab pos="377190" algn="l"/>
              </a:tabLst>
            </a:pPr>
            <a:r>
              <a:rPr sz="900" spc="30" dirty="0">
                <a:solidFill>
                  <a:srgbClr val="0070C0"/>
                </a:solidFill>
                <a:latin typeface="Trebuchet MS"/>
                <a:cs typeface="Trebuchet MS"/>
              </a:rPr>
              <a:t>Сервисы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55" name="object 25"/>
          <p:cNvSpPr txBox="1"/>
          <p:nvPr/>
        </p:nvSpPr>
        <p:spPr>
          <a:xfrm>
            <a:off x="9660938" y="1761717"/>
            <a:ext cx="147320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260"/>
              </a:lnSpc>
              <a:spcBef>
                <a:spcPts val="100"/>
              </a:spcBef>
            </a:pPr>
            <a:r>
              <a:rPr sz="1100" spc="25" dirty="0">
                <a:solidFill>
                  <a:srgbClr val="0070C0"/>
                </a:solidFill>
                <a:latin typeface="Trebuchet MS"/>
                <a:cs typeface="Trebuchet MS"/>
              </a:rPr>
              <a:t>Р</a:t>
            </a:r>
            <a:r>
              <a:rPr sz="1100" spc="15" dirty="0">
                <a:solidFill>
                  <a:srgbClr val="0070C0"/>
                </a:solidFill>
                <a:latin typeface="Trebuchet MS"/>
                <a:cs typeface="Trebuchet MS"/>
              </a:rPr>
              <a:t>е</a:t>
            </a:r>
            <a:r>
              <a:rPr sz="1100" spc="35" dirty="0">
                <a:solidFill>
                  <a:srgbClr val="0070C0"/>
                </a:solidFill>
                <a:latin typeface="Trebuchet MS"/>
                <a:cs typeface="Trebuchet MS"/>
              </a:rPr>
              <a:t>зу</a:t>
            </a:r>
            <a:r>
              <a:rPr sz="1100" spc="-35" dirty="0">
                <a:solidFill>
                  <a:srgbClr val="0070C0"/>
                </a:solidFill>
                <a:latin typeface="Trebuchet MS"/>
                <a:cs typeface="Trebuchet MS"/>
              </a:rPr>
              <a:t>л</a:t>
            </a:r>
            <a:r>
              <a:rPr sz="1100" spc="-15" dirty="0">
                <a:solidFill>
                  <a:srgbClr val="0070C0"/>
                </a:solidFill>
                <a:latin typeface="Trebuchet MS"/>
                <a:cs typeface="Trebuchet MS"/>
              </a:rPr>
              <a:t>ьт</a:t>
            </a:r>
            <a:r>
              <a:rPr sz="1100" spc="20" dirty="0">
                <a:solidFill>
                  <a:srgbClr val="0070C0"/>
                </a:solidFill>
                <a:latin typeface="Trebuchet MS"/>
                <a:cs typeface="Trebuchet MS"/>
              </a:rPr>
              <a:t>а</a:t>
            </a:r>
            <a:r>
              <a:rPr sz="1100" spc="10" dirty="0">
                <a:solidFill>
                  <a:srgbClr val="0070C0"/>
                </a:solidFill>
                <a:latin typeface="Trebuchet MS"/>
                <a:cs typeface="Trebuchet MS"/>
              </a:rPr>
              <a:t>т</a:t>
            </a:r>
            <a:r>
              <a:rPr sz="1100" spc="-70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1100" dirty="0">
                <a:solidFill>
                  <a:srgbClr val="0070C0"/>
                </a:solidFill>
                <a:latin typeface="Trebuchet MS"/>
                <a:cs typeface="Trebuchet MS"/>
              </a:rPr>
              <a:t>к</a:t>
            </a:r>
            <a:r>
              <a:rPr sz="1100" spc="-65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1100" spc="-100" dirty="0">
                <a:solidFill>
                  <a:srgbClr val="0070C0"/>
                </a:solidFill>
                <a:latin typeface="Lucida Sans Unicode"/>
                <a:cs typeface="Lucida Sans Unicode"/>
              </a:rPr>
              <a:t>2</a:t>
            </a:r>
            <a:r>
              <a:rPr sz="1100" dirty="0">
                <a:solidFill>
                  <a:srgbClr val="0070C0"/>
                </a:solidFill>
                <a:latin typeface="Lucida Sans Unicode"/>
                <a:cs typeface="Lucida Sans Unicode"/>
              </a:rPr>
              <a:t>0</a:t>
            </a:r>
            <a:r>
              <a:rPr sz="1100" spc="-100" dirty="0">
                <a:solidFill>
                  <a:srgbClr val="0070C0"/>
                </a:solidFill>
                <a:latin typeface="Lucida Sans Unicode"/>
                <a:cs typeface="Lucida Sans Unicode"/>
              </a:rPr>
              <a:t>2</a:t>
            </a:r>
            <a:r>
              <a:rPr sz="1100" dirty="0">
                <a:solidFill>
                  <a:srgbClr val="0070C0"/>
                </a:solidFill>
                <a:latin typeface="Lucida Sans Unicode"/>
                <a:cs typeface="Lucida Sans Unicode"/>
              </a:rPr>
              <a:t>4</a:t>
            </a:r>
            <a:r>
              <a:rPr sz="1100" spc="-95" dirty="0">
                <a:solidFill>
                  <a:srgbClr val="0070C0"/>
                </a:solidFill>
                <a:latin typeface="Lucida Sans Unicode"/>
                <a:cs typeface="Lucida Sans Unicode"/>
              </a:rPr>
              <a:t> </a:t>
            </a:r>
            <a:r>
              <a:rPr sz="1100" spc="-5" dirty="0">
                <a:solidFill>
                  <a:srgbClr val="0070C0"/>
                </a:solidFill>
                <a:latin typeface="Trebuchet MS"/>
                <a:cs typeface="Trebuchet MS"/>
              </a:rPr>
              <a:t>г</a:t>
            </a:r>
            <a:r>
              <a:rPr sz="1100" spc="30" dirty="0">
                <a:solidFill>
                  <a:srgbClr val="0070C0"/>
                </a:solidFill>
                <a:latin typeface="Trebuchet MS"/>
                <a:cs typeface="Trebuchet MS"/>
              </a:rPr>
              <a:t>о</a:t>
            </a:r>
            <a:r>
              <a:rPr sz="1100" spc="-15" dirty="0">
                <a:solidFill>
                  <a:srgbClr val="0070C0"/>
                </a:solidFill>
                <a:latin typeface="Trebuchet MS"/>
                <a:cs typeface="Trebuchet MS"/>
              </a:rPr>
              <a:t>д</a:t>
            </a:r>
            <a:r>
              <a:rPr sz="1100" spc="60" dirty="0">
                <a:solidFill>
                  <a:srgbClr val="0070C0"/>
                </a:solidFill>
                <a:latin typeface="Trebuchet MS"/>
                <a:cs typeface="Trebuchet MS"/>
              </a:rPr>
              <a:t>у</a:t>
            </a:r>
            <a:endParaRPr sz="1100">
              <a:latin typeface="Trebuchet MS"/>
              <a:cs typeface="Trebuchet MS"/>
            </a:endParaRPr>
          </a:p>
          <a:p>
            <a:pPr marL="12700">
              <a:lnSpc>
                <a:spcPts val="1260"/>
              </a:lnSpc>
            </a:pPr>
            <a:r>
              <a:rPr sz="1100" spc="-125" dirty="0">
                <a:solidFill>
                  <a:srgbClr val="0070C0"/>
                </a:solidFill>
                <a:latin typeface="Lucida Sans Unicode"/>
                <a:cs typeface="Lucida Sans Unicode"/>
              </a:rPr>
              <a:t>(</a:t>
            </a:r>
            <a:r>
              <a:rPr sz="1100" spc="-210" dirty="0">
                <a:solidFill>
                  <a:srgbClr val="0070C0"/>
                </a:solidFill>
                <a:latin typeface="Lucida Sans Unicode"/>
                <a:cs typeface="Lucida Sans Unicode"/>
              </a:rPr>
              <a:t>1</a:t>
            </a:r>
            <a:r>
              <a:rPr sz="1100" spc="-90" dirty="0">
                <a:solidFill>
                  <a:srgbClr val="0070C0"/>
                </a:solidFill>
                <a:latin typeface="Lucida Sans Unicode"/>
                <a:cs typeface="Lucida Sans Unicode"/>
              </a:rPr>
              <a:t> </a:t>
            </a:r>
            <a:r>
              <a:rPr sz="1100" spc="25" dirty="0">
                <a:solidFill>
                  <a:srgbClr val="0070C0"/>
                </a:solidFill>
                <a:latin typeface="Trebuchet MS"/>
                <a:cs typeface="Trebuchet MS"/>
              </a:rPr>
              <a:t>э</a:t>
            </a:r>
            <a:r>
              <a:rPr sz="1100" spc="-15" dirty="0">
                <a:solidFill>
                  <a:srgbClr val="0070C0"/>
                </a:solidFill>
                <a:latin typeface="Trebuchet MS"/>
                <a:cs typeface="Trebuchet MS"/>
              </a:rPr>
              <a:t>т</a:t>
            </a:r>
            <a:r>
              <a:rPr sz="1100" spc="20" dirty="0">
                <a:solidFill>
                  <a:srgbClr val="0070C0"/>
                </a:solidFill>
                <a:latin typeface="Trebuchet MS"/>
                <a:cs typeface="Trebuchet MS"/>
              </a:rPr>
              <a:t>а</a:t>
            </a:r>
            <a:r>
              <a:rPr sz="1100" spc="-5" dirty="0">
                <a:solidFill>
                  <a:srgbClr val="0070C0"/>
                </a:solidFill>
                <a:latin typeface="Trebuchet MS"/>
                <a:cs typeface="Trebuchet MS"/>
              </a:rPr>
              <a:t>п</a:t>
            </a:r>
            <a:r>
              <a:rPr sz="1100" spc="-20" dirty="0">
                <a:solidFill>
                  <a:srgbClr val="0070C0"/>
                </a:solidFill>
                <a:latin typeface="Lucida Sans Unicode"/>
                <a:cs typeface="Lucida Sans Unicode"/>
              </a:rPr>
              <a:t>)</a:t>
            </a:r>
            <a:endParaRPr sz="1100">
              <a:latin typeface="Lucida Sans Unicode"/>
              <a:cs typeface="Lucida Sans Unicode"/>
            </a:endParaRPr>
          </a:p>
        </p:txBody>
      </p:sp>
      <p:grpSp>
        <p:nvGrpSpPr>
          <p:cNvPr id="156" name="object 26"/>
          <p:cNvGrpSpPr/>
          <p:nvPr/>
        </p:nvGrpSpPr>
        <p:grpSpPr>
          <a:xfrm>
            <a:off x="948133" y="2443103"/>
            <a:ext cx="10591800" cy="3890645"/>
            <a:chOff x="824308" y="2632106"/>
            <a:chExt cx="10591800" cy="3890645"/>
          </a:xfrm>
        </p:grpSpPr>
        <p:sp>
          <p:nvSpPr>
            <p:cNvPr id="157" name="object 27"/>
            <p:cNvSpPr/>
            <p:nvPr/>
          </p:nvSpPr>
          <p:spPr>
            <a:xfrm>
              <a:off x="1794344" y="3311245"/>
              <a:ext cx="6106795" cy="1358265"/>
            </a:xfrm>
            <a:custGeom>
              <a:avLst/>
              <a:gdLst/>
              <a:ahLst/>
              <a:cxnLst/>
              <a:rect l="l" t="t" r="r" b="b"/>
              <a:pathLst>
                <a:path w="6106795" h="1358264">
                  <a:moveTo>
                    <a:pt x="99771" y="1203566"/>
                  </a:moveTo>
                  <a:lnTo>
                    <a:pt x="99009" y="1200645"/>
                  </a:lnTo>
                  <a:lnTo>
                    <a:pt x="94462" y="1198003"/>
                  </a:lnTo>
                  <a:lnTo>
                    <a:pt x="91541" y="1198765"/>
                  </a:lnTo>
                  <a:lnTo>
                    <a:pt x="54648" y="1262024"/>
                  </a:lnTo>
                  <a:lnTo>
                    <a:pt x="54648" y="72872"/>
                  </a:lnTo>
                  <a:lnTo>
                    <a:pt x="45123" y="72872"/>
                  </a:lnTo>
                  <a:lnTo>
                    <a:pt x="45123" y="1262024"/>
                  </a:lnTo>
                  <a:lnTo>
                    <a:pt x="8229" y="1198765"/>
                  </a:lnTo>
                  <a:lnTo>
                    <a:pt x="5308" y="1198003"/>
                  </a:lnTo>
                  <a:lnTo>
                    <a:pt x="762" y="1200645"/>
                  </a:lnTo>
                  <a:lnTo>
                    <a:pt x="0" y="1203566"/>
                  </a:lnTo>
                  <a:lnTo>
                    <a:pt x="49885" y="1289088"/>
                  </a:lnTo>
                  <a:lnTo>
                    <a:pt x="55397" y="1279639"/>
                  </a:lnTo>
                  <a:lnTo>
                    <a:pt x="99771" y="1203566"/>
                  </a:lnTo>
                  <a:close/>
                </a:path>
                <a:path w="6106795" h="1358264">
                  <a:moveTo>
                    <a:pt x="3103283" y="1203312"/>
                  </a:moveTo>
                  <a:lnTo>
                    <a:pt x="3102521" y="1200404"/>
                  </a:lnTo>
                  <a:lnTo>
                    <a:pt x="3097974" y="1197749"/>
                  </a:lnTo>
                  <a:lnTo>
                    <a:pt x="3095053" y="1198511"/>
                  </a:lnTo>
                  <a:lnTo>
                    <a:pt x="3058160" y="1261770"/>
                  </a:lnTo>
                  <a:lnTo>
                    <a:pt x="3058160" y="3619"/>
                  </a:lnTo>
                  <a:lnTo>
                    <a:pt x="3048635" y="3619"/>
                  </a:lnTo>
                  <a:lnTo>
                    <a:pt x="3048635" y="1261770"/>
                  </a:lnTo>
                  <a:lnTo>
                    <a:pt x="3037230" y="1242237"/>
                  </a:lnTo>
                  <a:lnTo>
                    <a:pt x="3020911" y="1195324"/>
                  </a:lnTo>
                  <a:lnTo>
                    <a:pt x="3018205" y="1194003"/>
                  </a:lnTo>
                  <a:lnTo>
                    <a:pt x="3013227" y="1195730"/>
                  </a:lnTo>
                  <a:lnTo>
                    <a:pt x="3011919" y="1198448"/>
                  </a:lnTo>
                  <a:lnTo>
                    <a:pt x="3012236" y="1199362"/>
                  </a:lnTo>
                  <a:lnTo>
                    <a:pt x="3011741" y="1198511"/>
                  </a:lnTo>
                  <a:lnTo>
                    <a:pt x="3008820" y="1197749"/>
                  </a:lnTo>
                  <a:lnTo>
                    <a:pt x="3004274" y="1200404"/>
                  </a:lnTo>
                  <a:lnTo>
                    <a:pt x="3003512" y="1203312"/>
                  </a:lnTo>
                  <a:lnTo>
                    <a:pt x="3028543" y="1246238"/>
                  </a:lnTo>
                  <a:lnTo>
                    <a:pt x="3035985" y="1267612"/>
                  </a:lnTo>
                  <a:lnTo>
                    <a:pt x="1554734" y="0"/>
                  </a:lnTo>
                  <a:lnTo>
                    <a:pt x="1551635" y="3619"/>
                  </a:lnTo>
                  <a:lnTo>
                    <a:pt x="1546872" y="3619"/>
                  </a:lnTo>
                  <a:lnTo>
                    <a:pt x="1546872" y="1261770"/>
                  </a:lnTo>
                  <a:lnTo>
                    <a:pt x="1551647" y="1269936"/>
                  </a:lnTo>
                  <a:lnTo>
                    <a:pt x="1546872" y="1261770"/>
                  </a:lnTo>
                  <a:lnTo>
                    <a:pt x="1509979" y="1198511"/>
                  </a:lnTo>
                  <a:lnTo>
                    <a:pt x="1507058" y="1197749"/>
                  </a:lnTo>
                  <a:lnTo>
                    <a:pt x="1502524" y="1200404"/>
                  </a:lnTo>
                  <a:lnTo>
                    <a:pt x="1501749" y="1203312"/>
                  </a:lnTo>
                  <a:lnTo>
                    <a:pt x="1551647" y="1288834"/>
                  </a:lnTo>
                  <a:lnTo>
                    <a:pt x="1557159" y="1279385"/>
                  </a:lnTo>
                  <a:lnTo>
                    <a:pt x="1601533" y="1203312"/>
                  </a:lnTo>
                  <a:lnTo>
                    <a:pt x="1600758" y="1200404"/>
                  </a:lnTo>
                  <a:lnTo>
                    <a:pt x="1596224" y="1197749"/>
                  </a:lnTo>
                  <a:lnTo>
                    <a:pt x="1593303" y="1198511"/>
                  </a:lnTo>
                  <a:lnTo>
                    <a:pt x="1556410" y="1261770"/>
                  </a:lnTo>
                  <a:lnTo>
                    <a:pt x="1556410" y="1279385"/>
                  </a:lnTo>
                  <a:lnTo>
                    <a:pt x="1556397" y="1276985"/>
                  </a:lnTo>
                  <a:lnTo>
                    <a:pt x="1556397" y="1261770"/>
                  </a:lnTo>
                  <a:lnTo>
                    <a:pt x="1556397" y="13957"/>
                  </a:lnTo>
                  <a:lnTo>
                    <a:pt x="3029801" y="1274851"/>
                  </a:lnTo>
                  <a:lnTo>
                    <a:pt x="2957741" y="1261757"/>
                  </a:lnTo>
                  <a:lnTo>
                    <a:pt x="2955264" y="1263472"/>
                  </a:lnTo>
                  <a:lnTo>
                    <a:pt x="2954324" y="1268653"/>
                  </a:lnTo>
                  <a:lnTo>
                    <a:pt x="2956039" y="1271130"/>
                  </a:lnTo>
                  <a:lnTo>
                    <a:pt x="3053384" y="1288821"/>
                  </a:lnTo>
                  <a:lnTo>
                    <a:pt x="3058909" y="1279385"/>
                  </a:lnTo>
                  <a:lnTo>
                    <a:pt x="3103283" y="1203312"/>
                  </a:lnTo>
                  <a:close/>
                </a:path>
                <a:path w="6106795" h="1358264">
                  <a:moveTo>
                    <a:pt x="4605045" y="1272616"/>
                  </a:moveTo>
                  <a:lnTo>
                    <a:pt x="4604270" y="1269695"/>
                  </a:lnTo>
                  <a:lnTo>
                    <a:pt x="4599737" y="1267053"/>
                  </a:lnTo>
                  <a:lnTo>
                    <a:pt x="4596816" y="1267815"/>
                  </a:lnTo>
                  <a:lnTo>
                    <a:pt x="4559909" y="1331074"/>
                  </a:lnTo>
                  <a:lnTo>
                    <a:pt x="4559909" y="3619"/>
                  </a:lnTo>
                  <a:lnTo>
                    <a:pt x="4550384" y="3619"/>
                  </a:lnTo>
                  <a:lnTo>
                    <a:pt x="4550384" y="1331074"/>
                  </a:lnTo>
                  <a:lnTo>
                    <a:pt x="4513491" y="1267815"/>
                  </a:lnTo>
                  <a:lnTo>
                    <a:pt x="4510570" y="1267053"/>
                  </a:lnTo>
                  <a:lnTo>
                    <a:pt x="4506036" y="1269695"/>
                  </a:lnTo>
                  <a:lnTo>
                    <a:pt x="4505261" y="1272616"/>
                  </a:lnTo>
                  <a:lnTo>
                    <a:pt x="4555147" y="1358138"/>
                  </a:lnTo>
                  <a:lnTo>
                    <a:pt x="4560659" y="1348689"/>
                  </a:lnTo>
                  <a:lnTo>
                    <a:pt x="4605045" y="1272616"/>
                  </a:lnTo>
                  <a:close/>
                </a:path>
                <a:path w="6106795" h="1358264">
                  <a:moveTo>
                    <a:pt x="6106795" y="1203312"/>
                  </a:moveTo>
                  <a:lnTo>
                    <a:pt x="6106033" y="1200404"/>
                  </a:lnTo>
                  <a:lnTo>
                    <a:pt x="6101486" y="1197749"/>
                  </a:lnTo>
                  <a:lnTo>
                    <a:pt x="6098565" y="1198511"/>
                  </a:lnTo>
                  <a:lnTo>
                    <a:pt x="6061672" y="1261770"/>
                  </a:lnTo>
                  <a:lnTo>
                    <a:pt x="6061672" y="3619"/>
                  </a:lnTo>
                  <a:lnTo>
                    <a:pt x="6052147" y="3619"/>
                  </a:lnTo>
                  <a:lnTo>
                    <a:pt x="6052147" y="1261770"/>
                  </a:lnTo>
                  <a:lnTo>
                    <a:pt x="6015240" y="1198511"/>
                  </a:lnTo>
                  <a:lnTo>
                    <a:pt x="6012332" y="1197749"/>
                  </a:lnTo>
                  <a:lnTo>
                    <a:pt x="6007786" y="1200404"/>
                  </a:lnTo>
                  <a:lnTo>
                    <a:pt x="6007024" y="1203312"/>
                  </a:lnTo>
                  <a:lnTo>
                    <a:pt x="6056909" y="1288834"/>
                  </a:lnTo>
                  <a:lnTo>
                    <a:pt x="6062421" y="1279385"/>
                  </a:lnTo>
                  <a:lnTo>
                    <a:pt x="6106795" y="1203312"/>
                  </a:lnTo>
                  <a:close/>
                </a:path>
              </a:pathLst>
            </a:custGeom>
            <a:solidFill>
              <a:srgbClr val="4472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28"/>
            <p:cNvSpPr/>
            <p:nvPr/>
          </p:nvSpPr>
          <p:spPr>
            <a:xfrm>
              <a:off x="8537143" y="3086811"/>
              <a:ext cx="921385" cy="1760220"/>
            </a:xfrm>
            <a:custGeom>
              <a:avLst/>
              <a:gdLst/>
              <a:ahLst/>
              <a:cxnLst/>
              <a:rect l="l" t="t" r="r" b="b"/>
              <a:pathLst>
                <a:path w="921384" h="1760220">
                  <a:moveTo>
                    <a:pt x="921372" y="1711528"/>
                  </a:moveTo>
                  <a:lnTo>
                    <a:pt x="836587" y="1660398"/>
                  </a:lnTo>
                  <a:lnTo>
                    <a:pt x="833666" y="1661121"/>
                  </a:lnTo>
                  <a:lnTo>
                    <a:pt x="830948" y="1665617"/>
                  </a:lnTo>
                  <a:lnTo>
                    <a:pt x="831672" y="1668551"/>
                  </a:lnTo>
                  <a:lnTo>
                    <a:pt x="894372" y="1706372"/>
                  </a:lnTo>
                  <a:lnTo>
                    <a:pt x="419" y="1693265"/>
                  </a:lnTo>
                  <a:lnTo>
                    <a:pt x="279" y="1702790"/>
                  </a:lnTo>
                  <a:lnTo>
                    <a:pt x="894232" y="1715897"/>
                  </a:lnTo>
                  <a:lnTo>
                    <a:pt x="830453" y="1751863"/>
                  </a:lnTo>
                  <a:lnTo>
                    <a:pt x="829640" y="1754771"/>
                  </a:lnTo>
                  <a:lnTo>
                    <a:pt x="832218" y="1759356"/>
                  </a:lnTo>
                  <a:lnTo>
                    <a:pt x="835126" y="1760156"/>
                  </a:lnTo>
                  <a:lnTo>
                    <a:pt x="913168" y="1716151"/>
                  </a:lnTo>
                  <a:lnTo>
                    <a:pt x="921372" y="1711528"/>
                  </a:lnTo>
                  <a:close/>
                </a:path>
                <a:path w="921384" h="1760220">
                  <a:moveTo>
                    <a:pt x="921372" y="43332"/>
                  </a:moveTo>
                  <a:lnTo>
                    <a:pt x="913079" y="39293"/>
                  </a:lnTo>
                  <a:lnTo>
                    <a:pt x="832345" y="0"/>
                  </a:lnTo>
                  <a:lnTo>
                    <a:pt x="829500" y="990"/>
                  </a:lnTo>
                  <a:lnTo>
                    <a:pt x="827189" y="5715"/>
                  </a:lnTo>
                  <a:lnTo>
                    <a:pt x="828179" y="8572"/>
                  </a:lnTo>
                  <a:lnTo>
                    <a:pt x="894029" y="40614"/>
                  </a:lnTo>
                  <a:lnTo>
                    <a:pt x="0" y="107886"/>
                  </a:lnTo>
                  <a:lnTo>
                    <a:pt x="711" y="117386"/>
                  </a:lnTo>
                  <a:lnTo>
                    <a:pt x="894740" y="50114"/>
                  </a:lnTo>
                  <a:lnTo>
                    <a:pt x="834428" y="91655"/>
                  </a:lnTo>
                  <a:lnTo>
                    <a:pt x="833882" y="94615"/>
                  </a:lnTo>
                  <a:lnTo>
                    <a:pt x="836866" y="98958"/>
                  </a:lnTo>
                  <a:lnTo>
                    <a:pt x="839838" y="99504"/>
                  </a:lnTo>
                  <a:lnTo>
                    <a:pt x="921372" y="43332"/>
                  </a:lnTo>
                  <a:close/>
                </a:path>
              </a:pathLst>
            </a:custGeom>
            <a:solidFill>
              <a:srgbClr val="00B0F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29"/>
            <p:cNvSpPr/>
            <p:nvPr/>
          </p:nvSpPr>
          <p:spPr>
            <a:xfrm>
              <a:off x="1334427" y="6234150"/>
              <a:ext cx="5812790" cy="288290"/>
            </a:xfrm>
            <a:custGeom>
              <a:avLst/>
              <a:gdLst/>
              <a:ahLst/>
              <a:cxnLst/>
              <a:rect l="l" t="t" r="r" b="b"/>
              <a:pathLst>
                <a:path w="5812790" h="288290">
                  <a:moveTo>
                    <a:pt x="287997" y="144005"/>
                  </a:moveTo>
                  <a:lnTo>
                    <a:pt x="280657" y="98488"/>
                  </a:lnTo>
                  <a:lnTo>
                    <a:pt x="260223" y="58953"/>
                  </a:lnTo>
                  <a:lnTo>
                    <a:pt x="229044" y="27787"/>
                  </a:lnTo>
                  <a:lnTo>
                    <a:pt x="189522" y="7340"/>
                  </a:lnTo>
                  <a:lnTo>
                    <a:pt x="144005" y="0"/>
                  </a:lnTo>
                  <a:lnTo>
                    <a:pt x="98488" y="7340"/>
                  </a:lnTo>
                  <a:lnTo>
                    <a:pt x="58953" y="27787"/>
                  </a:lnTo>
                  <a:lnTo>
                    <a:pt x="27787" y="58953"/>
                  </a:lnTo>
                  <a:lnTo>
                    <a:pt x="7340" y="98488"/>
                  </a:lnTo>
                  <a:lnTo>
                    <a:pt x="0" y="144005"/>
                  </a:lnTo>
                  <a:lnTo>
                    <a:pt x="7340" y="189522"/>
                  </a:lnTo>
                  <a:lnTo>
                    <a:pt x="27787" y="229044"/>
                  </a:lnTo>
                  <a:lnTo>
                    <a:pt x="58953" y="260223"/>
                  </a:lnTo>
                  <a:lnTo>
                    <a:pt x="98488" y="280657"/>
                  </a:lnTo>
                  <a:lnTo>
                    <a:pt x="144005" y="287997"/>
                  </a:lnTo>
                  <a:lnTo>
                    <a:pt x="189522" y="280657"/>
                  </a:lnTo>
                  <a:lnTo>
                    <a:pt x="229044" y="260223"/>
                  </a:lnTo>
                  <a:lnTo>
                    <a:pt x="260223" y="229044"/>
                  </a:lnTo>
                  <a:lnTo>
                    <a:pt x="280657" y="189522"/>
                  </a:lnTo>
                  <a:lnTo>
                    <a:pt x="287997" y="144005"/>
                  </a:lnTo>
                  <a:close/>
                </a:path>
                <a:path w="5812790" h="288290">
                  <a:moveTo>
                    <a:pt x="1892655" y="144005"/>
                  </a:moveTo>
                  <a:lnTo>
                    <a:pt x="1885315" y="98488"/>
                  </a:lnTo>
                  <a:lnTo>
                    <a:pt x="1864868" y="58953"/>
                  </a:lnTo>
                  <a:lnTo>
                    <a:pt x="1833702" y="27787"/>
                  </a:lnTo>
                  <a:lnTo>
                    <a:pt x="1794167" y="7340"/>
                  </a:lnTo>
                  <a:lnTo>
                    <a:pt x="1748650" y="0"/>
                  </a:lnTo>
                  <a:lnTo>
                    <a:pt x="1703133" y="7340"/>
                  </a:lnTo>
                  <a:lnTo>
                    <a:pt x="1663611" y="27787"/>
                  </a:lnTo>
                  <a:lnTo>
                    <a:pt x="1632432" y="58953"/>
                  </a:lnTo>
                  <a:lnTo>
                    <a:pt x="1611998" y="98488"/>
                  </a:lnTo>
                  <a:lnTo>
                    <a:pt x="1604657" y="144005"/>
                  </a:lnTo>
                  <a:lnTo>
                    <a:pt x="1611998" y="189522"/>
                  </a:lnTo>
                  <a:lnTo>
                    <a:pt x="1632432" y="229044"/>
                  </a:lnTo>
                  <a:lnTo>
                    <a:pt x="1663611" y="260223"/>
                  </a:lnTo>
                  <a:lnTo>
                    <a:pt x="1703133" y="280657"/>
                  </a:lnTo>
                  <a:lnTo>
                    <a:pt x="1748650" y="287997"/>
                  </a:lnTo>
                  <a:lnTo>
                    <a:pt x="1794167" y="280657"/>
                  </a:lnTo>
                  <a:lnTo>
                    <a:pt x="1833702" y="260223"/>
                  </a:lnTo>
                  <a:lnTo>
                    <a:pt x="1864868" y="229044"/>
                  </a:lnTo>
                  <a:lnTo>
                    <a:pt x="1885315" y="189522"/>
                  </a:lnTo>
                  <a:lnTo>
                    <a:pt x="1892655" y="144005"/>
                  </a:lnTo>
                  <a:close/>
                </a:path>
                <a:path w="5812790" h="288290">
                  <a:moveTo>
                    <a:pt x="3620363" y="144005"/>
                  </a:moveTo>
                  <a:lnTo>
                    <a:pt x="3613023" y="98488"/>
                  </a:lnTo>
                  <a:lnTo>
                    <a:pt x="3592576" y="58953"/>
                  </a:lnTo>
                  <a:lnTo>
                    <a:pt x="3561410" y="27787"/>
                  </a:lnTo>
                  <a:lnTo>
                    <a:pt x="3521875" y="7340"/>
                  </a:lnTo>
                  <a:lnTo>
                    <a:pt x="3476358" y="0"/>
                  </a:lnTo>
                  <a:lnTo>
                    <a:pt x="3430854" y="7340"/>
                  </a:lnTo>
                  <a:lnTo>
                    <a:pt x="3391319" y="27787"/>
                  </a:lnTo>
                  <a:lnTo>
                    <a:pt x="3360153" y="58953"/>
                  </a:lnTo>
                  <a:lnTo>
                    <a:pt x="3339706" y="98488"/>
                  </a:lnTo>
                  <a:lnTo>
                    <a:pt x="3332365" y="144005"/>
                  </a:lnTo>
                  <a:lnTo>
                    <a:pt x="3339706" y="189522"/>
                  </a:lnTo>
                  <a:lnTo>
                    <a:pt x="3360153" y="229044"/>
                  </a:lnTo>
                  <a:lnTo>
                    <a:pt x="3391319" y="260223"/>
                  </a:lnTo>
                  <a:lnTo>
                    <a:pt x="3430854" y="280657"/>
                  </a:lnTo>
                  <a:lnTo>
                    <a:pt x="3476358" y="287997"/>
                  </a:lnTo>
                  <a:lnTo>
                    <a:pt x="3521875" y="280657"/>
                  </a:lnTo>
                  <a:lnTo>
                    <a:pt x="3561410" y="260223"/>
                  </a:lnTo>
                  <a:lnTo>
                    <a:pt x="3592576" y="229044"/>
                  </a:lnTo>
                  <a:lnTo>
                    <a:pt x="3613023" y="189522"/>
                  </a:lnTo>
                  <a:lnTo>
                    <a:pt x="3620363" y="144005"/>
                  </a:lnTo>
                  <a:close/>
                </a:path>
                <a:path w="5812790" h="288290">
                  <a:moveTo>
                    <a:pt x="5812777" y="144005"/>
                  </a:moveTo>
                  <a:lnTo>
                    <a:pt x="5805436" y="98488"/>
                  </a:lnTo>
                  <a:lnTo>
                    <a:pt x="5785002" y="58953"/>
                  </a:lnTo>
                  <a:lnTo>
                    <a:pt x="5753824" y="27787"/>
                  </a:lnTo>
                  <a:lnTo>
                    <a:pt x="5714301" y="7340"/>
                  </a:lnTo>
                  <a:lnTo>
                    <a:pt x="5668784" y="0"/>
                  </a:lnTo>
                  <a:lnTo>
                    <a:pt x="5623268" y="7340"/>
                  </a:lnTo>
                  <a:lnTo>
                    <a:pt x="5583733" y="27787"/>
                  </a:lnTo>
                  <a:lnTo>
                    <a:pt x="5552567" y="58953"/>
                  </a:lnTo>
                  <a:lnTo>
                    <a:pt x="5532120" y="98488"/>
                  </a:lnTo>
                  <a:lnTo>
                    <a:pt x="5524779" y="144005"/>
                  </a:lnTo>
                  <a:lnTo>
                    <a:pt x="5532120" y="189522"/>
                  </a:lnTo>
                  <a:lnTo>
                    <a:pt x="5552567" y="229044"/>
                  </a:lnTo>
                  <a:lnTo>
                    <a:pt x="5583733" y="260223"/>
                  </a:lnTo>
                  <a:lnTo>
                    <a:pt x="5623268" y="280657"/>
                  </a:lnTo>
                  <a:lnTo>
                    <a:pt x="5668784" y="287997"/>
                  </a:lnTo>
                  <a:lnTo>
                    <a:pt x="5714301" y="280657"/>
                  </a:lnTo>
                  <a:lnTo>
                    <a:pt x="5753824" y="260223"/>
                  </a:lnTo>
                  <a:lnTo>
                    <a:pt x="5785002" y="229044"/>
                  </a:lnTo>
                  <a:lnTo>
                    <a:pt x="5805436" y="189522"/>
                  </a:lnTo>
                  <a:lnTo>
                    <a:pt x="5812777" y="144005"/>
                  </a:lnTo>
                  <a:close/>
                </a:path>
              </a:pathLst>
            </a:custGeom>
            <a:solidFill>
              <a:srgbClr val="FF00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30"/>
            <p:cNvSpPr/>
            <p:nvPr/>
          </p:nvSpPr>
          <p:spPr>
            <a:xfrm>
              <a:off x="830658" y="2638456"/>
              <a:ext cx="7965440" cy="0"/>
            </a:xfrm>
            <a:custGeom>
              <a:avLst/>
              <a:gdLst/>
              <a:ahLst/>
              <a:cxnLst/>
              <a:rect l="l" t="t" r="r" b="b"/>
              <a:pathLst>
                <a:path w="7965440">
                  <a:moveTo>
                    <a:pt x="0" y="0"/>
                  </a:moveTo>
                  <a:lnTo>
                    <a:pt x="7964906" y="1"/>
                  </a:lnTo>
                </a:path>
              </a:pathLst>
            </a:custGeom>
            <a:ln w="12700">
              <a:solidFill>
                <a:srgbClr val="00B0F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31"/>
            <p:cNvSpPr/>
            <p:nvPr/>
          </p:nvSpPr>
          <p:spPr>
            <a:xfrm>
              <a:off x="1334411" y="6309230"/>
              <a:ext cx="10081895" cy="102870"/>
            </a:xfrm>
            <a:custGeom>
              <a:avLst/>
              <a:gdLst/>
              <a:ahLst/>
              <a:cxnLst/>
              <a:rect l="l" t="t" r="r" b="b"/>
              <a:pathLst>
                <a:path w="10081895" h="102870">
                  <a:moveTo>
                    <a:pt x="10054427" y="44844"/>
                  </a:moveTo>
                  <a:lnTo>
                    <a:pt x="0" y="93182"/>
                  </a:lnTo>
                  <a:lnTo>
                    <a:pt x="45" y="102707"/>
                  </a:lnTo>
                  <a:lnTo>
                    <a:pt x="10054473" y="54369"/>
                  </a:lnTo>
                  <a:lnTo>
                    <a:pt x="10062614" y="49568"/>
                  </a:lnTo>
                  <a:lnTo>
                    <a:pt x="10054427" y="44844"/>
                  </a:lnTo>
                  <a:close/>
                </a:path>
                <a:path w="10081895" h="102870">
                  <a:moveTo>
                    <a:pt x="10073346" y="44763"/>
                  </a:moveTo>
                  <a:lnTo>
                    <a:pt x="10071440" y="44763"/>
                  </a:lnTo>
                  <a:lnTo>
                    <a:pt x="10071487" y="54288"/>
                  </a:lnTo>
                  <a:lnTo>
                    <a:pt x="10054473" y="54369"/>
                  </a:lnTo>
                  <a:lnTo>
                    <a:pt x="9991396" y="91572"/>
                  </a:lnTo>
                  <a:lnTo>
                    <a:pt x="9990642" y="94492"/>
                  </a:lnTo>
                  <a:lnTo>
                    <a:pt x="9993315" y="99023"/>
                  </a:lnTo>
                  <a:lnTo>
                    <a:pt x="9996234" y="99776"/>
                  </a:lnTo>
                  <a:lnTo>
                    <a:pt x="10081517" y="49477"/>
                  </a:lnTo>
                  <a:lnTo>
                    <a:pt x="10073346" y="44763"/>
                  </a:lnTo>
                  <a:close/>
                </a:path>
                <a:path w="10081895" h="102870">
                  <a:moveTo>
                    <a:pt x="10062614" y="49568"/>
                  </a:moveTo>
                  <a:lnTo>
                    <a:pt x="10054473" y="54369"/>
                  </a:lnTo>
                  <a:lnTo>
                    <a:pt x="10071487" y="54288"/>
                  </a:lnTo>
                  <a:lnTo>
                    <a:pt x="10071484" y="53647"/>
                  </a:lnTo>
                  <a:lnTo>
                    <a:pt x="10069686" y="53647"/>
                  </a:lnTo>
                  <a:lnTo>
                    <a:pt x="10062614" y="49568"/>
                  </a:lnTo>
                  <a:close/>
                </a:path>
                <a:path w="10081895" h="102870">
                  <a:moveTo>
                    <a:pt x="10069647" y="45420"/>
                  </a:moveTo>
                  <a:lnTo>
                    <a:pt x="10062614" y="49568"/>
                  </a:lnTo>
                  <a:lnTo>
                    <a:pt x="10069686" y="53647"/>
                  </a:lnTo>
                  <a:lnTo>
                    <a:pt x="10069647" y="45420"/>
                  </a:lnTo>
                  <a:close/>
                </a:path>
                <a:path w="10081895" h="102870">
                  <a:moveTo>
                    <a:pt x="10071443" y="45420"/>
                  </a:moveTo>
                  <a:lnTo>
                    <a:pt x="10069647" y="45420"/>
                  </a:lnTo>
                  <a:lnTo>
                    <a:pt x="10069686" y="53647"/>
                  </a:lnTo>
                  <a:lnTo>
                    <a:pt x="10071484" y="53647"/>
                  </a:lnTo>
                  <a:lnTo>
                    <a:pt x="10071443" y="45420"/>
                  </a:lnTo>
                  <a:close/>
                </a:path>
                <a:path w="10081895" h="102870">
                  <a:moveTo>
                    <a:pt x="10071440" y="44763"/>
                  </a:moveTo>
                  <a:lnTo>
                    <a:pt x="10054427" y="44844"/>
                  </a:lnTo>
                  <a:lnTo>
                    <a:pt x="10062614" y="49568"/>
                  </a:lnTo>
                  <a:lnTo>
                    <a:pt x="10069647" y="45420"/>
                  </a:lnTo>
                  <a:lnTo>
                    <a:pt x="10071443" y="45420"/>
                  </a:lnTo>
                  <a:lnTo>
                    <a:pt x="10071440" y="44763"/>
                  </a:lnTo>
                  <a:close/>
                </a:path>
                <a:path w="10081895" h="102870">
                  <a:moveTo>
                    <a:pt x="9995755" y="0"/>
                  </a:moveTo>
                  <a:lnTo>
                    <a:pt x="9992842" y="781"/>
                  </a:lnTo>
                  <a:lnTo>
                    <a:pt x="9990213" y="5338"/>
                  </a:lnTo>
                  <a:lnTo>
                    <a:pt x="9990996" y="8250"/>
                  </a:lnTo>
                  <a:lnTo>
                    <a:pt x="10054427" y="44844"/>
                  </a:lnTo>
                  <a:lnTo>
                    <a:pt x="10073346" y="44763"/>
                  </a:lnTo>
                  <a:lnTo>
                    <a:pt x="9995755" y="0"/>
                  </a:lnTo>
                  <a:close/>
                </a:path>
              </a:pathLst>
            </a:custGeom>
            <a:solidFill>
              <a:srgbClr val="FF00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32"/>
            <p:cNvSpPr/>
            <p:nvPr/>
          </p:nvSpPr>
          <p:spPr>
            <a:xfrm>
              <a:off x="1841233" y="3311245"/>
              <a:ext cx="1508125" cy="1289050"/>
            </a:xfrm>
            <a:custGeom>
              <a:avLst/>
              <a:gdLst/>
              <a:ahLst/>
              <a:cxnLst/>
              <a:rect l="l" t="t" r="r" b="b"/>
              <a:pathLst>
                <a:path w="1508125" h="1289050">
                  <a:moveTo>
                    <a:pt x="1507845" y="7239"/>
                  </a:moveTo>
                  <a:lnTo>
                    <a:pt x="1501660" y="0"/>
                  </a:lnTo>
                  <a:lnTo>
                    <a:pt x="732955" y="657834"/>
                  </a:lnTo>
                  <a:lnTo>
                    <a:pt x="5994" y="69164"/>
                  </a:lnTo>
                  <a:lnTo>
                    <a:pt x="0" y="76568"/>
                  </a:lnTo>
                  <a:lnTo>
                    <a:pt x="725589" y="664133"/>
                  </a:lnTo>
                  <a:lnTo>
                    <a:pt x="20408" y="1267612"/>
                  </a:lnTo>
                  <a:lnTo>
                    <a:pt x="44475" y="1198448"/>
                  </a:lnTo>
                  <a:lnTo>
                    <a:pt x="43154" y="1195730"/>
                  </a:lnTo>
                  <a:lnTo>
                    <a:pt x="38188" y="1194003"/>
                  </a:lnTo>
                  <a:lnTo>
                    <a:pt x="35483" y="1195324"/>
                  </a:lnTo>
                  <a:lnTo>
                    <a:pt x="2933" y="1288834"/>
                  </a:lnTo>
                  <a:lnTo>
                    <a:pt x="16573" y="1286357"/>
                  </a:lnTo>
                  <a:lnTo>
                    <a:pt x="100355" y="1271130"/>
                  </a:lnTo>
                  <a:lnTo>
                    <a:pt x="102069" y="1268653"/>
                  </a:lnTo>
                  <a:lnTo>
                    <a:pt x="101130" y="1263472"/>
                  </a:lnTo>
                  <a:lnTo>
                    <a:pt x="98653" y="1261757"/>
                  </a:lnTo>
                  <a:lnTo>
                    <a:pt x="26593" y="1274851"/>
                  </a:lnTo>
                  <a:lnTo>
                    <a:pt x="733120" y="670229"/>
                  </a:lnTo>
                  <a:lnTo>
                    <a:pt x="1480743" y="1275613"/>
                  </a:lnTo>
                  <a:lnTo>
                    <a:pt x="1408353" y="1264475"/>
                  </a:lnTo>
                  <a:lnTo>
                    <a:pt x="1405928" y="1266266"/>
                  </a:lnTo>
                  <a:lnTo>
                    <a:pt x="1405128" y="1271460"/>
                  </a:lnTo>
                  <a:lnTo>
                    <a:pt x="1406906" y="1273898"/>
                  </a:lnTo>
                  <a:lnTo>
                    <a:pt x="1504772" y="1288948"/>
                  </a:lnTo>
                  <a:lnTo>
                    <a:pt x="1503921" y="1286713"/>
                  </a:lnTo>
                  <a:lnTo>
                    <a:pt x="1469694" y="1196352"/>
                  </a:lnTo>
                  <a:lnTo>
                    <a:pt x="1466951" y="1195108"/>
                  </a:lnTo>
                  <a:lnTo>
                    <a:pt x="1462036" y="1196975"/>
                  </a:lnTo>
                  <a:lnTo>
                    <a:pt x="1460792" y="1199730"/>
                  </a:lnTo>
                  <a:lnTo>
                    <a:pt x="1486725" y="1268209"/>
                  </a:lnTo>
                  <a:lnTo>
                    <a:pt x="740473" y="663930"/>
                  </a:lnTo>
                  <a:lnTo>
                    <a:pt x="1507845" y="7239"/>
                  </a:lnTo>
                  <a:close/>
                </a:path>
              </a:pathLst>
            </a:custGeom>
            <a:solidFill>
              <a:srgbClr val="4472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3" name="object 33"/>
          <p:cNvSpPr txBox="1"/>
          <p:nvPr/>
        </p:nvSpPr>
        <p:spPr>
          <a:xfrm>
            <a:off x="2775110" y="5658076"/>
            <a:ext cx="8636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9545" marR="5080" indent="-157480">
              <a:lnSpc>
                <a:spcPct val="100000"/>
              </a:lnSpc>
              <a:spcBef>
                <a:spcPts val="100"/>
              </a:spcBef>
            </a:pP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С</a:t>
            </a:r>
            <a:r>
              <a:rPr sz="900" spc="30" dirty="0">
                <a:solidFill>
                  <a:srgbClr val="0070C0"/>
                </a:solidFill>
                <a:latin typeface="Trebuchet MS"/>
                <a:cs typeface="Trebuchet MS"/>
              </a:rPr>
              <a:t>ф</a:t>
            </a:r>
            <a:r>
              <a:rPr sz="900" spc="50" dirty="0">
                <a:solidFill>
                  <a:srgbClr val="0070C0"/>
                </a:solidFill>
                <a:latin typeface="Trebuchet MS"/>
                <a:cs typeface="Trebuchet MS"/>
              </a:rPr>
              <a:t>о</a:t>
            </a:r>
            <a:r>
              <a:rPr sz="900" spc="30" dirty="0">
                <a:solidFill>
                  <a:srgbClr val="0070C0"/>
                </a:solidFill>
                <a:latin typeface="Trebuchet MS"/>
                <a:cs typeface="Trebuchet MS"/>
              </a:rPr>
              <a:t>р</a:t>
            </a:r>
            <a:r>
              <a:rPr sz="900" spc="10" dirty="0">
                <a:solidFill>
                  <a:srgbClr val="0070C0"/>
                </a:solidFill>
                <a:latin typeface="Trebuchet MS"/>
                <a:cs typeface="Trebuchet MS"/>
              </a:rPr>
              <a:t>м</a:t>
            </a: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и</a:t>
            </a:r>
            <a:r>
              <a:rPr sz="900" spc="30" dirty="0">
                <a:solidFill>
                  <a:srgbClr val="0070C0"/>
                </a:solidFill>
                <a:latin typeface="Trebuchet MS"/>
                <a:cs typeface="Trebuchet MS"/>
              </a:rPr>
              <a:t>р</a:t>
            </a:r>
            <a:r>
              <a:rPr sz="900" spc="50" dirty="0">
                <a:solidFill>
                  <a:srgbClr val="0070C0"/>
                </a:solidFill>
                <a:latin typeface="Trebuchet MS"/>
                <a:cs typeface="Trebuchet MS"/>
              </a:rPr>
              <a:t>о</a:t>
            </a:r>
            <a:r>
              <a:rPr sz="900" spc="15" dirty="0">
                <a:solidFill>
                  <a:srgbClr val="0070C0"/>
                </a:solidFill>
                <a:latin typeface="Trebuchet MS"/>
                <a:cs typeface="Trebuchet MS"/>
              </a:rPr>
              <a:t>в</a:t>
            </a:r>
            <a:r>
              <a:rPr sz="900" spc="35" dirty="0">
                <a:solidFill>
                  <a:srgbClr val="0070C0"/>
                </a:solidFill>
                <a:latin typeface="Trebuchet MS"/>
                <a:cs typeface="Trebuchet MS"/>
              </a:rPr>
              <a:t>а</a:t>
            </a:r>
            <a:r>
              <a:rPr sz="900" spc="5" dirty="0">
                <a:solidFill>
                  <a:srgbClr val="0070C0"/>
                </a:solidFill>
                <a:latin typeface="Trebuchet MS"/>
                <a:cs typeface="Trebuchet MS"/>
              </a:rPr>
              <a:t>н</a:t>
            </a:r>
            <a:r>
              <a:rPr sz="900" spc="25" dirty="0">
                <a:solidFill>
                  <a:srgbClr val="0070C0"/>
                </a:solidFill>
                <a:latin typeface="Trebuchet MS"/>
                <a:cs typeface="Trebuchet MS"/>
              </a:rPr>
              <a:t>а  </a:t>
            </a:r>
            <a:r>
              <a:rPr sz="900" spc="15" dirty="0">
                <a:solidFill>
                  <a:srgbClr val="0070C0"/>
                </a:solidFill>
                <a:latin typeface="Trebuchet MS"/>
                <a:cs typeface="Trebuchet MS"/>
              </a:rPr>
              <a:t>дирекция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64" name="object 34"/>
          <p:cNvSpPr txBox="1"/>
          <p:nvPr/>
        </p:nvSpPr>
        <p:spPr>
          <a:xfrm>
            <a:off x="4513934" y="5685508"/>
            <a:ext cx="8420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06680">
              <a:lnSpc>
                <a:spcPct val="100000"/>
              </a:lnSpc>
              <a:spcBef>
                <a:spcPts val="100"/>
              </a:spcBef>
            </a:pP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Назначены </a:t>
            </a:r>
            <a:r>
              <a:rPr sz="900" spc="25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30" dirty="0">
                <a:solidFill>
                  <a:srgbClr val="0070C0"/>
                </a:solidFill>
                <a:latin typeface="Trebuchet MS"/>
                <a:cs typeface="Trebuchet MS"/>
              </a:rPr>
              <a:t>о</a:t>
            </a:r>
            <a:r>
              <a:rPr sz="900" spc="15" dirty="0">
                <a:solidFill>
                  <a:srgbClr val="0070C0"/>
                </a:solidFill>
                <a:latin typeface="Trebuchet MS"/>
                <a:cs typeface="Trebuchet MS"/>
              </a:rPr>
              <a:t>тве</a:t>
            </a:r>
            <a:r>
              <a:rPr sz="900" dirty="0">
                <a:solidFill>
                  <a:srgbClr val="0070C0"/>
                </a:solidFill>
                <a:latin typeface="Trebuchet MS"/>
                <a:cs typeface="Trebuchet MS"/>
              </a:rPr>
              <a:t>т</a:t>
            </a:r>
            <a:r>
              <a:rPr sz="900" spc="30" dirty="0">
                <a:solidFill>
                  <a:srgbClr val="0070C0"/>
                </a:solidFill>
                <a:latin typeface="Trebuchet MS"/>
                <a:cs typeface="Trebuchet MS"/>
              </a:rPr>
              <a:t>с</a:t>
            </a:r>
            <a:r>
              <a:rPr sz="900" spc="15" dirty="0">
                <a:solidFill>
                  <a:srgbClr val="0070C0"/>
                </a:solidFill>
                <a:latin typeface="Trebuchet MS"/>
                <a:cs typeface="Trebuchet MS"/>
              </a:rPr>
              <a:t>тве</a:t>
            </a:r>
            <a:r>
              <a:rPr sz="900" spc="5" dirty="0">
                <a:solidFill>
                  <a:srgbClr val="0070C0"/>
                </a:solidFill>
                <a:latin typeface="Trebuchet MS"/>
                <a:cs typeface="Trebuchet MS"/>
              </a:rPr>
              <a:t>нн</a:t>
            </a:r>
            <a:r>
              <a:rPr sz="900" spc="-10" dirty="0">
                <a:solidFill>
                  <a:srgbClr val="0070C0"/>
                </a:solidFill>
                <a:latin typeface="Trebuchet MS"/>
                <a:cs typeface="Trebuchet MS"/>
              </a:rPr>
              <a:t>ы</a:t>
            </a: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е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65" name="object 35"/>
          <p:cNvSpPr txBox="1"/>
          <p:nvPr/>
        </p:nvSpPr>
        <p:spPr>
          <a:xfrm>
            <a:off x="6463465" y="5664173"/>
            <a:ext cx="13271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8455" marR="5080" indent="-326390">
              <a:lnSpc>
                <a:spcPct val="100000"/>
              </a:lnSpc>
              <a:spcBef>
                <a:spcPts val="100"/>
              </a:spcBef>
            </a:pPr>
            <a:r>
              <a:rPr sz="900" spc="45" dirty="0">
                <a:solidFill>
                  <a:srgbClr val="0070C0"/>
                </a:solidFill>
                <a:latin typeface="Trebuchet MS"/>
                <a:cs typeface="Trebuchet MS"/>
              </a:rPr>
              <a:t>Ра</a:t>
            </a:r>
            <a:r>
              <a:rPr sz="900" spc="50" dirty="0">
                <a:solidFill>
                  <a:srgbClr val="0070C0"/>
                </a:solidFill>
                <a:latin typeface="Trebuchet MS"/>
                <a:cs typeface="Trebuchet MS"/>
              </a:rPr>
              <a:t>с</a:t>
            </a:r>
            <a:r>
              <a:rPr sz="900" spc="15" dirty="0">
                <a:solidFill>
                  <a:srgbClr val="0070C0"/>
                </a:solidFill>
                <a:latin typeface="Trebuchet MS"/>
                <a:cs typeface="Trebuchet MS"/>
              </a:rPr>
              <a:t>п</a:t>
            </a:r>
            <a:r>
              <a:rPr sz="900" spc="30" dirty="0">
                <a:solidFill>
                  <a:srgbClr val="0070C0"/>
                </a:solidFill>
                <a:latin typeface="Trebuchet MS"/>
                <a:cs typeface="Trebuchet MS"/>
              </a:rPr>
              <a:t>р</a:t>
            </a:r>
            <a:r>
              <a:rPr sz="900" spc="15" dirty="0">
                <a:solidFill>
                  <a:srgbClr val="0070C0"/>
                </a:solidFill>
                <a:latin typeface="Trebuchet MS"/>
                <a:cs typeface="Trebuchet MS"/>
              </a:rPr>
              <a:t>е</a:t>
            </a:r>
            <a:r>
              <a:rPr sz="900" spc="10" dirty="0">
                <a:solidFill>
                  <a:srgbClr val="0070C0"/>
                </a:solidFill>
                <a:latin typeface="Trebuchet MS"/>
                <a:cs typeface="Trebuchet MS"/>
              </a:rPr>
              <a:t>д</a:t>
            </a:r>
            <a:r>
              <a:rPr sz="900" spc="15" dirty="0">
                <a:solidFill>
                  <a:srgbClr val="0070C0"/>
                </a:solidFill>
                <a:latin typeface="Trebuchet MS"/>
                <a:cs typeface="Trebuchet MS"/>
              </a:rPr>
              <a:t>е</a:t>
            </a:r>
            <a:r>
              <a:rPr sz="900" spc="-10" dirty="0">
                <a:solidFill>
                  <a:srgbClr val="0070C0"/>
                </a:solidFill>
                <a:latin typeface="Trebuchet MS"/>
                <a:cs typeface="Trebuchet MS"/>
              </a:rPr>
              <a:t>л</a:t>
            </a:r>
            <a:r>
              <a:rPr sz="900" spc="15" dirty="0">
                <a:solidFill>
                  <a:srgbClr val="0070C0"/>
                </a:solidFill>
                <a:latin typeface="Trebuchet MS"/>
                <a:cs typeface="Trebuchet MS"/>
              </a:rPr>
              <a:t>е</a:t>
            </a:r>
            <a:r>
              <a:rPr sz="900" spc="5" dirty="0">
                <a:solidFill>
                  <a:srgbClr val="0070C0"/>
                </a:solidFill>
                <a:latin typeface="Trebuchet MS"/>
                <a:cs typeface="Trebuchet MS"/>
              </a:rPr>
              <a:t>н</a:t>
            </a:r>
            <a:r>
              <a:rPr sz="900" spc="-10" dirty="0">
                <a:solidFill>
                  <a:srgbClr val="0070C0"/>
                </a:solidFill>
                <a:latin typeface="Trebuchet MS"/>
                <a:cs typeface="Trebuchet MS"/>
              </a:rPr>
              <a:t>ы</a:t>
            </a:r>
            <a:r>
              <a:rPr sz="900" spc="-35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30" dirty="0">
                <a:solidFill>
                  <a:srgbClr val="0070C0"/>
                </a:solidFill>
                <a:latin typeface="Trebuchet MS"/>
                <a:cs typeface="Trebuchet MS"/>
              </a:rPr>
              <a:t>р</a:t>
            </a:r>
            <a:r>
              <a:rPr sz="900" spc="15" dirty="0">
                <a:solidFill>
                  <a:srgbClr val="0070C0"/>
                </a:solidFill>
                <a:latin typeface="Trebuchet MS"/>
                <a:cs typeface="Trebuchet MS"/>
              </a:rPr>
              <a:t>е</a:t>
            </a:r>
            <a:r>
              <a:rPr sz="900" spc="50" dirty="0">
                <a:solidFill>
                  <a:srgbClr val="0070C0"/>
                </a:solidFill>
                <a:latin typeface="Trebuchet MS"/>
                <a:cs typeface="Trebuchet MS"/>
              </a:rPr>
              <a:t>су</a:t>
            </a:r>
            <a:r>
              <a:rPr sz="900" spc="30" dirty="0">
                <a:solidFill>
                  <a:srgbClr val="0070C0"/>
                </a:solidFill>
                <a:latin typeface="Trebuchet MS"/>
                <a:cs typeface="Trebuchet MS"/>
              </a:rPr>
              <a:t>р</a:t>
            </a:r>
            <a:r>
              <a:rPr sz="900" spc="50" dirty="0">
                <a:solidFill>
                  <a:srgbClr val="0070C0"/>
                </a:solidFill>
                <a:latin typeface="Trebuchet MS"/>
                <a:cs typeface="Trebuchet MS"/>
              </a:rPr>
              <a:t>с</a:t>
            </a:r>
            <a:r>
              <a:rPr sz="900" spc="-5" dirty="0">
                <a:solidFill>
                  <a:srgbClr val="0070C0"/>
                </a:solidFill>
                <a:latin typeface="Trebuchet MS"/>
                <a:cs typeface="Trebuchet MS"/>
              </a:rPr>
              <a:t>ы  </a:t>
            </a: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на</a:t>
            </a:r>
            <a:r>
              <a:rPr sz="900" spc="-45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55" dirty="0">
                <a:solidFill>
                  <a:srgbClr val="0070C0"/>
                </a:solidFill>
                <a:latin typeface="Trebuchet MS"/>
                <a:cs typeface="Trebuchet MS"/>
              </a:rPr>
              <a:t>2022</a:t>
            </a:r>
            <a:r>
              <a:rPr sz="900" spc="-40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25" dirty="0">
                <a:solidFill>
                  <a:srgbClr val="0070C0"/>
                </a:solidFill>
                <a:latin typeface="Trebuchet MS"/>
                <a:cs typeface="Trebuchet MS"/>
              </a:rPr>
              <a:t>год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66" name="object 36"/>
          <p:cNvSpPr txBox="1"/>
          <p:nvPr/>
        </p:nvSpPr>
        <p:spPr>
          <a:xfrm>
            <a:off x="582500" y="5344930"/>
            <a:ext cx="1701800" cy="613410"/>
          </a:xfrm>
          <a:prstGeom prst="rect">
            <a:avLst/>
          </a:prstGeom>
        </p:spPr>
        <p:txBody>
          <a:bodyPr vert="horz" wrap="square" lIns="0" tIns="971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65"/>
              </a:spcBef>
            </a:pPr>
            <a:r>
              <a:rPr sz="1050" spc="40" dirty="0">
                <a:solidFill>
                  <a:srgbClr val="FF0066"/>
                </a:solidFill>
                <a:latin typeface="Trebuchet MS"/>
                <a:cs typeface="Trebuchet MS"/>
              </a:rPr>
              <a:t>П</a:t>
            </a:r>
            <a:r>
              <a:rPr sz="1050" spc="45" dirty="0">
                <a:solidFill>
                  <a:srgbClr val="FF0066"/>
                </a:solidFill>
                <a:latin typeface="Trebuchet MS"/>
                <a:cs typeface="Trebuchet MS"/>
              </a:rPr>
              <a:t>ла</a:t>
            </a:r>
            <a:r>
              <a:rPr sz="1050" spc="35" dirty="0">
                <a:solidFill>
                  <a:srgbClr val="FF0066"/>
                </a:solidFill>
                <a:latin typeface="Trebuchet MS"/>
                <a:cs typeface="Trebuchet MS"/>
              </a:rPr>
              <a:t>н</a:t>
            </a:r>
            <a:r>
              <a:rPr sz="1050" spc="-55" dirty="0">
                <a:solidFill>
                  <a:srgbClr val="FF0066"/>
                </a:solidFill>
                <a:latin typeface="Trebuchet MS"/>
                <a:cs typeface="Trebuchet MS"/>
              </a:rPr>
              <a:t> </a:t>
            </a:r>
            <a:r>
              <a:rPr sz="1050" spc="5" dirty="0">
                <a:solidFill>
                  <a:srgbClr val="FF0066"/>
                </a:solidFill>
                <a:latin typeface="Trebuchet MS"/>
                <a:cs typeface="Trebuchet MS"/>
              </a:rPr>
              <a:t>н</a:t>
            </a:r>
            <a:r>
              <a:rPr sz="1050" spc="70" dirty="0">
                <a:solidFill>
                  <a:srgbClr val="FF0066"/>
                </a:solidFill>
                <a:latin typeface="Trebuchet MS"/>
                <a:cs typeface="Trebuchet MS"/>
              </a:rPr>
              <a:t>а</a:t>
            </a:r>
            <a:r>
              <a:rPr sz="1050" spc="-55" dirty="0">
                <a:solidFill>
                  <a:srgbClr val="FF0066"/>
                </a:solidFill>
                <a:latin typeface="Trebuchet MS"/>
                <a:cs typeface="Trebuchet MS"/>
              </a:rPr>
              <a:t> </a:t>
            </a:r>
            <a:r>
              <a:rPr sz="1050" spc="-70" dirty="0">
                <a:solidFill>
                  <a:srgbClr val="FF0066"/>
                </a:solidFill>
                <a:latin typeface="Lucida Sans Unicode"/>
                <a:cs typeface="Lucida Sans Unicode"/>
              </a:rPr>
              <a:t>2</a:t>
            </a:r>
            <a:r>
              <a:rPr sz="1050" spc="30" dirty="0">
                <a:solidFill>
                  <a:srgbClr val="FF0066"/>
                </a:solidFill>
                <a:latin typeface="Lucida Sans Unicode"/>
                <a:cs typeface="Lucida Sans Unicode"/>
              </a:rPr>
              <a:t>0</a:t>
            </a:r>
            <a:r>
              <a:rPr sz="1050" spc="-70" dirty="0">
                <a:solidFill>
                  <a:srgbClr val="FF0066"/>
                </a:solidFill>
                <a:latin typeface="Lucida Sans Unicode"/>
                <a:cs typeface="Lucida Sans Unicode"/>
              </a:rPr>
              <a:t>2</a:t>
            </a:r>
            <a:r>
              <a:rPr sz="1050" spc="-265" dirty="0">
                <a:solidFill>
                  <a:srgbClr val="FF0066"/>
                </a:solidFill>
                <a:latin typeface="Lucida Sans Unicode"/>
                <a:cs typeface="Lucida Sans Unicode"/>
              </a:rPr>
              <a:t>1</a:t>
            </a:r>
            <a:r>
              <a:rPr sz="1050" spc="-60" dirty="0">
                <a:solidFill>
                  <a:srgbClr val="FF0066"/>
                </a:solidFill>
                <a:latin typeface="Lucida Sans Unicode"/>
                <a:cs typeface="Lucida Sans Unicode"/>
              </a:rPr>
              <a:t> </a:t>
            </a:r>
            <a:r>
              <a:rPr sz="1050" spc="-105" dirty="0">
                <a:solidFill>
                  <a:srgbClr val="FF0066"/>
                </a:solidFill>
                <a:latin typeface="Lucida Sans Unicode"/>
                <a:cs typeface="Lucida Sans Unicode"/>
              </a:rPr>
              <a:t>-</a:t>
            </a:r>
            <a:r>
              <a:rPr sz="1050" spc="-65" dirty="0">
                <a:solidFill>
                  <a:srgbClr val="FF0066"/>
                </a:solidFill>
                <a:latin typeface="Lucida Sans Unicode"/>
                <a:cs typeface="Lucida Sans Unicode"/>
              </a:rPr>
              <a:t> </a:t>
            </a:r>
            <a:r>
              <a:rPr sz="1050" spc="-15" dirty="0">
                <a:solidFill>
                  <a:srgbClr val="FF0066"/>
                </a:solidFill>
                <a:latin typeface="Lucida Sans Unicode"/>
                <a:cs typeface="Lucida Sans Unicode"/>
              </a:rPr>
              <a:t>2</a:t>
            </a:r>
            <a:r>
              <a:rPr sz="1050" spc="-25" dirty="0">
                <a:solidFill>
                  <a:srgbClr val="FF0066"/>
                </a:solidFill>
                <a:latin typeface="Lucida Sans Unicode"/>
                <a:cs typeface="Lucida Sans Unicode"/>
              </a:rPr>
              <a:t>0</a:t>
            </a:r>
            <a:r>
              <a:rPr sz="1050" spc="-70" dirty="0">
                <a:solidFill>
                  <a:srgbClr val="FF0066"/>
                </a:solidFill>
                <a:latin typeface="Lucida Sans Unicode"/>
                <a:cs typeface="Lucida Sans Unicode"/>
              </a:rPr>
              <a:t>2</a:t>
            </a:r>
            <a:r>
              <a:rPr sz="1050" spc="-45" dirty="0">
                <a:solidFill>
                  <a:srgbClr val="FF0066"/>
                </a:solidFill>
                <a:latin typeface="Lucida Sans Unicode"/>
                <a:cs typeface="Lucida Sans Unicode"/>
              </a:rPr>
              <a:t>2</a:t>
            </a:r>
            <a:r>
              <a:rPr sz="1050" dirty="0">
                <a:solidFill>
                  <a:srgbClr val="FF0066"/>
                </a:solidFill>
                <a:latin typeface="Lucida Sans Unicode"/>
                <a:cs typeface="Lucida Sans Unicode"/>
              </a:rPr>
              <a:t> </a:t>
            </a:r>
            <a:r>
              <a:rPr sz="1050" spc="-114" dirty="0">
                <a:solidFill>
                  <a:srgbClr val="FF0066"/>
                </a:solidFill>
                <a:latin typeface="Lucida Sans Unicode"/>
                <a:cs typeface="Lucida Sans Unicode"/>
              </a:rPr>
              <a:t> </a:t>
            </a:r>
            <a:r>
              <a:rPr sz="1050" spc="15" dirty="0">
                <a:solidFill>
                  <a:srgbClr val="FF0066"/>
                </a:solidFill>
                <a:latin typeface="Trebuchet MS"/>
                <a:cs typeface="Trebuchet MS"/>
              </a:rPr>
              <a:t>г</a:t>
            </a:r>
            <a:r>
              <a:rPr sz="1050" spc="60" dirty="0">
                <a:solidFill>
                  <a:srgbClr val="FF0066"/>
                </a:solidFill>
                <a:latin typeface="Trebuchet MS"/>
                <a:cs typeface="Trebuchet MS"/>
              </a:rPr>
              <a:t>о</a:t>
            </a:r>
            <a:r>
              <a:rPr sz="1050" spc="15" dirty="0">
                <a:solidFill>
                  <a:srgbClr val="FF0066"/>
                </a:solidFill>
                <a:latin typeface="Trebuchet MS"/>
                <a:cs typeface="Trebuchet MS"/>
              </a:rPr>
              <a:t>д</a:t>
            </a:r>
            <a:r>
              <a:rPr sz="1050" spc="25" dirty="0">
                <a:solidFill>
                  <a:srgbClr val="FF0066"/>
                </a:solidFill>
                <a:latin typeface="Trebuchet MS"/>
                <a:cs typeface="Trebuchet MS"/>
              </a:rPr>
              <a:t>ы</a:t>
            </a:r>
            <a:endParaRPr sz="1050" dirty="0">
              <a:solidFill>
                <a:srgbClr val="FF0066"/>
              </a:solidFill>
              <a:latin typeface="Trebuchet MS"/>
              <a:cs typeface="Trebuchet MS"/>
            </a:endParaRPr>
          </a:p>
          <a:p>
            <a:pPr marL="688975" marR="343535" indent="76835">
              <a:lnSpc>
                <a:spcPct val="100000"/>
              </a:lnSpc>
              <a:spcBef>
                <a:spcPts val="540"/>
              </a:spcBef>
            </a:pPr>
            <a:r>
              <a:rPr sz="900" spc="35" dirty="0">
                <a:solidFill>
                  <a:srgbClr val="0070C0"/>
                </a:solidFill>
                <a:latin typeface="Trebuchet MS"/>
                <a:cs typeface="Trebuchet MS"/>
              </a:rPr>
              <a:t>Победа </a:t>
            </a:r>
            <a:r>
              <a:rPr sz="900" spc="25" dirty="0">
                <a:solidFill>
                  <a:srgbClr val="0070C0"/>
                </a:solidFill>
                <a:latin typeface="Trebuchet MS"/>
                <a:cs typeface="Trebuchet MS"/>
              </a:rPr>
              <a:t>в </a:t>
            </a:r>
            <a:r>
              <a:rPr sz="900" spc="30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70" dirty="0">
                <a:solidFill>
                  <a:srgbClr val="0070C0"/>
                </a:solidFill>
                <a:latin typeface="Trebuchet MS"/>
                <a:cs typeface="Trebuchet MS"/>
              </a:rPr>
              <a:t>П</a:t>
            </a:r>
            <a:r>
              <a:rPr sz="900" spc="50" dirty="0">
                <a:solidFill>
                  <a:srgbClr val="0070C0"/>
                </a:solidFill>
                <a:latin typeface="Trebuchet MS"/>
                <a:cs typeface="Trebuchet MS"/>
              </a:rPr>
              <a:t>р</a:t>
            </a: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и</a:t>
            </a:r>
            <a:r>
              <a:rPr sz="900" spc="50" dirty="0">
                <a:solidFill>
                  <a:srgbClr val="0070C0"/>
                </a:solidFill>
                <a:latin typeface="Trebuchet MS"/>
                <a:cs typeface="Trebuchet MS"/>
              </a:rPr>
              <a:t>о</a:t>
            </a:r>
            <a:r>
              <a:rPr sz="900" spc="30" dirty="0">
                <a:solidFill>
                  <a:srgbClr val="0070C0"/>
                </a:solidFill>
                <a:latin typeface="Trebuchet MS"/>
                <a:cs typeface="Trebuchet MS"/>
              </a:rPr>
              <a:t>р</a:t>
            </a: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и</a:t>
            </a:r>
            <a:r>
              <a:rPr sz="900" dirty="0">
                <a:solidFill>
                  <a:srgbClr val="0070C0"/>
                </a:solidFill>
                <a:latin typeface="Trebuchet MS"/>
                <a:cs typeface="Trebuchet MS"/>
              </a:rPr>
              <a:t>т</a:t>
            </a:r>
            <a:r>
              <a:rPr sz="900" spc="15" dirty="0">
                <a:solidFill>
                  <a:srgbClr val="0070C0"/>
                </a:solidFill>
                <a:latin typeface="Trebuchet MS"/>
                <a:cs typeface="Trebuchet MS"/>
              </a:rPr>
              <a:t>е</a:t>
            </a:r>
            <a:r>
              <a:rPr sz="900" dirty="0">
                <a:solidFill>
                  <a:srgbClr val="0070C0"/>
                </a:solidFill>
                <a:latin typeface="Trebuchet MS"/>
                <a:cs typeface="Trebuchet MS"/>
              </a:rPr>
              <a:t>т</a:t>
            </a: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е</a:t>
            </a:r>
            <a:endParaRPr sz="900" dirty="0">
              <a:latin typeface="Trebuchet MS"/>
              <a:cs typeface="Trebuchet MS"/>
            </a:endParaRPr>
          </a:p>
        </p:txBody>
      </p:sp>
      <p:sp>
        <p:nvSpPr>
          <p:cNvPr id="167" name="object 37"/>
          <p:cNvSpPr txBox="1"/>
          <p:nvPr/>
        </p:nvSpPr>
        <p:spPr>
          <a:xfrm>
            <a:off x="6612999" y="1322846"/>
            <a:ext cx="2174240" cy="231140"/>
          </a:xfrm>
          <a:prstGeom prst="rect">
            <a:avLst/>
          </a:prstGeom>
          <a:solidFill>
            <a:srgbClr val="FFFFFF"/>
          </a:solidFill>
          <a:ln w="9525">
            <a:solidFill>
              <a:srgbClr val="0070C0"/>
            </a:solidFill>
          </a:ln>
        </p:spPr>
        <p:txBody>
          <a:bodyPr vert="horz" wrap="square" lIns="0" tIns="31750" rIns="0" bIns="0" rtlCol="0">
            <a:spAutoFit/>
          </a:bodyPr>
          <a:lstStyle/>
          <a:p>
            <a:pPr marL="339090">
              <a:lnSpc>
                <a:spcPct val="100000"/>
              </a:lnSpc>
              <a:spcBef>
                <a:spcPts val="250"/>
              </a:spcBef>
            </a:pP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Координационный</a:t>
            </a:r>
            <a:r>
              <a:rPr sz="900" spc="-50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15" dirty="0">
                <a:solidFill>
                  <a:srgbClr val="0070C0"/>
                </a:solidFill>
                <a:latin typeface="Trebuchet MS"/>
                <a:cs typeface="Trebuchet MS"/>
              </a:rPr>
              <a:t>комитет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68" name="object 38"/>
          <p:cNvSpPr txBox="1"/>
          <p:nvPr/>
        </p:nvSpPr>
        <p:spPr>
          <a:xfrm>
            <a:off x="6713519" y="1735300"/>
            <a:ext cx="197358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Утверждение</a:t>
            </a:r>
            <a:r>
              <a:rPr sz="900" spc="-6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программы</a:t>
            </a:r>
            <a:r>
              <a:rPr sz="900" spc="-5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и</a:t>
            </a:r>
            <a:r>
              <a:rPr sz="900" spc="-55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757070"/>
                </a:solidFill>
                <a:latin typeface="Trebuchet MS"/>
                <a:cs typeface="Trebuchet MS"/>
              </a:rPr>
              <a:t>отчетов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169" name="object 39"/>
          <p:cNvGrpSpPr/>
          <p:nvPr/>
        </p:nvGrpSpPr>
        <p:grpSpPr>
          <a:xfrm>
            <a:off x="3395861" y="1387331"/>
            <a:ext cx="4582795" cy="3103880"/>
            <a:chOff x="3272036" y="1576334"/>
            <a:chExt cx="4582795" cy="3103880"/>
          </a:xfrm>
        </p:grpSpPr>
        <p:sp>
          <p:nvSpPr>
            <p:cNvPr id="170" name="object 40"/>
            <p:cNvSpPr/>
            <p:nvPr/>
          </p:nvSpPr>
          <p:spPr>
            <a:xfrm>
              <a:off x="3272027" y="1576336"/>
              <a:ext cx="3217545" cy="100330"/>
            </a:xfrm>
            <a:custGeom>
              <a:avLst/>
              <a:gdLst/>
              <a:ahLst/>
              <a:cxnLst/>
              <a:rect l="l" t="t" r="r" b="b"/>
              <a:pathLst>
                <a:path w="3217545" h="100330">
                  <a:moveTo>
                    <a:pt x="458736" y="49669"/>
                  </a:moveTo>
                  <a:lnTo>
                    <a:pt x="450570" y="44932"/>
                  </a:lnTo>
                  <a:lnTo>
                    <a:pt x="373087" y="0"/>
                  </a:lnTo>
                  <a:lnTo>
                    <a:pt x="370166" y="774"/>
                  </a:lnTo>
                  <a:lnTo>
                    <a:pt x="367525" y="5334"/>
                  </a:lnTo>
                  <a:lnTo>
                    <a:pt x="368300" y="8242"/>
                  </a:lnTo>
                  <a:lnTo>
                    <a:pt x="431660" y="44983"/>
                  </a:lnTo>
                  <a:lnTo>
                    <a:pt x="0" y="46101"/>
                  </a:lnTo>
                  <a:lnTo>
                    <a:pt x="25" y="55626"/>
                  </a:lnTo>
                  <a:lnTo>
                    <a:pt x="431685" y="54508"/>
                  </a:lnTo>
                  <a:lnTo>
                    <a:pt x="368528" y="91567"/>
                  </a:lnTo>
                  <a:lnTo>
                    <a:pt x="367766" y="94488"/>
                  </a:lnTo>
                  <a:lnTo>
                    <a:pt x="370420" y="99021"/>
                  </a:lnTo>
                  <a:lnTo>
                    <a:pt x="373341" y="99783"/>
                  </a:lnTo>
                  <a:lnTo>
                    <a:pt x="458736" y="49669"/>
                  </a:lnTo>
                  <a:close/>
                </a:path>
                <a:path w="3217545" h="100330">
                  <a:moveTo>
                    <a:pt x="3217151" y="46101"/>
                  </a:moveTo>
                  <a:lnTo>
                    <a:pt x="2851200" y="44996"/>
                  </a:lnTo>
                  <a:lnTo>
                    <a:pt x="2914573" y="8280"/>
                  </a:lnTo>
                  <a:lnTo>
                    <a:pt x="2915348" y="5372"/>
                  </a:lnTo>
                  <a:lnTo>
                    <a:pt x="2912707" y="812"/>
                  </a:lnTo>
                  <a:lnTo>
                    <a:pt x="2909798" y="38"/>
                  </a:lnTo>
                  <a:lnTo>
                    <a:pt x="2824124" y="49669"/>
                  </a:lnTo>
                  <a:lnTo>
                    <a:pt x="2909493" y="99822"/>
                  </a:lnTo>
                  <a:lnTo>
                    <a:pt x="2912414" y="99060"/>
                  </a:lnTo>
                  <a:lnTo>
                    <a:pt x="2915069" y="94526"/>
                  </a:lnTo>
                  <a:lnTo>
                    <a:pt x="2914319" y="91605"/>
                  </a:lnTo>
                  <a:lnTo>
                    <a:pt x="2851175" y="54521"/>
                  </a:lnTo>
                  <a:lnTo>
                    <a:pt x="3217126" y="55626"/>
                  </a:lnTo>
                  <a:lnTo>
                    <a:pt x="3217151" y="46101"/>
                  </a:lnTo>
                  <a:close/>
                </a:path>
              </a:pathLst>
            </a:custGeom>
            <a:solidFill>
              <a:srgbClr val="4454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41"/>
            <p:cNvSpPr/>
            <p:nvPr/>
          </p:nvSpPr>
          <p:spPr>
            <a:xfrm>
              <a:off x="3344024" y="3310280"/>
              <a:ext cx="4511040" cy="1369695"/>
            </a:xfrm>
            <a:custGeom>
              <a:avLst/>
              <a:gdLst/>
              <a:ahLst/>
              <a:cxnLst/>
              <a:rect l="l" t="t" r="r" b="b"/>
              <a:pathLst>
                <a:path w="4511040" h="1369695">
                  <a:moveTo>
                    <a:pt x="4510417" y="8115"/>
                  </a:moveTo>
                  <a:lnTo>
                    <a:pt x="4504042" y="1041"/>
                  </a:lnTo>
                  <a:lnTo>
                    <a:pt x="3775976" y="657707"/>
                  </a:lnTo>
                  <a:lnTo>
                    <a:pt x="3768839" y="651611"/>
                  </a:lnTo>
                  <a:lnTo>
                    <a:pt x="3768839" y="664133"/>
                  </a:lnTo>
                  <a:lnTo>
                    <a:pt x="3423450" y="975652"/>
                  </a:lnTo>
                  <a:lnTo>
                    <a:pt x="3415119" y="973277"/>
                  </a:lnTo>
                  <a:lnTo>
                    <a:pt x="3415119" y="983170"/>
                  </a:lnTo>
                  <a:lnTo>
                    <a:pt x="3022320" y="1337437"/>
                  </a:lnTo>
                  <a:lnTo>
                    <a:pt x="3044583" y="1267663"/>
                  </a:lnTo>
                  <a:lnTo>
                    <a:pt x="3043199" y="1264983"/>
                  </a:lnTo>
                  <a:lnTo>
                    <a:pt x="3038183" y="1263383"/>
                  </a:lnTo>
                  <a:lnTo>
                    <a:pt x="3035503" y="1264767"/>
                  </a:lnTo>
                  <a:lnTo>
                    <a:pt x="3005467" y="1358938"/>
                  </a:lnTo>
                  <a:lnTo>
                    <a:pt x="2948127" y="1278458"/>
                  </a:lnTo>
                  <a:lnTo>
                    <a:pt x="2945155" y="1277950"/>
                  </a:lnTo>
                  <a:lnTo>
                    <a:pt x="2940862" y="1281010"/>
                  </a:lnTo>
                  <a:lnTo>
                    <a:pt x="2940367" y="1283982"/>
                  </a:lnTo>
                  <a:lnTo>
                    <a:pt x="2982861" y="1343621"/>
                  </a:lnTo>
                  <a:lnTo>
                    <a:pt x="1977732" y="890371"/>
                  </a:lnTo>
                  <a:lnTo>
                    <a:pt x="2255736" y="652462"/>
                  </a:lnTo>
                  <a:lnTo>
                    <a:pt x="3415119" y="983170"/>
                  </a:lnTo>
                  <a:lnTo>
                    <a:pt x="3415119" y="973277"/>
                  </a:lnTo>
                  <a:lnTo>
                    <a:pt x="2264410" y="645033"/>
                  </a:lnTo>
                  <a:lnTo>
                    <a:pt x="3005467" y="10858"/>
                  </a:lnTo>
                  <a:lnTo>
                    <a:pt x="3768839" y="664133"/>
                  </a:lnTo>
                  <a:lnTo>
                    <a:pt x="3768839" y="651611"/>
                  </a:lnTo>
                  <a:lnTo>
                    <a:pt x="3008566" y="965"/>
                  </a:lnTo>
                  <a:lnTo>
                    <a:pt x="3005480" y="4572"/>
                  </a:lnTo>
                  <a:lnTo>
                    <a:pt x="3003689" y="317"/>
                  </a:lnTo>
                  <a:lnTo>
                    <a:pt x="2978353" y="11163"/>
                  </a:lnTo>
                  <a:lnTo>
                    <a:pt x="2978353" y="21526"/>
                  </a:lnTo>
                  <a:lnTo>
                    <a:pt x="2253424" y="641896"/>
                  </a:lnTo>
                  <a:lnTo>
                    <a:pt x="2244750" y="639432"/>
                  </a:lnTo>
                  <a:lnTo>
                    <a:pt x="2244750" y="649325"/>
                  </a:lnTo>
                  <a:lnTo>
                    <a:pt x="1968144" y="886040"/>
                  </a:lnTo>
                  <a:lnTo>
                    <a:pt x="1476298" y="664235"/>
                  </a:lnTo>
                  <a:lnTo>
                    <a:pt x="1804593" y="523760"/>
                  </a:lnTo>
                  <a:lnTo>
                    <a:pt x="2244750" y="649325"/>
                  </a:lnTo>
                  <a:lnTo>
                    <a:pt x="2244750" y="639432"/>
                  </a:lnTo>
                  <a:lnTo>
                    <a:pt x="1818474" y="517817"/>
                  </a:lnTo>
                  <a:lnTo>
                    <a:pt x="2978353" y="21526"/>
                  </a:lnTo>
                  <a:lnTo>
                    <a:pt x="2978353" y="11163"/>
                  </a:lnTo>
                  <a:lnTo>
                    <a:pt x="1803946" y="513676"/>
                  </a:lnTo>
                  <a:lnTo>
                    <a:pt x="1790052" y="509714"/>
                  </a:lnTo>
                  <a:lnTo>
                    <a:pt x="1790052" y="519620"/>
                  </a:lnTo>
                  <a:lnTo>
                    <a:pt x="1464500" y="658914"/>
                  </a:lnTo>
                  <a:lnTo>
                    <a:pt x="63334" y="27051"/>
                  </a:lnTo>
                  <a:lnTo>
                    <a:pt x="1790052" y="519620"/>
                  </a:lnTo>
                  <a:lnTo>
                    <a:pt x="1790052" y="509714"/>
                  </a:lnTo>
                  <a:lnTo>
                    <a:pt x="3263" y="0"/>
                  </a:lnTo>
                  <a:lnTo>
                    <a:pt x="1955" y="4597"/>
                  </a:lnTo>
                  <a:lnTo>
                    <a:pt x="0" y="8928"/>
                  </a:lnTo>
                  <a:lnTo>
                    <a:pt x="1452613" y="664006"/>
                  </a:lnTo>
                  <a:lnTo>
                    <a:pt x="24955" y="1274876"/>
                  </a:lnTo>
                  <a:lnTo>
                    <a:pt x="68592" y="1216075"/>
                  </a:lnTo>
                  <a:lnTo>
                    <a:pt x="68148" y="1213091"/>
                  </a:lnTo>
                  <a:lnTo>
                    <a:pt x="63931" y="1209954"/>
                  </a:lnTo>
                  <a:lnTo>
                    <a:pt x="60947" y="1210398"/>
                  </a:lnTo>
                  <a:lnTo>
                    <a:pt x="1943" y="1289900"/>
                  </a:lnTo>
                  <a:lnTo>
                    <a:pt x="100190" y="1302131"/>
                  </a:lnTo>
                  <a:lnTo>
                    <a:pt x="102577" y="1300276"/>
                  </a:lnTo>
                  <a:lnTo>
                    <a:pt x="103225" y="1295057"/>
                  </a:lnTo>
                  <a:lnTo>
                    <a:pt x="101371" y="1292682"/>
                  </a:lnTo>
                  <a:lnTo>
                    <a:pt x="84531" y="1290586"/>
                  </a:lnTo>
                  <a:lnTo>
                    <a:pt x="28702" y="1283639"/>
                  </a:lnTo>
                  <a:lnTo>
                    <a:pt x="1464411" y="669328"/>
                  </a:lnTo>
                  <a:lnTo>
                    <a:pt x="1960143" y="892886"/>
                  </a:lnTo>
                  <a:lnTo>
                    <a:pt x="1521129" y="1268577"/>
                  </a:lnTo>
                  <a:lnTo>
                    <a:pt x="1545196" y="1199413"/>
                  </a:lnTo>
                  <a:lnTo>
                    <a:pt x="1543875" y="1196695"/>
                  </a:lnTo>
                  <a:lnTo>
                    <a:pt x="1538909" y="1194968"/>
                  </a:lnTo>
                  <a:lnTo>
                    <a:pt x="1536192" y="1196289"/>
                  </a:lnTo>
                  <a:lnTo>
                    <a:pt x="1503654" y="1289799"/>
                  </a:lnTo>
                  <a:lnTo>
                    <a:pt x="1517294" y="1287322"/>
                  </a:lnTo>
                  <a:lnTo>
                    <a:pt x="1601076" y="1272095"/>
                  </a:lnTo>
                  <a:lnTo>
                    <a:pt x="1602790" y="1269619"/>
                  </a:lnTo>
                  <a:lnTo>
                    <a:pt x="1601851" y="1264437"/>
                  </a:lnTo>
                  <a:lnTo>
                    <a:pt x="1599374" y="1262722"/>
                  </a:lnTo>
                  <a:lnTo>
                    <a:pt x="1527314" y="1275816"/>
                  </a:lnTo>
                  <a:lnTo>
                    <a:pt x="1969731" y="897216"/>
                  </a:lnTo>
                  <a:lnTo>
                    <a:pt x="2978950" y="1352308"/>
                  </a:lnTo>
                  <a:lnTo>
                    <a:pt x="2906115" y="1359941"/>
                  </a:lnTo>
                  <a:lnTo>
                    <a:pt x="2904223" y="1362278"/>
                  </a:lnTo>
                  <a:lnTo>
                    <a:pt x="2904769" y="1367510"/>
                  </a:lnTo>
                  <a:lnTo>
                    <a:pt x="2907106" y="1369415"/>
                  </a:lnTo>
                  <a:lnTo>
                    <a:pt x="3000616" y="1359611"/>
                  </a:lnTo>
                  <a:lnTo>
                    <a:pt x="3005582" y="1359090"/>
                  </a:lnTo>
                  <a:lnTo>
                    <a:pt x="3018790" y="1356309"/>
                  </a:lnTo>
                  <a:lnTo>
                    <a:pt x="3102330" y="1338859"/>
                  </a:lnTo>
                  <a:lnTo>
                    <a:pt x="3103981" y="1336344"/>
                  </a:lnTo>
                  <a:lnTo>
                    <a:pt x="3102914" y="1331188"/>
                  </a:lnTo>
                  <a:lnTo>
                    <a:pt x="3100387" y="1329537"/>
                  </a:lnTo>
                  <a:lnTo>
                    <a:pt x="3028696" y="1344510"/>
                  </a:lnTo>
                  <a:lnTo>
                    <a:pt x="3425914" y="986243"/>
                  </a:lnTo>
                  <a:lnTo>
                    <a:pt x="4408703" y="1266596"/>
                  </a:lnTo>
                  <a:lnTo>
                    <a:pt x="4408157" y="1269619"/>
                  </a:lnTo>
                  <a:lnTo>
                    <a:pt x="4409872" y="1272095"/>
                  </a:lnTo>
                  <a:lnTo>
                    <a:pt x="4459833" y="1281176"/>
                  </a:lnTo>
                  <a:lnTo>
                    <a:pt x="4480052" y="1286941"/>
                  </a:lnTo>
                  <a:lnTo>
                    <a:pt x="4409097" y="1305077"/>
                  </a:lnTo>
                  <a:lnTo>
                    <a:pt x="4407560" y="1307668"/>
                  </a:lnTo>
                  <a:lnTo>
                    <a:pt x="4408856" y="1312760"/>
                  </a:lnTo>
                  <a:lnTo>
                    <a:pt x="4411459" y="1314297"/>
                  </a:lnTo>
                  <a:lnTo>
                    <a:pt x="4499445" y="1291818"/>
                  </a:lnTo>
                  <a:lnTo>
                    <a:pt x="4507382" y="1289786"/>
                  </a:lnTo>
                  <a:lnTo>
                    <a:pt x="4507230" y="1289634"/>
                  </a:lnTo>
                  <a:lnTo>
                    <a:pt x="4506430" y="1287322"/>
                  </a:lnTo>
                  <a:lnTo>
                    <a:pt x="4474743" y="1196289"/>
                  </a:lnTo>
                  <a:lnTo>
                    <a:pt x="4472038" y="1194968"/>
                  </a:lnTo>
                  <a:lnTo>
                    <a:pt x="4467060" y="1196695"/>
                  </a:lnTo>
                  <a:lnTo>
                    <a:pt x="4465752" y="1199413"/>
                  </a:lnTo>
                  <a:lnTo>
                    <a:pt x="4489818" y="1268577"/>
                  </a:lnTo>
                  <a:lnTo>
                    <a:pt x="4480153" y="1260322"/>
                  </a:lnTo>
                  <a:lnTo>
                    <a:pt x="4480153" y="1275194"/>
                  </a:lnTo>
                  <a:lnTo>
                    <a:pt x="4461942" y="1271879"/>
                  </a:lnTo>
                  <a:lnTo>
                    <a:pt x="3434257" y="978725"/>
                  </a:lnTo>
                  <a:lnTo>
                    <a:pt x="3776141" y="670382"/>
                  </a:lnTo>
                  <a:lnTo>
                    <a:pt x="4467644" y="1262164"/>
                  </a:lnTo>
                  <a:lnTo>
                    <a:pt x="4480153" y="1275194"/>
                  </a:lnTo>
                  <a:lnTo>
                    <a:pt x="4480153" y="1260322"/>
                  </a:lnTo>
                  <a:lnTo>
                    <a:pt x="4474210" y="1255229"/>
                  </a:lnTo>
                  <a:lnTo>
                    <a:pt x="4438828" y="1218349"/>
                  </a:lnTo>
                  <a:lnTo>
                    <a:pt x="4435805" y="1218285"/>
                  </a:lnTo>
                  <a:lnTo>
                    <a:pt x="4433557" y="1220444"/>
                  </a:lnTo>
                  <a:lnTo>
                    <a:pt x="3783266" y="663943"/>
                  </a:lnTo>
                  <a:lnTo>
                    <a:pt x="4510417" y="8115"/>
                  </a:lnTo>
                  <a:close/>
                </a:path>
              </a:pathLst>
            </a:custGeom>
            <a:solidFill>
              <a:srgbClr val="4472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2" name="object 42"/>
          <p:cNvSpPr txBox="1"/>
          <p:nvPr/>
        </p:nvSpPr>
        <p:spPr>
          <a:xfrm>
            <a:off x="1281817" y="3568676"/>
            <a:ext cx="7379970" cy="369570"/>
          </a:xfrm>
          <a:prstGeom prst="rect">
            <a:avLst/>
          </a:prstGeom>
          <a:solidFill>
            <a:srgbClr val="FFFFFF"/>
          </a:solidFill>
          <a:ln w="9525">
            <a:solidFill>
              <a:srgbClr val="2E75B5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254"/>
              </a:spcBef>
            </a:pPr>
            <a:r>
              <a:rPr sz="900" spc="10" dirty="0">
                <a:solidFill>
                  <a:srgbClr val="0070C0"/>
                </a:solidFill>
                <a:latin typeface="Trebuchet MS"/>
                <a:cs typeface="Trebuchet MS"/>
              </a:rPr>
              <a:t>Страт.</a:t>
            </a:r>
            <a:r>
              <a:rPr sz="900" spc="-40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15" dirty="0">
                <a:solidFill>
                  <a:srgbClr val="0070C0"/>
                </a:solidFill>
                <a:latin typeface="Trebuchet MS"/>
                <a:cs typeface="Trebuchet MS"/>
              </a:rPr>
              <a:t>проекты</a:t>
            </a:r>
            <a:r>
              <a:rPr sz="900" spc="-30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185" dirty="0">
                <a:solidFill>
                  <a:srgbClr val="0070C0"/>
                </a:solidFill>
                <a:latin typeface="Trebuchet MS"/>
                <a:cs typeface="Trebuchet MS"/>
              </a:rPr>
              <a:t>–</a:t>
            </a:r>
            <a:r>
              <a:rPr sz="900" spc="-25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25" dirty="0">
                <a:solidFill>
                  <a:srgbClr val="0070C0"/>
                </a:solidFill>
                <a:latin typeface="Trebuchet MS"/>
                <a:cs typeface="Trebuchet MS"/>
              </a:rPr>
              <a:t>это</a:t>
            </a:r>
            <a:r>
              <a:rPr sz="900" spc="-30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40" dirty="0">
                <a:solidFill>
                  <a:srgbClr val="0070C0"/>
                </a:solidFill>
                <a:latin typeface="Trebuchet MS"/>
                <a:cs typeface="Trebuchet MS"/>
              </a:rPr>
              <a:t>способ</a:t>
            </a:r>
            <a:r>
              <a:rPr sz="900" spc="-35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тестирования</a:t>
            </a:r>
            <a:r>
              <a:rPr sz="900" spc="-35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15" dirty="0">
                <a:solidFill>
                  <a:srgbClr val="0070C0"/>
                </a:solidFill>
                <a:latin typeface="Trebuchet MS"/>
                <a:cs typeface="Trebuchet MS"/>
              </a:rPr>
              <a:t>политики</a:t>
            </a:r>
            <a:r>
              <a:rPr sz="900" spc="-30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25" dirty="0">
                <a:solidFill>
                  <a:srgbClr val="0070C0"/>
                </a:solidFill>
                <a:latin typeface="Trebuchet MS"/>
                <a:cs typeface="Trebuchet MS"/>
              </a:rPr>
              <a:t>в</a:t>
            </a:r>
            <a:r>
              <a:rPr sz="900" spc="-35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виде</a:t>
            </a:r>
            <a:r>
              <a:rPr sz="900" spc="-35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15" dirty="0">
                <a:solidFill>
                  <a:srgbClr val="0070C0"/>
                </a:solidFill>
                <a:latin typeface="Trebuchet MS"/>
                <a:cs typeface="Trebuchet MS"/>
              </a:rPr>
              <a:t>конкретной</a:t>
            </a:r>
            <a:r>
              <a:rPr sz="900" spc="-30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5" dirty="0">
                <a:solidFill>
                  <a:srgbClr val="0070C0"/>
                </a:solidFill>
                <a:latin typeface="Trebuchet MS"/>
                <a:cs typeface="Trebuchet MS"/>
              </a:rPr>
              <a:t>задачи.</a:t>
            </a:r>
            <a:endParaRPr sz="9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900" spc="75" dirty="0">
                <a:solidFill>
                  <a:srgbClr val="0070C0"/>
                </a:solidFill>
                <a:latin typeface="Trebuchet MS"/>
                <a:cs typeface="Trebuchet MS"/>
              </a:rPr>
              <a:t>В</a:t>
            </a:r>
            <a:r>
              <a:rPr sz="900" spc="-30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ходе</a:t>
            </a:r>
            <a:r>
              <a:rPr sz="900" spc="-30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25" dirty="0">
                <a:solidFill>
                  <a:srgbClr val="0070C0"/>
                </a:solidFill>
                <a:latin typeface="Trebuchet MS"/>
                <a:cs typeface="Trebuchet MS"/>
              </a:rPr>
              <a:t>реализации</a:t>
            </a:r>
            <a:r>
              <a:rPr sz="900" spc="-25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проректоры</a:t>
            </a:r>
            <a:r>
              <a:rPr sz="900" spc="-25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и</a:t>
            </a:r>
            <a:r>
              <a:rPr sz="900" spc="-25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руководители</a:t>
            </a:r>
            <a:r>
              <a:rPr sz="900" spc="-25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проекта</a:t>
            </a:r>
            <a:r>
              <a:rPr sz="900" spc="-20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10" dirty="0">
                <a:solidFill>
                  <a:srgbClr val="0070C0"/>
                </a:solidFill>
                <a:latin typeface="Trebuchet MS"/>
                <a:cs typeface="Trebuchet MS"/>
              </a:rPr>
              <a:t>наделены</a:t>
            </a:r>
            <a:r>
              <a:rPr sz="900" spc="-25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15" dirty="0">
                <a:solidFill>
                  <a:srgbClr val="0070C0"/>
                </a:solidFill>
                <a:latin typeface="Trebuchet MS"/>
                <a:cs typeface="Trebuchet MS"/>
              </a:rPr>
              <a:t>полномочиями</a:t>
            </a:r>
            <a:r>
              <a:rPr sz="900" spc="-25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900" spc="20" dirty="0">
                <a:solidFill>
                  <a:srgbClr val="0070C0"/>
                </a:solidFill>
                <a:latin typeface="Trebuchet MS"/>
                <a:cs typeface="Trebuchet MS"/>
              </a:rPr>
              <a:t>развития</a:t>
            </a:r>
            <a:endParaRPr sz="90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5843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4. Международная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r>
              <a:rPr lang="ru-RU" dirty="0" smtClean="0"/>
              <a:t>Международные соглашения и контракты </a:t>
            </a:r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353005" y="918300"/>
            <a:ext cx="4663495" cy="2190864"/>
            <a:chOff x="353005" y="918300"/>
            <a:chExt cx="4663495" cy="2190864"/>
          </a:xfrm>
        </p:grpSpPr>
        <p:sp>
          <p:nvSpPr>
            <p:cNvPr id="7" name="Прямоугольник с двумя скругленными противолежащими углами 6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53005" y="918300"/>
              <a:ext cx="4663495" cy="2190864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  <a:alpha val="61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2333807" y="1395420"/>
              <a:ext cx="2566752" cy="1659528"/>
              <a:chOff x="2621180" y="1352797"/>
              <a:chExt cx="2566752" cy="1659528"/>
            </a:xfrm>
          </p:grpSpPr>
          <p:sp>
            <p:nvSpPr>
              <p:cNvPr id="11" name="Прямоугольник 10"/>
              <p:cNvSpPr/>
              <p:nvPr/>
            </p:nvSpPr>
            <p:spPr>
              <a:xfrm>
                <a:off x="3237372" y="1745520"/>
                <a:ext cx="1950560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100" dirty="0">
                    <a:solidFill>
                      <a:srgbClr val="01509F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д</a:t>
                </a:r>
                <a:r>
                  <a:rPr lang="ru-RU" sz="1100" dirty="0" smtClean="0">
                    <a:solidFill>
                      <a:srgbClr val="01509F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ействующих соглашений с зарубежными вузами</a:t>
                </a:r>
                <a:endParaRPr lang="ru-RU" sz="1100" dirty="0">
                  <a:solidFill>
                    <a:srgbClr val="01509F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cxnSp>
            <p:nvCxnSpPr>
              <p:cNvPr id="12" name="Прямая со стрелкой 11"/>
              <p:cNvCxnSpPr>
                <a:cxnSpLocks/>
              </p:cNvCxnSpPr>
              <p:nvPr/>
            </p:nvCxnSpPr>
            <p:spPr>
              <a:xfrm>
                <a:off x="2621180" y="2060212"/>
                <a:ext cx="619188" cy="329369"/>
              </a:xfrm>
              <a:prstGeom prst="straightConnector1">
                <a:avLst/>
              </a:prstGeom>
              <a:ln>
                <a:solidFill>
                  <a:srgbClr val="01509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 стрелкой 12"/>
              <p:cNvCxnSpPr>
                <a:cxnSpLocks/>
              </p:cNvCxnSpPr>
              <p:nvPr/>
            </p:nvCxnSpPr>
            <p:spPr>
              <a:xfrm flipV="1">
                <a:off x="2682005" y="1534387"/>
                <a:ext cx="555367" cy="288924"/>
              </a:xfrm>
              <a:prstGeom prst="straightConnector1">
                <a:avLst/>
              </a:prstGeom>
              <a:ln>
                <a:solidFill>
                  <a:srgbClr val="01509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Прямоугольник 13"/>
              <p:cNvSpPr/>
              <p:nvPr/>
            </p:nvSpPr>
            <p:spPr>
              <a:xfrm>
                <a:off x="3299822" y="1352797"/>
                <a:ext cx="557166" cy="400110"/>
              </a:xfrm>
              <a:prstGeom prst="rect">
                <a:avLst/>
              </a:prstGeom>
              <a:solidFill>
                <a:srgbClr val="01509F"/>
              </a:solidFill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000" b="1" dirty="0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45</a:t>
                </a:r>
                <a:r>
                  <a:rPr lang="ru-RU" sz="2000" b="1" dirty="0" smtClean="0">
                    <a:solidFill>
                      <a:srgbClr val="01509F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endParaRPr lang="ru-RU" sz="2000" dirty="0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3270213" y="2581438"/>
                <a:ext cx="1917719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100" dirty="0" smtClean="0">
                    <a:solidFill>
                      <a:srgbClr val="01509F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международных ассоциаций</a:t>
                </a: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3349041" y="2206070"/>
                <a:ext cx="507947" cy="400110"/>
              </a:xfrm>
              <a:prstGeom prst="rect">
                <a:avLst/>
              </a:prstGeom>
              <a:solidFill>
                <a:srgbClr val="01509F"/>
              </a:solidFill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000" b="1" dirty="0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15</a:t>
                </a:r>
                <a:r>
                  <a:rPr lang="ru-RU" sz="2000" b="1" dirty="0" smtClean="0">
                    <a:solidFill>
                      <a:srgbClr val="01509F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endParaRPr lang="ru-RU" sz="2000" dirty="0"/>
              </a:p>
            </p:txBody>
          </p:sp>
        </p:grp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5263" y="1405660"/>
              <a:ext cx="1352619" cy="1393516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597776" y="921394"/>
              <a:ext cx="36312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>
                  <a:solidFill>
                    <a:srgbClr val="005AAA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Соглашения о сотрудничестве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449458" y="859353"/>
            <a:ext cx="6577882" cy="3744546"/>
            <a:chOff x="6813365" y="2947991"/>
            <a:chExt cx="6216634" cy="3910009"/>
          </a:xfrm>
        </p:grpSpPr>
        <p:sp>
          <p:nvSpPr>
            <p:cNvPr id="18" name="Прямоугольник с двумя скругленными противолежащими углами 17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6813365" y="2947991"/>
              <a:ext cx="6216634" cy="3910009"/>
            </a:xfrm>
            <a:prstGeom prst="round2DiagRec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7173730" y="3111633"/>
              <a:ext cx="5043672" cy="385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Меморандумы о взаимопонимании</a:t>
              </a: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7509762" y="3523287"/>
              <a:ext cx="5018715" cy="10605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ru-RU" sz="1200" dirty="0" err="1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Сианьски</a:t>
              </a:r>
              <a:r>
                <a:rPr lang="ru-RU" sz="1200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й</a:t>
              </a: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транспортный университет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(КНР, </a:t>
              </a:r>
              <a:r>
                <a:rPr lang="ru-RU" sz="1200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Сиань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),  </a:t>
              </a:r>
              <a:endParaRPr lang="en-US" sz="12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Университет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К.Р. </a:t>
              </a:r>
              <a:r>
                <a:rPr lang="ru-RU" sz="1200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Мангалама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(Индия, </a:t>
              </a:r>
              <a:r>
                <a:rPr lang="ru-RU" sz="1200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Гуруграм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).  </a:t>
              </a:r>
              <a:endParaRPr lang="en-US" sz="12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Университет </a:t>
              </a:r>
              <a:r>
                <a:rPr lang="ru-RU" sz="1200" dirty="0" err="1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Алтынбаш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(Турция, Стамбул</a:t>
              </a: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),</a:t>
              </a:r>
              <a:endParaRPr lang="en-US" sz="12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Региональным </a:t>
              </a:r>
              <a:r>
                <a:rPr lang="ru-RU" sz="12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авиационный институт </a:t>
              </a:r>
              <a:r>
                <a:rPr lang="ru-RU" sz="1200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управления прямыми услугами (РАИУПУ) (Камерун, Яунде).</a:t>
              </a:r>
            </a:p>
          </p:txBody>
        </p:sp>
      </p:grpSp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6311900" y="4019473"/>
            <a:ext cx="5184776" cy="2647966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628532" y="4272659"/>
            <a:ext cx="44949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Присоединились к консорциуму </a:t>
            </a:r>
            <a:br>
              <a:rPr lang="ru-RU" sz="16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6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образовательных </a:t>
            </a:r>
            <a:r>
              <a:rPr lang="ru-RU" sz="1600" b="1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организаций высшего образования </a:t>
            </a:r>
            <a:r>
              <a:rPr lang="ru-RU" sz="16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«</a:t>
            </a:r>
            <a:r>
              <a:rPr lang="ru-RU" sz="1600" b="1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Университет </a:t>
            </a:r>
            <a:r>
              <a:rPr lang="ru-RU" sz="1600" b="1" dirty="0" err="1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Future</a:t>
            </a:r>
            <a:r>
              <a:rPr lang="ru-RU" sz="16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600" b="1" dirty="0" err="1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Skills</a:t>
            </a:r>
            <a:r>
              <a:rPr lang="ru-RU" sz="1600" b="1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»</a:t>
            </a:r>
            <a:endParaRPr lang="ru-RU" sz="1600" b="1" dirty="0" smtClean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584511" y="5103656"/>
            <a:ext cx="4583012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Ташкентский университет информационных технологий имени Мухаммада аль-Хорезми, Узбекистан </a:t>
            </a:r>
            <a:endParaRPr lang="ru-RU" sz="1200" dirty="0" smtClean="0">
              <a:solidFill>
                <a:srgbClr val="2B375C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Полоцкий </a:t>
            </a:r>
            <a:r>
              <a:rPr lang="ru-RU" sz="1200" dirty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государственный </a:t>
            </a:r>
            <a:r>
              <a:rPr lang="ru-RU" sz="1200" dirty="0" smtClean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университет, </a:t>
            </a:r>
            <a:br>
              <a:rPr lang="ru-RU" sz="1200" dirty="0" smtClean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dirty="0" smtClean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Республика Беларусь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Белорусский </a:t>
            </a:r>
            <a:r>
              <a:rPr lang="ru-RU" sz="1200" dirty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государственный технологический </a:t>
            </a:r>
            <a:r>
              <a:rPr lang="ru-RU" sz="1200" dirty="0" smtClean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университет, </a:t>
            </a:r>
            <a:r>
              <a:rPr lang="ru-RU" sz="1200" dirty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Республика </a:t>
            </a:r>
            <a:r>
              <a:rPr lang="ru-RU" sz="1200" dirty="0" smtClean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Беларусь</a:t>
            </a:r>
            <a:endParaRPr lang="ru-RU" sz="1200" dirty="0">
              <a:solidFill>
                <a:srgbClr val="2B375C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353005" y="3228875"/>
            <a:ext cx="5259572" cy="3080973"/>
            <a:chOff x="6597466" y="969301"/>
            <a:chExt cx="5259572" cy="3080973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6597466" y="969301"/>
              <a:ext cx="5259572" cy="3080973"/>
              <a:chOff x="6597466" y="969301"/>
              <a:chExt cx="5259572" cy="3080973"/>
            </a:xfrm>
          </p:grpSpPr>
          <p:sp>
            <p:nvSpPr>
              <p:cNvPr id="28" name="Прямоугольник с двумя скругленными противолежащими углами 27">
                <a:extLst>
                  <a:ext uri="{FF2B5EF4-FFF2-40B4-BE49-F238E27FC236}">
                    <a16:creationId xmlns:a16="http://schemas.microsoft.com/office/drawing/2014/main" id="{48C43A40-1A27-BE44-A1AE-E14DFCBC5D1E}"/>
                  </a:ext>
                </a:extLst>
              </p:cNvPr>
              <p:cNvSpPr/>
              <p:nvPr/>
            </p:nvSpPr>
            <p:spPr>
              <a:xfrm>
                <a:off x="6597466" y="969301"/>
                <a:ext cx="5213702" cy="3080973"/>
              </a:xfrm>
              <a:prstGeom prst="round2DiagRect">
                <a:avLst/>
              </a:prstGeom>
              <a:solidFill>
                <a:srgbClr val="2B375C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endParaRPr lang="ru-RU" sz="1400" dirty="0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6813366" y="1197444"/>
                <a:ext cx="504367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 smtClean="0">
                    <a:solidFill>
                      <a:schemeClr val="bg1"/>
                    </a:solidFill>
                    <a:latin typeface="+mj-lt"/>
                    <a:ea typeface="Roboto" panose="02000000000000000000" pitchFamily="2" charset="0"/>
                    <a:cs typeface="Roboto" panose="02000000000000000000" pitchFamily="2" charset="0"/>
                  </a:rPr>
                  <a:t>Международная научная активность ГУАП:</a:t>
                </a:r>
              </a:p>
            </p:txBody>
          </p:sp>
        </p:grpSp>
        <p:sp>
          <p:nvSpPr>
            <p:cNvPr id="27" name="Прямоугольник 26"/>
            <p:cNvSpPr/>
            <p:nvPr/>
          </p:nvSpPr>
          <p:spPr>
            <a:xfrm>
              <a:off x="7141138" y="1759899"/>
              <a:ext cx="4391247" cy="1862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</a:t>
              </a:r>
              <a:r>
                <a:rPr lang="ru-RU" sz="16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роект </a:t>
              </a:r>
              <a:r>
                <a:rPr lang="ru-RU" sz="16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NonHazCity2 в рамках Программы </a:t>
              </a:r>
              <a:r>
                <a:rPr lang="ru-RU" sz="16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«</a:t>
              </a:r>
              <a:r>
                <a:rPr lang="ru-RU" sz="1600" b="1" dirty="0" err="1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Интеррег</a:t>
              </a:r>
              <a:r>
                <a:rPr lang="ru-RU" sz="1600" b="1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: Регион Балтийского </a:t>
              </a:r>
              <a:r>
                <a:rPr lang="ru-RU" sz="16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моря»</a:t>
              </a:r>
            </a:p>
            <a:p>
              <a:pPr>
                <a:spcBef>
                  <a:spcPts val="600"/>
                </a:spcBef>
              </a:pPr>
              <a:r>
                <a:rPr lang="ru-RU" sz="12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куратор — </a:t>
              </a:r>
              <a:r>
                <a:rPr lang="ru-RU" sz="1200" dirty="0" err="1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Жильникова</a:t>
              </a:r>
              <a:r>
                <a:rPr lang="ru-RU" sz="1200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Н.А., доц. каф.5 </a:t>
              </a:r>
            </a:p>
            <a:p>
              <a:pPr>
                <a:spcBef>
                  <a:spcPts val="600"/>
                </a:spcBef>
              </a:pPr>
              <a:endParaRPr lang="ru-RU" sz="12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  <a:p>
              <a:pPr lvl="0"/>
              <a:r>
                <a:rPr lang="ru-RU" sz="1600" b="1" dirty="0">
                  <a:solidFill>
                    <a:prstClr val="white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НИР по международному контракту </a:t>
              </a:r>
              <a:r>
                <a:rPr lang="ru-RU" sz="1600" b="1" dirty="0" smtClean="0">
                  <a:solidFill>
                    <a:prstClr val="white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600" b="1" dirty="0" smtClean="0">
                  <a:solidFill>
                    <a:prstClr val="white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600" b="1" dirty="0" smtClean="0">
                  <a:solidFill>
                    <a:prstClr val="white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 </a:t>
              </a:r>
              <a:r>
                <a:rPr lang="ru-RU" sz="1600" b="1" dirty="0">
                  <a:solidFill>
                    <a:prstClr val="white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компанией </a:t>
              </a:r>
              <a:r>
                <a:rPr lang="ru-RU" sz="1600" b="1" dirty="0" err="1">
                  <a:solidFill>
                    <a:prstClr val="white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KnowledgeInside</a:t>
              </a:r>
              <a:r>
                <a:rPr lang="ru-RU" sz="1600" b="1" dirty="0">
                  <a:solidFill>
                    <a:prstClr val="white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(Франция</a:t>
              </a:r>
              <a:r>
                <a:rPr lang="ru-RU" sz="1600" b="1" dirty="0" smtClean="0">
                  <a:solidFill>
                    <a:prstClr val="white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)</a:t>
              </a:r>
              <a:endParaRPr lang="ru-RU" sz="1600" b="1" dirty="0">
                <a:solidFill>
                  <a:prstClr val="white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  <a:p>
              <a:pPr lvl="0">
                <a:spcBef>
                  <a:spcPts val="600"/>
                </a:spcBef>
              </a:pPr>
              <a:r>
                <a:rPr lang="ru-RU" sz="1200" dirty="0">
                  <a:solidFill>
                    <a:prstClr val="white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куратор — </a:t>
              </a:r>
              <a:r>
                <a:rPr lang="ru-RU" sz="1200" dirty="0" err="1" smtClean="0">
                  <a:solidFill>
                    <a:prstClr val="white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Небылов</a:t>
              </a:r>
              <a:r>
                <a:rPr lang="ru-RU" sz="1200" dirty="0" smtClean="0">
                  <a:solidFill>
                    <a:prstClr val="white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А.В., проф. каф.11 </a:t>
              </a:r>
              <a:endParaRPr lang="ru-RU" sz="1200" dirty="0">
                <a:solidFill>
                  <a:prstClr val="white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5931340" y="245788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Соглашение</a:t>
            </a:r>
            <a:r>
              <a:rPr lang="ru-RU" b="1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 Федеральным агентством по делам Содружества Независимых государств, соотечественников, проживающих за рубежом, и по международному гуманитарному сотрудничеству (</a:t>
            </a:r>
            <a:r>
              <a:rPr lang="ru-RU" sz="1200" dirty="0" err="1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Россотрудничество</a:t>
            </a:r>
            <a:r>
              <a:rPr lang="ru-RU" sz="1200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) для продвижения российского образования за рубежом и развития информационного и научного сотрудничества, формирования институциональных партнерств между образовательным и научным сообществом Российской Федерации и зарубежных стран</a:t>
            </a:r>
          </a:p>
        </p:txBody>
      </p:sp>
    </p:spTree>
    <p:extLst>
      <p:ext uri="{BB962C8B-B14F-4D97-AF65-F5344CB8AC3E}">
        <p14:creationId xmlns:p14="http://schemas.microsoft.com/office/powerpoint/2010/main" val="203339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4. Международная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r>
              <a:rPr lang="ru-RU" dirty="0" smtClean="0"/>
              <a:t>Международные мероприятия</a:t>
            </a:r>
            <a:endParaRPr lang="ru-RU" dirty="0"/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139311"/>
              </p:ext>
            </p:extLst>
          </p:nvPr>
        </p:nvGraphicFramePr>
        <p:xfrm>
          <a:off x="334963" y="951117"/>
          <a:ext cx="11522075" cy="5295900"/>
        </p:xfrm>
        <a:graphic>
          <a:graphicData uri="http://schemas.openxmlformats.org/drawingml/2006/table">
            <a:tbl>
              <a:tblPr/>
              <a:tblGrid>
                <a:gridCol w="57574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45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762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charset="0"/>
                        <a:defRPr sz="2400">
                          <a:solidFill>
                            <a:srgbClr val="005AAA"/>
                          </a:solidFill>
                          <a:latin typeface="Roboto Light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2000">
                          <a:solidFill>
                            <a:srgbClr val="005AAA"/>
                          </a:solidFill>
                          <a:latin typeface="Roboto Light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>
                          <a:solidFill>
                            <a:srgbClr val="005AAA"/>
                          </a:solidFill>
                          <a:latin typeface="Roboto Light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В ГУАП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charset="0"/>
                        <a:defRPr sz="2400">
                          <a:solidFill>
                            <a:srgbClr val="005AAA"/>
                          </a:solidFill>
                          <a:latin typeface="Roboto Light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2000">
                          <a:solidFill>
                            <a:srgbClr val="005AAA"/>
                          </a:solidFill>
                          <a:latin typeface="Roboto Light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>
                          <a:solidFill>
                            <a:srgbClr val="005AAA"/>
                          </a:solidFill>
                          <a:latin typeface="Roboto Light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Вне ГУАП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19257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charset="0"/>
                        <a:defRPr sz="2400">
                          <a:solidFill>
                            <a:srgbClr val="005AAA"/>
                          </a:solidFill>
                          <a:latin typeface="Roboto Light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2000">
                          <a:solidFill>
                            <a:srgbClr val="005AAA"/>
                          </a:solidFill>
                          <a:latin typeface="Roboto Light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>
                          <a:solidFill>
                            <a:srgbClr val="005AAA"/>
                          </a:solidFill>
                          <a:latin typeface="Roboto Light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Конференции:</a:t>
                      </a:r>
                    </a:p>
                    <a:p>
                      <a:pPr marL="712788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IX Международная научно-практическая конференция «Философия и культура информационного общества» </a:t>
                      </a: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(18-20.11.2021)</a:t>
                      </a:r>
                    </a:p>
                    <a:p>
                      <a:pPr marL="712788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75-я международная студенческая научная конференция и выставка научно-технического творчества студентов ГУАП (18-22.04.2022)</a:t>
                      </a:r>
                    </a:p>
                    <a:p>
                      <a:pPr marL="712788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XVII Международная конференция по электромеханике и робототехнике «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Завалишинские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чтения - 2022» </a:t>
                      </a: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(12.04.2022-14.04.2022)</a:t>
                      </a:r>
                    </a:p>
                    <a:p>
                      <a:pPr marL="712788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75-я международная студенческая научная конференция и выставка научно-технического творчества студентов ГУАП (18-22.04.2022)</a:t>
                      </a:r>
                    </a:p>
                    <a:p>
                      <a:pPr marL="712788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III Международная научная конференция «Экономические и социальные тренды устойчивого развития современного общества» (19.05.2022)</a:t>
                      </a:r>
                    </a:p>
                    <a:p>
                      <a:pPr marL="712788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XXV Международная научная конференция «Волновая электроника и инфокоммуникационные системы» (30.05-03.06.2022)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Мероприятия:</a:t>
                      </a:r>
                    </a:p>
                    <a:p>
                      <a:pPr marL="712788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III Международная Межвузовская деловая игра «Точка роста» ( 29.03.2022)</a:t>
                      </a:r>
                    </a:p>
                    <a:p>
                      <a:pPr marL="712788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Международная летняя школа ГУАП-ПГУ по информационным  технологиям и робототехнике (20-25.06.2022)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Форум:</a:t>
                      </a:r>
                    </a:p>
                    <a:p>
                      <a:pPr marL="712788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III международный форум «Метрологическое обеспечение инновационных технологий (04.03.2021)</a:t>
                      </a: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2B375C"/>
                        </a:solidFill>
                        <a:effectLst/>
                        <a:uLnTx/>
                        <a:uFillTx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  <a:p>
                      <a:pPr marL="712788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Международный форум «Математические методы и модели в высокотехнологичном производстве» (11-12.11.2021)</a:t>
                      </a:r>
                    </a:p>
                    <a:p>
                      <a:pPr marL="712788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IV Международный форум «Метрологическое обеспечение инновационных технологий (04.03.2022)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altLang="ru-RU" sz="16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Лекции:</a:t>
                      </a:r>
                    </a:p>
                    <a:p>
                      <a:pPr marL="712788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Проф.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Пракаш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Шива, проф.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Дж.Кокрелл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, проф. Марио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Доллер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, Дамиан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Муни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, </a:t>
                      </a:r>
                      <a:b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Хели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Хельскиахо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, д-р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Дипшиха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Калра</a:t>
                      </a:r>
                      <a:endParaRPr kumimoji="0" lang="ru-RU" altLang="ru-RU" sz="16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2B375C"/>
                        </a:solidFill>
                        <a:effectLst/>
                        <a:uLnTx/>
                        <a:uFillTx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charset="0"/>
                        <a:defRPr sz="2400">
                          <a:solidFill>
                            <a:srgbClr val="005AAA"/>
                          </a:solidFill>
                          <a:latin typeface="Roboto Light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2000">
                          <a:solidFill>
                            <a:srgbClr val="005AAA"/>
                          </a:solidFill>
                          <a:latin typeface="Roboto Light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>
                          <a:solidFill>
                            <a:srgbClr val="005AAA"/>
                          </a:solidFill>
                          <a:latin typeface="Roboto Light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Учебные стажировки :</a:t>
                      </a:r>
                    </a:p>
                    <a:p>
                      <a:pPr marL="712788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 человек в Университете прикладных наук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г.Турку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b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(Финляндия,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г.Турку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)</a:t>
                      </a:r>
                    </a:p>
                    <a:p>
                      <a:pPr marL="712788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 человек в Университете прикладных наук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Хаага-Хелиа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(Финляндия,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г.Порвоо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)</a:t>
                      </a:r>
                    </a:p>
                    <a:p>
                      <a:pPr marL="712788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 человек в Христианском Университете прикладных наук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г.Эде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(Нидерланды,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г.Эде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) в рамках программы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Эразмус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+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Студенты ГУАП приняли участие </a:t>
                      </a:r>
                      <a:b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в мероприятиях:</a:t>
                      </a:r>
                    </a:p>
                    <a:p>
                      <a:pPr marL="712788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15-ая международная неделя "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New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challenges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of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the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21st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century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", </a:t>
                      </a:r>
                      <a:b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факультет бизнеса и менеджмента Университета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Обуда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(Венгрия,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г.Обуда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);</a:t>
                      </a:r>
                    </a:p>
                    <a:p>
                      <a:pPr marL="712788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Международная летняя школа ГУАП-ПГУ по информационным технологиям и робототехнике в Полоцком государственном университете (Полоцк, Республика Беларусь);</a:t>
                      </a:r>
                    </a:p>
                    <a:p>
                      <a:pPr marL="712788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Финал X Международного открытого чемпионата БГУИР по спортивному программированию на базе Белорусского государственного университета информатики и радиоэлектроники (Минск, Республика Беларусь)</a:t>
                      </a:r>
                    </a:p>
                    <a:p>
                      <a:pPr marL="712788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76-ая международная научно-практическая конференция «Достижения фундаментальной, прикладной медицины и фармации», проведена Самаркандским государственным медицинским университетом (Узбекистан,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г.Самарканд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);</a:t>
                      </a:r>
                    </a:p>
                    <a:p>
                      <a:pPr marL="712788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В крупнейшем в мире чемпионате по спортивному программированию ICPC (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International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Collegiate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Programming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Contest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)</a:t>
                      </a:r>
                    </a:p>
                    <a:p>
                      <a:pPr marL="712788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2B375C"/>
                        </a:solidFill>
                        <a:effectLst/>
                        <a:uLnTx/>
                        <a:uFillTx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833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4. Международная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r>
              <a:rPr lang="ru-RU" dirty="0" smtClean="0"/>
              <a:t>Международные </a:t>
            </a:r>
            <a:r>
              <a:rPr lang="ru-RU" dirty="0"/>
              <a:t>активности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695325" y="924355"/>
            <a:ext cx="6390695" cy="5534888"/>
            <a:chOff x="2000540" y="918300"/>
            <a:chExt cx="6390695" cy="5534888"/>
          </a:xfrm>
        </p:grpSpPr>
        <p:sp>
          <p:nvSpPr>
            <p:cNvPr id="9" name="Прямоугольник с двумя скругленными противолежащими углами 8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2000540" y="918300"/>
              <a:ext cx="6390695" cy="5534888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  <a:alpha val="61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2965948" y="4553608"/>
              <a:ext cx="4957798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ru-RU" sz="1600" b="1" dirty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Прием в ГУАП иностранных делегаций</a:t>
              </a:r>
            </a:p>
            <a:p>
              <a:pPr marL="171450" lvl="0" indent="-171450">
                <a:buFont typeface="Arial" panose="020B0604020202020204" pitchFamily="34" charset="0"/>
                <a:buChar char="•"/>
              </a:pPr>
              <a:r>
                <a:rPr lang="ru-RU" sz="1200" dirty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 2021-2022 учебном году университет посетили иностранные делегации из Индии и Республики Беларусь.</a:t>
              </a: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893265" y="1551489"/>
              <a:ext cx="4758024" cy="2631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1200"/>
                </a:spcAft>
              </a:pPr>
              <a:r>
                <a:rPr lang="ru-RU" sz="1600" b="1" dirty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Участие ГУАП в образовательных выставках </a:t>
              </a:r>
              <a:r>
                <a:rPr lang="ru-RU" sz="1600" b="1" dirty="0" smtClean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ru-RU" sz="1600" b="1" dirty="0" smtClean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600" b="1" dirty="0" smtClean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для </a:t>
              </a:r>
              <a:r>
                <a:rPr lang="ru-RU" sz="1600" b="1" dirty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иностранных абитуриентов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Международная выставка «</a:t>
              </a:r>
              <a:r>
                <a:rPr lang="ru-RU" sz="1200" dirty="0" err="1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Study</a:t>
              </a:r>
              <a:r>
                <a:rPr lang="ru-RU" sz="1200" dirty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r>
                <a:rPr lang="ru-RU" sz="1200" dirty="0" err="1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Abroad</a:t>
              </a:r>
              <a:r>
                <a:rPr lang="ru-RU" sz="1200" dirty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r>
                <a:rPr lang="ru-RU" sz="1200" dirty="0" err="1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Fair</a:t>
              </a:r>
              <a:r>
                <a:rPr lang="ru-RU" sz="1200" dirty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» </a:t>
              </a:r>
              <a:r>
                <a:rPr lang="en-US" sz="1200" dirty="0" smtClean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en-US" sz="1200" dirty="0" smtClean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200" dirty="0" smtClean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(</a:t>
              </a:r>
              <a:r>
                <a:rPr lang="ru-RU" sz="1200" dirty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онлайн 21.10.2021)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III ежегодная «Выставка Евразийского образования» </a:t>
              </a:r>
              <a:r>
                <a:rPr lang="en-US" sz="1200" dirty="0" smtClean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en-US" sz="1200" dirty="0" smtClean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200" dirty="0" smtClean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для </a:t>
              </a:r>
              <a:r>
                <a:rPr lang="ru-RU" sz="1200" dirty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абитуриентов из Киргизской Республики: </a:t>
              </a:r>
              <a:r>
                <a:rPr lang="en-US" sz="1200" dirty="0" smtClean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en-US" sz="1200" dirty="0" smtClean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200" dirty="0" smtClean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28- </a:t>
              </a:r>
              <a:r>
                <a:rPr lang="ru-RU" sz="1200" dirty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29.03.2022 в городе Ош и 1-2.04.2022 в городе Бишкек.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Выставка-презентация ведущих российских вузов «Учись в России» (</a:t>
              </a:r>
              <a:r>
                <a:rPr lang="ru-RU" sz="1200" dirty="0" err="1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Нур</a:t>
              </a:r>
              <a:r>
                <a:rPr lang="ru-RU" sz="1200" dirty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-Султан, Республика Казахстан) (23-24.04.2022)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Онлайн-выставка высшего образования ABC </a:t>
              </a:r>
              <a:r>
                <a:rPr lang="ru-RU" sz="1200" dirty="0" err="1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Fairs</a:t>
              </a:r>
              <a:r>
                <a:rPr lang="ru-RU" sz="1200" dirty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в Индии </a:t>
              </a:r>
              <a:r>
                <a:rPr lang="en-US" sz="1200" dirty="0" smtClean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/>
              </a:r>
              <a:br>
                <a:rPr lang="en-US" sz="1200" dirty="0" smtClean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200" dirty="0" smtClean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(</a:t>
              </a:r>
              <a:r>
                <a:rPr lang="ru-RU" sz="1200" dirty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25-29.4.2022</a:t>
              </a:r>
              <a:r>
                <a:rPr lang="ru-RU" sz="1200" dirty="0" smtClean="0"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)</a:t>
              </a:r>
              <a:endParaRPr lang="ru-RU" sz="1200" dirty="0"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437" y="1628775"/>
            <a:ext cx="5128544" cy="2560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3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5. Молодежная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r>
              <a:rPr lang="ru-RU" dirty="0" smtClean="0"/>
              <a:t>Реализация </a:t>
            </a:r>
            <a:r>
              <a:rPr lang="ru-RU" dirty="0"/>
              <a:t>молодежной политики в рамках программы «Приоритет 2030»</a:t>
            </a:r>
          </a:p>
        </p:txBody>
      </p:sp>
      <p:sp>
        <p:nvSpPr>
          <p:cNvPr id="76" name="Прямоугольник 75">
            <a:extLst>
              <a:ext uri="{FF2B5EF4-FFF2-40B4-BE49-F238E27FC236}">
                <a16:creationId xmlns:a16="http://schemas.microsoft.com/office/drawing/2014/main" id="{02572907-4E73-E84C-95F0-80BA7D6968ED}"/>
              </a:ext>
            </a:extLst>
          </p:cNvPr>
          <p:cNvSpPr/>
          <p:nvPr/>
        </p:nvSpPr>
        <p:spPr>
          <a:xfrm>
            <a:off x="4711931" y="1951309"/>
            <a:ext cx="14205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02509C"/>
                </a:solidFill>
                <a:latin typeface="+mj-lt"/>
                <a:ea typeface="Roboto" panose="02000000000000000000" pitchFamily="2" charset="0"/>
              </a:rPr>
              <a:t>Мероприятия</a:t>
            </a:r>
            <a:endParaRPr lang="ru-RU" sz="1600" dirty="0">
              <a:latin typeface="+mj-lt"/>
              <a:ea typeface="Roboto" panose="02000000000000000000" pitchFamily="2" charset="0"/>
            </a:endParaRPr>
          </a:p>
        </p:txBody>
      </p:sp>
      <p:sp>
        <p:nvSpPr>
          <p:cNvPr id="77" name="Скругленный прямоугольник 76">
            <a:extLst>
              <a:ext uri="{FF2B5EF4-FFF2-40B4-BE49-F238E27FC236}">
                <a16:creationId xmlns:a16="http://schemas.microsoft.com/office/drawing/2014/main" id="{5C2E92E4-BD8A-1D4C-B14C-6CBEDE20FCAD}"/>
              </a:ext>
            </a:extLst>
          </p:cNvPr>
          <p:cNvSpPr/>
          <p:nvPr/>
        </p:nvSpPr>
        <p:spPr>
          <a:xfrm>
            <a:off x="7513707" y="2349565"/>
            <a:ext cx="4307337" cy="839964"/>
          </a:xfrm>
          <a:prstGeom prst="roundRect">
            <a:avLst/>
          </a:prstGeom>
          <a:noFill/>
          <a:ln cmpd="sng">
            <a:gradFill>
              <a:gsLst>
                <a:gs pos="0">
                  <a:srgbClr val="0C54A0"/>
                </a:gs>
                <a:gs pos="74000">
                  <a:srgbClr val="573D89"/>
                </a:gs>
                <a:gs pos="100000">
                  <a:srgbClr val="E33271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/>
            <a:r>
              <a:rPr lang="ru-RU" sz="1200" dirty="0">
                <a:solidFill>
                  <a:srgbClr val="0070C0"/>
                </a:solidFill>
                <a:latin typeface="+mj-lt"/>
                <a:ea typeface="Roboto" panose="02000000000000000000" pitchFamily="2" charset="0"/>
              </a:rPr>
              <a:t>Доля обучающихся ГУАП очной формы обучения, охваченных программами и мероприятиями в рамках молодежной политики, – не менее </a:t>
            </a:r>
            <a:r>
              <a:rPr lang="ru-RU" sz="1200" dirty="0">
                <a:solidFill>
                  <a:srgbClr val="FF0000"/>
                </a:solidFill>
                <a:latin typeface="+mj-lt"/>
                <a:ea typeface="Roboto" panose="02000000000000000000" pitchFamily="2" charset="0"/>
              </a:rPr>
              <a:t>20%</a:t>
            </a:r>
            <a:r>
              <a:rPr lang="ru-RU" sz="1200" dirty="0">
                <a:solidFill>
                  <a:srgbClr val="0070C0"/>
                </a:solidFill>
                <a:latin typeface="+mj-lt"/>
                <a:ea typeface="Roboto" panose="02000000000000000000" pitchFamily="2" charset="0"/>
              </a:rPr>
              <a:t> – до 2024 года, </a:t>
            </a:r>
            <a:r>
              <a:rPr lang="en-US" sz="1200" dirty="0" smtClean="0">
                <a:solidFill>
                  <a:srgbClr val="0070C0"/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en-US" sz="1200" dirty="0" smtClean="0">
                <a:solidFill>
                  <a:srgbClr val="0070C0"/>
                </a:solidFill>
                <a:latin typeface="+mj-lt"/>
                <a:ea typeface="Roboto" panose="02000000000000000000" pitchFamily="2" charset="0"/>
              </a:rPr>
            </a:br>
            <a:r>
              <a:rPr lang="ru-RU" sz="1200" dirty="0" smtClean="0">
                <a:solidFill>
                  <a:srgbClr val="0070C0"/>
                </a:solidFill>
                <a:latin typeface="+mj-lt"/>
                <a:ea typeface="Roboto" panose="02000000000000000000" pitchFamily="2" charset="0"/>
              </a:rPr>
              <a:t>не </a:t>
            </a:r>
            <a:r>
              <a:rPr lang="ru-RU" sz="1200" dirty="0">
                <a:solidFill>
                  <a:srgbClr val="0070C0"/>
                </a:solidFill>
                <a:latin typeface="+mj-lt"/>
                <a:ea typeface="Roboto" panose="02000000000000000000" pitchFamily="2" charset="0"/>
              </a:rPr>
              <a:t>менее </a:t>
            </a:r>
            <a:r>
              <a:rPr lang="ru-RU" sz="1200" dirty="0">
                <a:solidFill>
                  <a:srgbClr val="FF0000"/>
                </a:solidFill>
                <a:latin typeface="+mj-lt"/>
                <a:ea typeface="Roboto" panose="02000000000000000000" pitchFamily="2" charset="0"/>
              </a:rPr>
              <a:t>60%</a:t>
            </a:r>
            <a:r>
              <a:rPr lang="ru-RU" sz="1200" dirty="0">
                <a:solidFill>
                  <a:srgbClr val="0070C0"/>
                </a:solidFill>
                <a:latin typeface="+mj-lt"/>
                <a:ea typeface="Roboto" panose="02000000000000000000" pitchFamily="2" charset="0"/>
              </a:rPr>
              <a:t> – до 2030 года.</a:t>
            </a:r>
          </a:p>
        </p:txBody>
      </p:sp>
      <p:sp>
        <p:nvSpPr>
          <p:cNvPr id="78" name="Скругленный прямоугольник 77">
            <a:extLst>
              <a:ext uri="{FF2B5EF4-FFF2-40B4-BE49-F238E27FC236}">
                <a16:creationId xmlns:a16="http://schemas.microsoft.com/office/drawing/2014/main" id="{EA43B4F1-CA24-A14A-8A38-7688D5160AD5}"/>
              </a:ext>
            </a:extLst>
          </p:cNvPr>
          <p:cNvSpPr/>
          <p:nvPr/>
        </p:nvSpPr>
        <p:spPr>
          <a:xfrm>
            <a:off x="7513707" y="3323496"/>
            <a:ext cx="4307337" cy="777393"/>
          </a:xfrm>
          <a:prstGeom prst="roundRect">
            <a:avLst/>
          </a:prstGeom>
          <a:noFill/>
          <a:ln cmpd="sng">
            <a:gradFill>
              <a:gsLst>
                <a:gs pos="0">
                  <a:srgbClr val="0C54A0"/>
                </a:gs>
                <a:gs pos="74000">
                  <a:srgbClr val="573D89"/>
                </a:gs>
                <a:gs pos="100000">
                  <a:srgbClr val="E33271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/>
            <a:r>
              <a:rPr lang="ru-RU" sz="1200" dirty="0">
                <a:solidFill>
                  <a:srgbClr val="0C54A0"/>
                </a:solidFill>
                <a:latin typeface="+mj-lt"/>
                <a:ea typeface="Roboto" panose="02000000000000000000" pitchFamily="2" charset="0"/>
              </a:rPr>
              <a:t>Число школьников Санкт-Петербурга, принявших участие в очных и онлайн программах и мероприятиях – не менее </a:t>
            </a:r>
            <a:r>
              <a:rPr lang="ru-RU" sz="1200" dirty="0">
                <a:solidFill>
                  <a:srgbClr val="FF0000"/>
                </a:solidFill>
                <a:latin typeface="+mj-lt"/>
                <a:ea typeface="Roboto" panose="02000000000000000000" pitchFamily="2" charset="0"/>
              </a:rPr>
              <a:t>3000 чел</a:t>
            </a:r>
            <a:r>
              <a:rPr lang="ru-RU" sz="1200" dirty="0">
                <a:solidFill>
                  <a:srgbClr val="0C54A0"/>
                </a:solidFill>
                <a:latin typeface="+mj-lt"/>
                <a:ea typeface="Roboto" panose="02000000000000000000" pitchFamily="2" charset="0"/>
              </a:rPr>
              <a:t>. до 2024 года, не менее </a:t>
            </a:r>
            <a:r>
              <a:rPr lang="ru-RU" sz="1200" dirty="0">
                <a:solidFill>
                  <a:srgbClr val="FF0000"/>
                </a:solidFill>
                <a:latin typeface="+mj-lt"/>
                <a:ea typeface="Roboto" panose="02000000000000000000" pitchFamily="2" charset="0"/>
              </a:rPr>
              <a:t>10 000 чел</a:t>
            </a:r>
            <a:r>
              <a:rPr lang="ru-RU" sz="1200" dirty="0">
                <a:solidFill>
                  <a:srgbClr val="0C54A0"/>
                </a:solidFill>
                <a:latin typeface="+mj-lt"/>
                <a:ea typeface="Roboto" panose="02000000000000000000" pitchFamily="2" charset="0"/>
              </a:rPr>
              <a:t>. до 2030 года.</a:t>
            </a:r>
          </a:p>
        </p:txBody>
      </p:sp>
      <p:sp>
        <p:nvSpPr>
          <p:cNvPr id="79" name="Скругленный прямоугольник 78">
            <a:extLst>
              <a:ext uri="{FF2B5EF4-FFF2-40B4-BE49-F238E27FC236}">
                <a16:creationId xmlns:a16="http://schemas.microsoft.com/office/drawing/2014/main" id="{6D0C9E9C-733E-6B41-8EF5-7A3D078C51EA}"/>
              </a:ext>
            </a:extLst>
          </p:cNvPr>
          <p:cNvSpPr/>
          <p:nvPr/>
        </p:nvSpPr>
        <p:spPr>
          <a:xfrm>
            <a:off x="7513706" y="4181017"/>
            <a:ext cx="4307337" cy="665339"/>
          </a:xfrm>
          <a:prstGeom prst="roundRect">
            <a:avLst/>
          </a:prstGeom>
          <a:noFill/>
          <a:ln cmpd="sng">
            <a:gradFill>
              <a:gsLst>
                <a:gs pos="0">
                  <a:srgbClr val="0C54A0"/>
                </a:gs>
                <a:gs pos="74000">
                  <a:srgbClr val="573D89"/>
                </a:gs>
                <a:gs pos="100000">
                  <a:srgbClr val="E33271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/>
            <a:r>
              <a:rPr lang="ru-RU" sz="1200" dirty="0">
                <a:solidFill>
                  <a:srgbClr val="0C54A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Количество публикаций, размещенных в деловых и профессиональных изданиях:  не менее </a:t>
            </a:r>
            <a:r>
              <a:rPr lang="ru-RU" sz="1200" dirty="0">
                <a:solidFill>
                  <a:srgbClr val="E7327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</a:t>
            </a:r>
            <a:r>
              <a:rPr lang="ru-RU" sz="1200" dirty="0">
                <a:solidFill>
                  <a:srgbClr val="0C54A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до 2024 г.,  </a:t>
            </a:r>
          </a:p>
          <a:p>
            <a:pPr lvl="0" algn="ctr" fontAlgn="base"/>
            <a:r>
              <a:rPr lang="ru-RU" sz="1200" dirty="0">
                <a:solidFill>
                  <a:srgbClr val="0C54A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не менее </a:t>
            </a:r>
            <a:r>
              <a:rPr lang="ru-RU" sz="1200" dirty="0">
                <a:solidFill>
                  <a:srgbClr val="E7327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5</a:t>
            </a:r>
            <a:r>
              <a:rPr lang="ru-RU" sz="1200" dirty="0">
                <a:solidFill>
                  <a:srgbClr val="0C54A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– к 2030 г.</a:t>
            </a:r>
          </a:p>
        </p:txBody>
      </p:sp>
      <p:sp>
        <p:nvSpPr>
          <p:cNvPr id="80" name="Скругленный прямоугольник 79">
            <a:extLst>
              <a:ext uri="{FF2B5EF4-FFF2-40B4-BE49-F238E27FC236}">
                <a16:creationId xmlns:a16="http://schemas.microsoft.com/office/drawing/2014/main" id="{9C540402-4E5A-084A-953B-08E082AFCB8F}"/>
              </a:ext>
            </a:extLst>
          </p:cNvPr>
          <p:cNvSpPr/>
          <p:nvPr/>
        </p:nvSpPr>
        <p:spPr>
          <a:xfrm>
            <a:off x="7513705" y="4926484"/>
            <a:ext cx="4307337" cy="894508"/>
          </a:xfrm>
          <a:prstGeom prst="roundRect">
            <a:avLst/>
          </a:prstGeom>
          <a:noFill/>
          <a:ln cmpd="sng">
            <a:gradFill>
              <a:gsLst>
                <a:gs pos="0">
                  <a:srgbClr val="0C54A0"/>
                </a:gs>
                <a:gs pos="74000">
                  <a:srgbClr val="573D89"/>
                </a:gs>
                <a:gs pos="100000">
                  <a:srgbClr val="E33271"/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/>
            <a:r>
              <a:rPr lang="ru-RU" sz="1200" dirty="0">
                <a:solidFill>
                  <a:srgbClr val="0C54A0"/>
                </a:solidFill>
                <a:latin typeface="+mj-lt"/>
                <a:ea typeface="Roboto" panose="02000000000000000000" pitchFamily="2" charset="0"/>
              </a:rPr>
              <a:t>Разработанная и запущенная платформа </a:t>
            </a:r>
          </a:p>
          <a:p>
            <a:pPr lvl="0" algn="ctr" fontAlgn="base"/>
            <a:r>
              <a:rPr lang="ru-RU" sz="1200" dirty="0">
                <a:solidFill>
                  <a:srgbClr val="FF0000"/>
                </a:solidFill>
                <a:latin typeface="+mj-lt"/>
                <a:ea typeface="Roboto" panose="02000000000000000000" pitchFamily="2" charset="0"/>
              </a:rPr>
              <a:t>«</a:t>
            </a:r>
            <a:r>
              <a:rPr lang="ru-RU" sz="1200" dirty="0" err="1">
                <a:solidFill>
                  <a:srgbClr val="FF0000"/>
                </a:solidFill>
                <a:latin typeface="+mj-lt"/>
                <a:ea typeface="Roboto" panose="02000000000000000000" pitchFamily="2" charset="0"/>
              </a:rPr>
              <a:t>GoUP</a:t>
            </a:r>
            <a:r>
              <a:rPr lang="ru-RU" sz="1200" dirty="0">
                <a:solidFill>
                  <a:srgbClr val="FF0000"/>
                </a:solidFill>
                <a:latin typeface="+mj-lt"/>
                <a:ea typeface="Roboto" panose="02000000000000000000" pitchFamily="2" charset="0"/>
              </a:rPr>
              <a:t> – Aerospace +» </a:t>
            </a:r>
            <a:r>
              <a:rPr lang="ru-RU" sz="1200" dirty="0">
                <a:solidFill>
                  <a:srgbClr val="0C54A0"/>
                </a:solidFill>
                <a:latin typeface="+mj-lt"/>
                <a:ea typeface="Roboto" panose="02000000000000000000" pitchFamily="2" charset="0"/>
              </a:rPr>
              <a:t>– 2024 год </a:t>
            </a:r>
          </a:p>
        </p:txBody>
      </p:sp>
      <p:cxnSp>
        <p:nvCxnSpPr>
          <p:cNvPr id="81" name="Google Shape;344;p29">
            <a:extLst>
              <a:ext uri="{FF2B5EF4-FFF2-40B4-BE49-F238E27FC236}">
                <a16:creationId xmlns:a16="http://schemas.microsoft.com/office/drawing/2014/main" id="{6D36C2B7-2C97-C846-9C97-C3ED983C9588}"/>
              </a:ext>
            </a:extLst>
          </p:cNvPr>
          <p:cNvCxnSpPr>
            <a:cxnSpLocks/>
          </p:cNvCxnSpPr>
          <p:nvPr/>
        </p:nvCxnSpPr>
        <p:spPr>
          <a:xfrm flipV="1">
            <a:off x="8456000" y="2307933"/>
            <a:ext cx="270007" cy="342084"/>
          </a:xfrm>
          <a:prstGeom prst="straightConnector1">
            <a:avLst/>
          </a:prstGeom>
          <a:noFill/>
          <a:ln w="19050" cap="flat" cmpd="sng">
            <a:noFill/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82" name="Google Shape;344;p29">
            <a:extLst>
              <a:ext uri="{FF2B5EF4-FFF2-40B4-BE49-F238E27FC236}">
                <a16:creationId xmlns:a16="http://schemas.microsoft.com/office/drawing/2014/main" id="{51290309-2178-FF4C-A97B-F215AF5F2DD0}"/>
              </a:ext>
            </a:extLst>
          </p:cNvPr>
          <p:cNvCxnSpPr>
            <a:cxnSpLocks/>
          </p:cNvCxnSpPr>
          <p:nvPr/>
        </p:nvCxnSpPr>
        <p:spPr>
          <a:xfrm flipV="1">
            <a:off x="8498237" y="3419173"/>
            <a:ext cx="254863" cy="1220834"/>
          </a:xfrm>
          <a:prstGeom prst="straightConnector1">
            <a:avLst/>
          </a:prstGeom>
          <a:noFill/>
          <a:ln w="19050" cap="flat" cmpd="sng">
            <a:noFill/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83" name="Google Shape;344;p29">
            <a:extLst>
              <a:ext uri="{FF2B5EF4-FFF2-40B4-BE49-F238E27FC236}">
                <a16:creationId xmlns:a16="http://schemas.microsoft.com/office/drawing/2014/main" id="{280B4068-804F-ED4A-91F8-7F84A0ADC105}"/>
              </a:ext>
            </a:extLst>
          </p:cNvPr>
          <p:cNvCxnSpPr>
            <a:cxnSpLocks/>
          </p:cNvCxnSpPr>
          <p:nvPr/>
        </p:nvCxnSpPr>
        <p:spPr>
          <a:xfrm flipV="1">
            <a:off x="8498730" y="3925678"/>
            <a:ext cx="254369" cy="215606"/>
          </a:xfrm>
          <a:prstGeom prst="straightConnector1">
            <a:avLst/>
          </a:prstGeom>
          <a:noFill/>
          <a:ln w="19050" cap="flat" cmpd="sng">
            <a:noFill/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02572907-4E73-E84C-95F0-80BA7D6968ED}"/>
              </a:ext>
            </a:extLst>
          </p:cNvPr>
          <p:cNvSpPr/>
          <p:nvPr/>
        </p:nvSpPr>
        <p:spPr>
          <a:xfrm>
            <a:off x="8917063" y="1941840"/>
            <a:ext cx="11803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02509C"/>
                </a:solidFill>
                <a:latin typeface="+mj-lt"/>
                <a:ea typeface="Roboto" panose="02000000000000000000" pitchFamily="2" charset="0"/>
              </a:rPr>
              <a:t>Результаты</a:t>
            </a:r>
            <a:endParaRPr lang="ru-RU" sz="1600" dirty="0">
              <a:latin typeface="+mj-lt"/>
              <a:ea typeface="Roboto" panose="02000000000000000000" pitchFamily="2" charset="0"/>
            </a:endParaRPr>
          </a:p>
        </p:txBody>
      </p:sp>
      <p:sp>
        <p:nvSpPr>
          <p:cNvPr id="85" name="Скругленный прямоугольник 84">
            <a:extLst>
              <a:ext uri="{FF2B5EF4-FFF2-40B4-BE49-F238E27FC236}">
                <a16:creationId xmlns:a16="http://schemas.microsoft.com/office/drawing/2014/main" id="{94195027-182C-7F4C-927B-B61723396BF5}"/>
              </a:ext>
            </a:extLst>
          </p:cNvPr>
          <p:cNvSpPr/>
          <p:nvPr/>
        </p:nvSpPr>
        <p:spPr>
          <a:xfrm>
            <a:off x="3936699" y="2368926"/>
            <a:ext cx="2982002" cy="749045"/>
          </a:xfrm>
          <a:prstGeom prst="roundRect">
            <a:avLst/>
          </a:prstGeom>
          <a:solidFill>
            <a:srgbClr val="714289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+mj-lt"/>
              </a:rPr>
              <a:t>Проект «Открытый ГУАП»</a:t>
            </a:r>
            <a:r>
              <a:rPr lang="ru-RU" dirty="0">
                <a:latin typeface="+mj-lt"/>
              </a:rPr>
              <a:t> - </a:t>
            </a:r>
            <a:r>
              <a:rPr lang="ru-RU" sz="900" dirty="0" smtClean="0">
                <a:latin typeface="+mj-lt"/>
              </a:rPr>
              <a:t>проведение мероприятий  </a:t>
            </a:r>
            <a:r>
              <a:rPr lang="ru-RU" sz="900" dirty="0">
                <a:latin typeface="+mj-lt"/>
              </a:rPr>
              <a:t>для </a:t>
            </a:r>
            <a:r>
              <a:rPr lang="ru-RU" sz="900" dirty="0" smtClean="0">
                <a:latin typeface="+mj-lt"/>
              </a:rPr>
              <a:t>школьников </a:t>
            </a:r>
            <a:r>
              <a:rPr lang="ru-RU" sz="900" dirty="0">
                <a:latin typeface="+mj-lt"/>
              </a:rPr>
              <a:t>по четырем ядерным направлениям ГУАП</a:t>
            </a:r>
            <a:endParaRPr lang="ru-RU" sz="1200" dirty="0"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86" name="Скругленный прямоугольник 85">
            <a:extLst>
              <a:ext uri="{FF2B5EF4-FFF2-40B4-BE49-F238E27FC236}">
                <a16:creationId xmlns:a16="http://schemas.microsoft.com/office/drawing/2014/main" id="{78276A60-C3B6-4344-A45F-2DA51AD96363}"/>
              </a:ext>
            </a:extLst>
          </p:cNvPr>
          <p:cNvSpPr/>
          <p:nvPr/>
        </p:nvSpPr>
        <p:spPr>
          <a:xfrm>
            <a:off x="3936699" y="3183573"/>
            <a:ext cx="2982002" cy="715710"/>
          </a:xfrm>
          <a:prstGeom prst="roundRect">
            <a:avLst/>
          </a:prstGeom>
          <a:solidFill>
            <a:srgbClr val="714289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+mj-lt"/>
              </a:rPr>
              <a:t>Проект «Амбассадоры ГУАП»</a:t>
            </a:r>
            <a:r>
              <a:rPr lang="ru-RU" b="1" dirty="0">
                <a:latin typeface="+mj-lt"/>
              </a:rPr>
              <a:t> </a:t>
            </a:r>
            <a:r>
              <a:rPr lang="ru-RU" dirty="0">
                <a:latin typeface="+mj-lt"/>
              </a:rPr>
              <a:t>–</a:t>
            </a:r>
            <a:r>
              <a:rPr lang="ru-RU" sz="900" dirty="0">
                <a:latin typeface="+mj-lt"/>
              </a:rPr>
              <a:t> формирование сообщества заинтересованных людей из числа </a:t>
            </a:r>
            <a:r>
              <a:rPr lang="ru-RU" sz="900" dirty="0" smtClean="0">
                <a:latin typeface="+mj-lt"/>
              </a:rPr>
              <a:t>студентов , работников </a:t>
            </a:r>
            <a:r>
              <a:rPr lang="ru-RU" sz="900" dirty="0">
                <a:latin typeface="+mj-lt"/>
              </a:rPr>
              <a:t>вуза</a:t>
            </a:r>
            <a:r>
              <a:rPr lang="ru-RU" sz="900" dirty="0" smtClean="0">
                <a:latin typeface="+mj-lt"/>
              </a:rPr>
              <a:t>, </a:t>
            </a:r>
            <a:r>
              <a:rPr lang="ru-RU" sz="900" dirty="0">
                <a:latin typeface="+mj-lt"/>
              </a:rPr>
              <a:t>выпускников университета, </a:t>
            </a:r>
            <a:r>
              <a:rPr lang="ru-RU" sz="900" dirty="0" smtClean="0">
                <a:latin typeface="+mj-lt"/>
              </a:rPr>
              <a:t>школьников в продвижении ГУАП</a:t>
            </a:r>
            <a:endParaRPr lang="ru-RU" sz="900" dirty="0"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87" name="Скругленный прямоугольник 86">
            <a:extLst>
              <a:ext uri="{FF2B5EF4-FFF2-40B4-BE49-F238E27FC236}">
                <a16:creationId xmlns:a16="http://schemas.microsoft.com/office/drawing/2014/main" id="{DFBF5FED-F5EE-9345-ADC7-0EC402DD5BC5}"/>
              </a:ext>
            </a:extLst>
          </p:cNvPr>
          <p:cNvSpPr/>
          <p:nvPr/>
        </p:nvSpPr>
        <p:spPr>
          <a:xfrm>
            <a:off x="3967668" y="4472631"/>
            <a:ext cx="2982002" cy="782410"/>
          </a:xfrm>
          <a:prstGeom prst="roundRect">
            <a:avLst/>
          </a:prstGeom>
          <a:solidFill>
            <a:srgbClr val="714289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+mj-lt"/>
              </a:rPr>
              <a:t>Проект «</a:t>
            </a:r>
            <a:r>
              <a:rPr lang="ru-RU" sz="1400" b="1" dirty="0" err="1">
                <a:latin typeface="+mj-lt"/>
              </a:rPr>
              <a:t>GoUP</a:t>
            </a:r>
            <a:r>
              <a:rPr lang="ru-RU" sz="1400" b="1" dirty="0">
                <a:latin typeface="+mj-lt"/>
              </a:rPr>
              <a:t> – твой опыт» </a:t>
            </a:r>
            <a:r>
              <a:rPr lang="ru-RU" sz="900" dirty="0">
                <a:latin typeface="+mj-lt"/>
              </a:rPr>
              <a:t>– представляет собой систему мероприятий, ориентированных на личностное, профессиональное и карьерное развитие молодежи</a:t>
            </a:r>
            <a:r>
              <a:rPr lang="ru-RU" sz="900" dirty="0">
                <a:effectLst/>
                <a:latin typeface="+mj-lt"/>
              </a:rPr>
              <a:t> </a:t>
            </a:r>
            <a:endParaRPr lang="ru-RU" sz="900" dirty="0"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88" name="Скругленный прямоугольник 87">
            <a:extLst>
              <a:ext uri="{FF2B5EF4-FFF2-40B4-BE49-F238E27FC236}">
                <a16:creationId xmlns:a16="http://schemas.microsoft.com/office/drawing/2014/main" id="{19C793B6-D18A-2C42-A4E7-7AC999455236}"/>
              </a:ext>
            </a:extLst>
          </p:cNvPr>
          <p:cNvSpPr/>
          <p:nvPr/>
        </p:nvSpPr>
        <p:spPr>
          <a:xfrm>
            <a:off x="3967668" y="3952180"/>
            <a:ext cx="2982002" cy="454849"/>
          </a:xfrm>
          <a:prstGeom prst="roundRect">
            <a:avLst/>
          </a:prstGeom>
          <a:solidFill>
            <a:srgbClr val="714289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+mj-lt"/>
              </a:rPr>
              <a:t>Клуб инженерной фантастики </a:t>
            </a:r>
            <a:r>
              <a:rPr lang="ru-RU" dirty="0">
                <a:latin typeface="+mj-lt"/>
              </a:rPr>
              <a:t>– </a:t>
            </a:r>
            <a:r>
              <a:rPr lang="ru-RU" sz="900" dirty="0">
                <a:latin typeface="+mj-lt"/>
              </a:rPr>
              <a:t>создание неформального клуба молодых учёных</a:t>
            </a:r>
            <a:r>
              <a:rPr lang="ru-RU" sz="900" dirty="0">
                <a:effectLst/>
                <a:latin typeface="+mj-lt"/>
              </a:rPr>
              <a:t> </a:t>
            </a:r>
            <a:endParaRPr lang="ru-RU" sz="900" dirty="0"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89" name="Прямоугольник с двумя скругленными противолежащими углами 88"/>
          <p:cNvSpPr/>
          <p:nvPr/>
        </p:nvSpPr>
        <p:spPr>
          <a:xfrm>
            <a:off x="695325" y="1118394"/>
            <a:ext cx="6275947" cy="646986"/>
          </a:xfrm>
          <a:prstGeom prst="round2DiagRect">
            <a:avLst/>
          </a:prstGeom>
          <a:noFill/>
          <a:ln w="28575" cap="flat">
            <a:gradFill>
              <a:gsLst>
                <a:gs pos="0">
                  <a:srgbClr val="0A529F"/>
                </a:gs>
                <a:gs pos="74000">
                  <a:srgbClr val="714289"/>
                </a:gs>
                <a:gs pos="100000">
                  <a:srgbClr val="E73271"/>
                </a:gs>
              </a:gsLst>
              <a:lin ang="5400000" scaled="1"/>
            </a:gradFill>
            <a:prstDash val="solid"/>
            <a:rou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D9184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Цель</a:t>
            </a:r>
            <a:r>
              <a:rPr lang="ru-RU" sz="1600" dirty="0">
                <a:solidFill>
                  <a:srgbClr val="D9184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: </a:t>
            </a:r>
            <a:r>
              <a:rPr lang="ru-RU" sz="1600" dirty="0">
                <a:solidFill>
                  <a:srgbClr val="0C54A0"/>
                </a:solidFill>
                <a:latin typeface="+mj-lt"/>
                <a:ea typeface="Roboto" panose="02000000000000000000" pitchFamily="2" charset="0"/>
              </a:rPr>
              <a:t>создать к 2030 г. профессиональный базис и среду </a:t>
            </a:r>
            <a:r>
              <a:rPr lang="en-US" sz="1600" dirty="0" smtClean="0">
                <a:solidFill>
                  <a:srgbClr val="0C54A0"/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en-US" sz="1600" dirty="0" smtClean="0">
                <a:solidFill>
                  <a:srgbClr val="0C54A0"/>
                </a:solidFill>
                <a:latin typeface="+mj-lt"/>
                <a:ea typeface="Roboto" panose="02000000000000000000" pitchFamily="2" charset="0"/>
              </a:rPr>
            </a:br>
            <a:r>
              <a:rPr lang="ru-RU" sz="1600" dirty="0" smtClean="0">
                <a:solidFill>
                  <a:srgbClr val="0C54A0"/>
                </a:solidFill>
                <a:latin typeface="+mj-lt"/>
                <a:ea typeface="Roboto" panose="02000000000000000000" pitchFamily="2" charset="0"/>
              </a:rPr>
              <a:t>по </a:t>
            </a:r>
            <a:r>
              <a:rPr lang="ru-RU" sz="1600" dirty="0">
                <a:solidFill>
                  <a:srgbClr val="0C54A0"/>
                </a:solidFill>
                <a:latin typeface="+mj-lt"/>
                <a:ea typeface="Roboto" panose="02000000000000000000" pitchFamily="2" charset="0"/>
              </a:rPr>
              <a:t>формированию современного инженера</a:t>
            </a:r>
            <a:endParaRPr lang="ru-RU" sz="1600" dirty="0">
              <a:solidFill>
                <a:srgbClr val="0C54A0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90" name="Прямая соединительная линия 89"/>
          <p:cNvCxnSpPr/>
          <p:nvPr/>
        </p:nvCxnSpPr>
        <p:spPr>
          <a:xfrm flipV="1">
            <a:off x="3129053" y="4008672"/>
            <a:ext cx="704245" cy="2859"/>
          </a:xfrm>
          <a:prstGeom prst="line">
            <a:avLst/>
          </a:prstGeom>
          <a:ln w="127000" cap="flat">
            <a:gradFill flip="none" rotWithShape="1">
              <a:gsLst>
                <a:gs pos="96000">
                  <a:srgbClr val="005696"/>
                </a:gs>
                <a:gs pos="26000">
                  <a:srgbClr val="E43170"/>
                </a:gs>
                <a:gs pos="63000">
                  <a:srgbClr val="7030A0"/>
                </a:gs>
              </a:gsLst>
              <a:path path="circle">
                <a:fillToRect l="100000" t="100000"/>
              </a:path>
              <a:tileRect r="-100000" b="-100000"/>
            </a:gradFill>
            <a:round/>
            <a:headEnd type="none" w="med" len="med"/>
            <a:tailEnd type="stealth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BBB6BE6E-71DE-44B8-7345-CE6F567B98E8}"/>
              </a:ext>
            </a:extLst>
          </p:cNvPr>
          <p:cNvSpPr/>
          <p:nvPr/>
        </p:nvSpPr>
        <p:spPr>
          <a:xfrm>
            <a:off x="870334" y="1933793"/>
            <a:ext cx="19325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2509C"/>
                </a:solidFill>
                <a:latin typeface="+mj-lt"/>
                <a:ea typeface="Roboto" panose="02000000000000000000" pitchFamily="2" charset="0"/>
              </a:rPr>
              <a:t>Компоненты среды</a:t>
            </a:r>
            <a:endParaRPr lang="ru-RU" sz="1600" dirty="0">
              <a:latin typeface="+mj-lt"/>
              <a:ea typeface="Roboto" panose="02000000000000000000" pitchFamily="2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95325" y="2530268"/>
            <a:ext cx="2303136" cy="3166387"/>
            <a:chOff x="695325" y="2530268"/>
            <a:chExt cx="2303136" cy="3166387"/>
          </a:xfrm>
        </p:grpSpPr>
        <p:sp>
          <p:nvSpPr>
            <p:cNvPr id="72" name="Скругленный прямоугольник 71">
              <a:extLst>
                <a:ext uri="{FF2B5EF4-FFF2-40B4-BE49-F238E27FC236}">
                  <a16:creationId xmlns:a16="http://schemas.microsoft.com/office/drawing/2014/main" id="{94195027-182C-7F4C-927B-B61723396BF5}"/>
                </a:ext>
              </a:extLst>
            </p:cNvPr>
            <p:cNvSpPr/>
            <p:nvPr/>
          </p:nvSpPr>
          <p:spPr>
            <a:xfrm>
              <a:off x="695325" y="2530268"/>
              <a:ext cx="2282598" cy="536886"/>
            </a:xfrm>
            <a:prstGeom prst="roundRect">
              <a:avLst/>
            </a:prstGeom>
            <a:solidFill>
              <a:srgbClr val="0C54A0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>
                  <a:latin typeface="+mj-lt"/>
                </a:rPr>
                <a:t>Возможности</a:t>
              </a:r>
              <a:r>
                <a:rPr lang="ru-RU" sz="1200" dirty="0">
                  <a:effectLst/>
                  <a:latin typeface="+mj-lt"/>
                </a:rPr>
                <a:t> </a:t>
              </a:r>
              <a:endParaRPr lang="ru-RU" sz="1200" dirty="0"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73" name="Скругленный прямоугольник 72">
              <a:extLst>
                <a:ext uri="{FF2B5EF4-FFF2-40B4-BE49-F238E27FC236}">
                  <a16:creationId xmlns:a16="http://schemas.microsoft.com/office/drawing/2014/main" id="{78276A60-C3B6-4344-A45F-2DA51AD96363}"/>
                </a:ext>
              </a:extLst>
            </p:cNvPr>
            <p:cNvSpPr/>
            <p:nvPr/>
          </p:nvSpPr>
          <p:spPr>
            <a:xfrm>
              <a:off x="695325" y="3152901"/>
              <a:ext cx="2282598" cy="773582"/>
            </a:xfrm>
            <a:prstGeom prst="roundRect">
              <a:avLst/>
            </a:prstGeom>
            <a:solidFill>
              <a:srgbClr val="0C54A0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>
                  <a:latin typeface="+mj-lt"/>
                </a:rPr>
                <a:t>Отраслевые образовательные мероприятия </a:t>
              </a:r>
              <a:endParaRPr lang="ru-RU" sz="1100" dirty="0"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74" name="Скругленный прямоугольник 73">
              <a:extLst>
                <a:ext uri="{FF2B5EF4-FFF2-40B4-BE49-F238E27FC236}">
                  <a16:creationId xmlns:a16="http://schemas.microsoft.com/office/drawing/2014/main" id="{DFBF5FED-F5EE-9345-ADC7-0EC402DD5BC5}"/>
                </a:ext>
              </a:extLst>
            </p:cNvPr>
            <p:cNvSpPr/>
            <p:nvPr/>
          </p:nvSpPr>
          <p:spPr>
            <a:xfrm>
              <a:off x="715863" y="5241806"/>
              <a:ext cx="2282598" cy="454849"/>
            </a:xfrm>
            <a:prstGeom prst="roundRect">
              <a:avLst/>
            </a:prstGeom>
            <a:solidFill>
              <a:srgbClr val="0C54A0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latin typeface="+mj-lt"/>
                </a:rPr>
                <a:t>Навыки</a:t>
              </a:r>
              <a:r>
                <a:rPr lang="ru-RU" sz="1200" dirty="0">
                  <a:effectLst/>
                  <a:latin typeface="+mj-lt"/>
                </a:rPr>
                <a:t> </a:t>
              </a:r>
              <a:endParaRPr lang="ru-RU" sz="1200" dirty="0"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75" name="Скругленный прямоугольник 74">
              <a:extLst>
                <a:ext uri="{FF2B5EF4-FFF2-40B4-BE49-F238E27FC236}">
                  <a16:creationId xmlns:a16="http://schemas.microsoft.com/office/drawing/2014/main" id="{19C793B6-D18A-2C42-A4E7-7AC999455236}"/>
                </a:ext>
              </a:extLst>
            </p:cNvPr>
            <p:cNvSpPr/>
            <p:nvPr/>
          </p:nvSpPr>
          <p:spPr>
            <a:xfrm>
              <a:off x="695325" y="3991090"/>
              <a:ext cx="2282598" cy="648917"/>
            </a:xfrm>
            <a:prstGeom prst="roundRect">
              <a:avLst/>
            </a:prstGeom>
            <a:solidFill>
              <a:srgbClr val="0C54A0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latin typeface="+mj-lt"/>
                </a:rPr>
                <a:t>Студенческие сообщества </a:t>
              </a:r>
              <a:endParaRPr lang="ru-RU" sz="1200" dirty="0"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92" name="Скругленный прямоугольник 91">
              <a:extLst>
                <a:ext uri="{FF2B5EF4-FFF2-40B4-BE49-F238E27FC236}">
                  <a16:creationId xmlns:a16="http://schemas.microsoft.com/office/drawing/2014/main" id="{C1889C9F-AF7D-C31B-0DC0-386692323F6A}"/>
                </a:ext>
              </a:extLst>
            </p:cNvPr>
            <p:cNvSpPr/>
            <p:nvPr/>
          </p:nvSpPr>
          <p:spPr>
            <a:xfrm>
              <a:off x="695325" y="4724621"/>
              <a:ext cx="2282598" cy="454848"/>
            </a:xfrm>
            <a:prstGeom prst="roundRect">
              <a:avLst/>
            </a:prstGeom>
            <a:solidFill>
              <a:srgbClr val="0C54A0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latin typeface="+mj-lt"/>
                </a:rPr>
                <a:t>Инициативы </a:t>
              </a:r>
              <a:endParaRPr lang="ru-RU" sz="1200" dirty="0"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sp>
        <p:nvSpPr>
          <p:cNvPr id="93" name="Скругленный прямоугольник 92">
            <a:extLst>
              <a:ext uri="{FF2B5EF4-FFF2-40B4-BE49-F238E27FC236}">
                <a16:creationId xmlns:a16="http://schemas.microsoft.com/office/drawing/2014/main" id="{B89D8AFC-56FC-35AE-06FE-6B4784BC9A3B}"/>
              </a:ext>
            </a:extLst>
          </p:cNvPr>
          <p:cNvSpPr/>
          <p:nvPr/>
        </p:nvSpPr>
        <p:spPr>
          <a:xfrm>
            <a:off x="3967668" y="5304771"/>
            <a:ext cx="2982002" cy="715710"/>
          </a:xfrm>
          <a:prstGeom prst="roundRect">
            <a:avLst/>
          </a:prstGeom>
          <a:solidFill>
            <a:srgbClr val="714289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+mj-lt"/>
              </a:rPr>
              <a:t>Платформа «</a:t>
            </a:r>
            <a:r>
              <a:rPr lang="ru-RU" sz="1400" b="1" dirty="0" err="1">
                <a:latin typeface="+mj-lt"/>
              </a:rPr>
              <a:t>GoUP</a:t>
            </a:r>
            <a:r>
              <a:rPr lang="ru-RU" sz="1400" b="1" dirty="0">
                <a:latin typeface="+mj-lt"/>
              </a:rPr>
              <a:t> – Aerospace +»</a:t>
            </a:r>
            <a:r>
              <a:rPr lang="ru-RU" sz="900" b="1" dirty="0">
                <a:latin typeface="+mj-lt"/>
              </a:rPr>
              <a:t> – </a:t>
            </a:r>
            <a:r>
              <a:rPr lang="ru-RU" sz="900" dirty="0">
                <a:latin typeface="+mj-lt"/>
              </a:rPr>
              <a:t>создание сообщества людей, увлеченных авиационной и аэрокосмической отраслью.</a:t>
            </a:r>
            <a:r>
              <a:rPr lang="ru-RU" sz="900" dirty="0">
                <a:effectLst/>
                <a:latin typeface="+mj-lt"/>
              </a:rPr>
              <a:t> </a:t>
            </a:r>
            <a:endParaRPr lang="ru-RU" sz="900" dirty="0"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94" name="Скругленный прямоугольник 93">
            <a:extLst>
              <a:ext uri="{FF2B5EF4-FFF2-40B4-BE49-F238E27FC236}">
                <a16:creationId xmlns:a16="http://schemas.microsoft.com/office/drawing/2014/main" id="{9B33DCD4-FD1D-C0EA-F82C-29BCC7C88F3E}"/>
              </a:ext>
            </a:extLst>
          </p:cNvPr>
          <p:cNvSpPr/>
          <p:nvPr/>
        </p:nvSpPr>
        <p:spPr>
          <a:xfrm>
            <a:off x="3989270" y="6086083"/>
            <a:ext cx="2982002" cy="589037"/>
          </a:xfrm>
          <a:prstGeom prst="roundRect">
            <a:avLst/>
          </a:prstGeom>
          <a:solidFill>
            <a:srgbClr val="714289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+mj-lt"/>
              </a:rPr>
              <a:t>Студенческое научное сообщество</a:t>
            </a:r>
            <a:r>
              <a:rPr lang="ru-RU" sz="900" dirty="0">
                <a:latin typeface="+mj-lt"/>
              </a:rPr>
              <a:t>– содействие повышению качества подготовки квалифицированных кадров</a:t>
            </a:r>
            <a:r>
              <a:rPr lang="ru-RU" sz="900" dirty="0">
                <a:effectLst/>
                <a:latin typeface="+mj-lt"/>
              </a:rPr>
              <a:t> </a:t>
            </a:r>
            <a:endParaRPr lang="ru-RU" sz="900" dirty="0"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082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5. Молодежная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0240"/>
          </a:xfrm>
        </p:spPr>
        <p:txBody>
          <a:bodyPr>
            <a:normAutofit/>
          </a:bodyPr>
          <a:lstStyle/>
          <a:p>
            <a:r>
              <a:rPr lang="ru-RU" dirty="0" smtClean="0"/>
              <a:t>Мероприятия</a:t>
            </a:r>
            <a:r>
              <a:rPr lang="ru-RU" dirty="0"/>
              <a:t>, </a:t>
            </a:r>
            <a:r>
              <a:rPr lang="ru-RU" dirty="0" smtClean="0"/>
              <a:t>социальная</a:t>
            </a:r>
            <a:r>
              <a:rPr lang="ru-RU" dirty="0"/>
              <a:t>, воспитательная и культурно-массовая работа </a:t>
            </a: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>
            <p:extLst/>
          </p:nvPr>
        </p:nvGraphicFramePr>
        <p:xfrm>
          <a:off x="695324" y="1125538"/>
          <a:ext cx="5199609" cy="5183187"/>
        </p:xfrm>
        <a:graphic>
          <a:graphicData uri="http://schemas.openxmlformats.org/drawingml/2006/table">
            <a:tbl>
              <a:tblPr/>
              <a:tblGrid>
                <a:gridCol w="51996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264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charset="0"/>
                        <a:defRPr sz="2400">
                          <a:solidFill>
                            <a:srgbClr val="005AAA"/>
                          </a:solidFill>
                          <a:latin typeface="Roboto Light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2000">
                          <a:solidFill>
                            <a:srgbClr val="005AAA"/>
                          </a:solidFill>
                          <a:latin typeface="Roboto Light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>
                          <a:solidFill>
                            <a:srgbClr val="005AAA"/>
                          </a:solidFill>
                          <a:latin typeface="Roboto Light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Мероприятия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9054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charset="0"/>
                        <a:defRPr sz="2400">
                          <a:solidFill>
                            <a:srgbClr val="005AAA"/>
                          </a:solidFill>
                          <a:latin typeface="Roboto Light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2000">
                          <a:solidFill>
                            <a:srgbClr val="005AAA"/>
                          </a:solidFill>
                          <a:latin typeface="Roboto Light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>
                          <a:solidFill>
                            <a:srgbClr val="005AAA"/>
                          </a:solidFill>
                          <a:latin typeface="Roboto Light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rgbClr val="005AAA"/>
                          </a:solidFill>
                          <a:latin typeface="Roboto Light"/>
                        </a:defRPr>
                      </a:lvl9pPr>
                    </a:lstStyle>
                    <a:p>
                      <a:pPr marL="534988" marR="0" lvl="0" indent="-3587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Открытие Центра гуманитарной помощи на базе Профкома студентов и аспирантов ГУАП</a:t>
                      </a:r>
                    </a:p>
                    <a:p>
                      <a:pPr marL="534988" marR="0" lvl="0" indent="-3587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Мониторинг проведения учебных занятий</a:t>
                      </a:r>
                    </a:p>
                    <a:p>
                      <a:pPr marL="534988" marR="0" lvl="0" indent="-3587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11 лекций по Геополитики прослушали 2500 обучающихся </a:t>
                      </a:r>
                    </a:p>
                    <a:p>
                      <a:pPr marL="534988" marR="0" lvl="0" indent="-3587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306 культурно-массовых, спортивно-оздоровительных, профилактических мероприятий для студентов ГУАП</a:t>
                      </a:r>
                    </a:p>
                    <a:p>
                      <a:pPr marL="534988" marR="0" lvl="0" indent="-3587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Создание студенческого научного сообщества</a:t>
                      </a:r>
                    </a:p>
                    <a:p>
                      <a:pPr marL="534988" marR="0" lvl="0" indent="-3587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Проведение очных и онлайн Дней открытых дверей ежемесячно</a:t>
                      </a:r>
                    </a:p>
                    <a:p>
                      <a:pPr marL="534988" marR="0" lvl="0" indent="-3587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Материальная помощь студентам – жителям ДНР и ЛНР</a:t>
                      </a:r>
                    </a:p>
                    <a:p>
                      <a:pPr marL="712788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2B375C"/>
                        </a:solidFill>
                        <a:effectLst/>
                        <a:uLnTx/>
                        <a:uFillTx/>
                        <a:latin typeface="+mj-lt"/>
                        <a:ea typeface="Roboto" panose="02000000000000000000" pitchFamily="2" charset="0"/>
                        <a:cs typeface="+mn-cs"/>
                      </a:endParaRPr>
                    </a:p>
                    <a:p>
                      <a:pPr marL="1762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Масштабные мероприятия: </a:t>
                      </a:r>
                    </a:p>
                    <a:p>
                      <a:pPr marL="536575" marR="0" lvl="0" indent="-3603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Всероссийский форум космонавтики и авиации «</a:t>
                      </a:r>
                      <a:r>
                        <a:rPr kumimoji="0" lang="ru-RU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КосмоСтарт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» </a:t>
                      </a:r>
                    </a:p>
                    <a:p>
                      <a:pPr marL="536575" marR="0" lvl="0" indent="-3603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Сетевой фестиваль - форум «НАСТОЯЩЕЕ БУДУЩЕЕ»</a:t>
                      </a:r>
                    </a:p>
                    <a:p>
                      <a:pPr marL="536575" marR="0" lvl="0" indent="-3603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III Международная межвузовская деловая игра «Точка роста» </a:t>
                      </a:r>
                    </a:p>
                    <a:p>
                      <a:pPr marL="536575" marR="0" lvl="0" indent="-3603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Проект «Открытый ГУАП»</a:t>
                      </a:r>
                    </a:p>
                    <a:p>
                      <a:pPr marL="536575" marR="0" lvl="0" indent="-3603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B375C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Всероссийская перепись населения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768944" y="1092401"/>
            <a:ext cx="3254375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</a:rPr>
              <a:t>Направления </a:t>
            </a:r>
            <a:endParaRPr lang="ru-RU" sz="1600" b="1" dirty="0">
              <a:solidFill>
                <a:srgbClr val="2B375C"/>
              </a:solidFill>
              <a:latin typeface="+mj-lt"/>
              <a:ea typeface="Roboto" panose="02000000000000000000" pitchFamily="2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latin typeface="+mj-lt"/>
                <a:ea typeface="Roboto" panose="02000000000000000000" pitchFamily="2" charset="0"/>
              </a:rPr>
              <a:t>Самореализация молодежи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latin typeface="+mj-lt"/>
                <a:ea typeface="Roboto" panose="02000000000000000000" pitchFamily="2" charset="0"/>
              </a:rPr>
              <a:t>Новые технологии и рынки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latin typeface="+mj-lt"/>
                <a:ea typeface="Roboto" panose="02000000000000000000" pitchFamily="2" charset="0"/>
              </a:rPr>
              <a:t>Профессии и навыки будущего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latin typeface="+mj-lt"/>
                <a:ea typeface="Roboto" panose="02000000000000000000" pitchFamily="2" charset="0"/>
              </a:rPr>
              <a:t>Профориентация и навигация на рынке </a:t>
            </a:r>
            <a:r>
              <a:rPr lang="ru-RU" sz="1000" dirty="0" smtClean="0">
                <a:latin typeface="+mj-lt"/>
                <a:ea typeface="Roboto" panose="02000000000000000000" pitchFamily="2" charset="0"/>
              </a:rPr>
              <a:t>труда</a:t>
            </a:r>
            <a:endParaRPr lang="ru-RU" sz="1000" dirty="0">
              <a:latin typeface="+mj-lt"/>
              <a:ea typeface="Roboto" panose="02000000000000000000" pitchFamily="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38536" y="3060071"/>
            <a:ext cx="3598862" cy="1276540"/>
          </a:xfrm>
          <a:prstGeom prst="rect">
            <a:avLst/>
          </a:prstGeom>
        </p:spPr>
      </p:pic>
      <p:sp>
        <p:nvSpPr>
          <p:cNvPr id="37" name="Прямоугольник 36"/>
          <p:cNvSpPr/>
          <p:nvPr/>
        </p:nvSpPr>
        <p:spPr>
          <a:xfrm>
            <a:off x="6311899" y="4510043"/>
            <a:ext cx="327623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2B375C"/>
                </a:solidFill>
                <a:latin typeface="+mj-lt"/>
                <a:ea typeface="Roboto" panose="02000000000000000000" pitchFamily="2" charset="0"/>
              </a:rPr>
              <a:t>Масштабные проекты: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latin typeface="+mj-lt"/>
                <a:ea typeface="Roboto" panose="02000000000000000000" pitchFamily="2" charset="0"/>
              </a:rPr>
              <a:t>Сетевой фестиваль </a:t>
            </a:r>
            <a:r>
              <a:rPr lang="ru-RU" sz="1000" dirty="0" smtClean="0">
                <a:latin typeface="+mj-lt"/>
                <a:ea typeface="Roboto" panose="02000000000000000000" pitchFamily="2" charset="0"/>
              </a:rPr>
              <a:t>– </a:t>
            </a:r>
            <a:br>
              <a:rPr lang="ru-RU" sz="1000" dirty="0" smtClean="0">
                <a:latin typeface="+mj-lt"/>
                <a:ea typeface="Roboto" panose="02000000000000000000" pitchFamily="2" charset="0"/>
              </a:rPr>
            </a:br>
            <a:r>
              <a:rPr lang="ru-RU" sz="1000" dirty="0" smtClean="0">
                <a:latin typeface="+mj-lt"/>
                <a:ea typeface="Roboto" panose="02000000000000000000" pitchFamily="2" charset="0"/>
              </a:rPr>
              <a:t>форум </a:t>
            </a:r>
            <a:r>
              <a:rPr lang="ru-RU" sz="1000" dirty="0">
                <a:latin typeface="+mj-lt"/>
                <a:ea typeface="Roboto" panose="02000000000000000000" pitchFamily="2" charset="0"/>
              </a:rPr>
              <a:t>«НАСТОЯЩЕЕ БУДУЩЕЕ»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 err="1">
                <a:latin typeface="+mj-lt"/>
                <a:ea typeface="Roboto" panose="02000000000000000000" pitchFamily="2" charset="0"/>
              </a:rPr>
              <a:t>Финал</a:t>
            </a:r>
            <a:r>
              <a:rPr lang="en-US" sz="1000" dirty="0">
                <a:latin typeface="+mj-lt"/>
                <a:ea typeface="Roboto" panose="02000000000000000000" pitchFamily="2" charset="0"/>
              </a:rPr>
              <a:t> </a:t>
            </a:r>
            <a:r>
              <a:rPr lang="en-US" sz="1000" dirty="0" err="1">
                <a:latin typeface="+mj-lt"/>
                <a:ea typeface="Roboto" panose="02000000000000000000" pitchFamily="2" charset="0"/>
              </a:rPr>
              <a:t>состязания</a:t>
            </a:r>
            <a:r>
              <a:rPr lang="en-US" sz="1000" dirty="0">
                <a:latin typeface="+mj-lt"/>
                <a:ea typeface="Roboto" panose="02000000000000000000" pitchFamily="2" charset="0"/>
              </a:rPr>
              <a:t> </a:t>
            </a:r>
            <a:r>
              <a:rPr lang="en-US" sz="1000" dirty="0" err="1">
                <a:latin typeface="+mj-lt"/>
                <a:ea typeface="Roboto" panose="02000000000000000000" pitchFamily="2" charset="0"/>
              </a:rPr>
              <a:t>стартапов</a:t>
            </a:r>
            <a:r>
              <a:rPr lang="en-US" sz="1000" dirty="0">
                <a:latin typeface="+mj-lt"/>
                <a:ea typeface="Roboto" panose="02000000000000000000" pitchFamily="2" charset="0"/>
              </a:rPr>
              <a:t> </a:t>
            </a:r>
            <a:r>
              <a:rPr lang="en-US" sz="1000" dirty="0" err="1">
                <a:latin typeface="+mj-lt"/>
                <a:ea typeface="Roboto" panose="02000000000000000000" pitchFamily="2" charset="0"/>
              </a:rPr>
              <a:t>EnergyHUB</a:t>
            </a:r>
            <a:r>
              <a:rPr lang="en-US" sz="1000" dirty="0">
                <a:latin typeface="+mj-lt"/>
                <a:ea typeface="Roboto" panose="02000000000000000000" pitchFamily="2" charset="0"/>
              </a:rPr>
              <a:t> </a:t>
            </a:r>
            <a:r>
              <a:rPr lang="ru-RU" sz="1000" dirty="0" smtClean="0">
                <a:latin typeface="+mj-lt"/>
                <a:ea typeface="Roboto" panose="02000000000000000000" pitchFamily="2" charset="0"/>
              </a:rPr>
              <a:t> </a:t>
            </a:r>
            <a:endParaRPr lang="ru-RU" sz="1000" dirty="0">
              <a:latin typeface="+mj-lt"/>
              <a:ea typeface="Roboto" panose="02000000000000000000" pitchFamily="2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 err="1">
                <a:latin typeface="+mj-lt"/>
                <a:ea typeface="Roboto" panose="02000000000000000000" pitchFamily="2" charset="0"/>
              </a:rPr>
              <a:t>Архитектурный</a:t>
            </a:r>
            <a:r>
              <a:rPr lang="en-US" sz="1000" dirty="0">
                <a:latin typeface="+mj-lt"/>
                <a:ea typeface="Roboto" panose="02000000000000000000" pitchFamily="2" charset="0"/>
              </a:rPr>
              <a:t> </a:t>
            </a:r>
            <a:r>
              <a:rPr lang="en-US" sz="1000" dirty="0" err="1">
                <a:latin typeface="+mj-lt"/>
                <a:ea typeface="Roboto" panose="02000000000000000000" pitchFamily="2" charset="0"/>
              </a:rPr>
              <a:t>хакатон</a:t>
            </a:r>
            <a:r>
              <a:rPr lang="en-US" sz="1000" dirty="0">
                <a:latin typeface="+mj-lt"/>
                <a:ea typeface="Roboto" panose="02000000000000000000" pitchFamily="2" charset="0"/>
              </a:rPr>
              <a:t> </a:t>
            </a:r>
            <a:r>
              <a:rPr lang="en-US" sz="1000" dirty="0" err="1">
                <a:latin typeface="+mj-lt"/>
                <a:ea typeface="Roboto" panose="02000000000000000000" pitchFamily="2" charset="0"/>
              </a:rPr>
              <a:t>Ленинградской</a:t>
            </a:r>
            <a:r>
              <a:rPr lang="en-US" sz="1000" dirty="0">
                <a:latin typeface="+mj-lt"/>
                <a:ea typeface="Roboto" panose="02000000000000000000" pitchFamily="2" charset="0"/>
              </a:rPr>
              <a:t> </a:t>
            </a:r>
            <a:r>
              <a:rPr lang="en-US" sz="1000" dirty="0" err="1" smtClean="0">
                <a:latin typeface="+mj-lt"/>
                <a:ea typeface="Roboto" panose="02000000000000000000" pitchFamily="2" charset="0"/>
              </a:rPr>
              <a:t>области</a:t>
            </a:r>
            <a:r>
              <a:rPr lang="ru-RU" sz="1000" dirty="0" smtClean="0">
                <a:latin typeface="+mj-lt"/>
                <a:ea typeface="Roboto" panose="02000000000000000000" pitchFamily="2" charset="0"/>
              </a:rPr>
              <a:t> </a:t>
            </a:r>
            <a:endParaRPr lang="ru-RU" sz="1000" dirty="0">
              <a:latin typeface="+mj-lt"/>
              <a:ea typeface="Roboto" panose="02000000000000000000" pitchFamily="2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latin typeface="+mj-lt"/>
                <a:ea typeface="Roboto" panose="02000000000000000000" pitchFamily="2" charset="0"/>
              </a:rPr>
              <a:t>XXV</a:t>
            </a:r>
            <a:r>
              <a:rPr lang="ru-RU" sz="1000" dirty="0">
                <a:latin typeface="+mj-lt"/>
                <a:ea typeface="Roboto" panose="02000000000000000000" pitchFamily="2" charset="0"/>
              </a:rPr>
              <a:t> Международная научная </a:t>
            </a:r>
            <a:r>
              <a:rPr lang="en-US" sz="1000" dirty="0" smtClean="0">
                <a:latin typeface="+mj-lt"/>
                <a:ea typeface="Roboto" panose="02000000000000000000" pitchFamily="2" charset="0"/>
              </a:rPr>
              <a:t/>
            </a:r>
            <a:br>
              <a:rPr lang="en-US" sz="1000" dirty="0" smtClean="0">
                <a:latin typeface="+mj-lt"/>
                <a:ea typeface="Roboto" panose="02000000000000000000" pitchFamily="2" charset="0"/>
              </a:rPr>
            </a:br>
            <a:r>
              <a:rPr lang="ru-RU" sz="1000" dirty="0" smtClean="0">
                <a:latin typeface="+mj-lt"/>
                <a:ea typeface="Roboto" panose="02000000000000000000" pitchFamily="2" charset="0"/>
              </a:rPr>
              <a:t>конференция </a:t>
            </a:r>
            <a:r>
              <a:rPr lang="ru-RU" sz="1000" dirty="0">
                <a:latin typeface="+mj-lt"/>
                <a:ea typeface="Roboto" panose="02000000000000000000" pitchFamily="2" charset="0"/>
              </a:rPr>
              <a:t>"Волновая электроника </a:t>
            </a:r>
            <a:r>
              <a:rPr lang="en-US" sz="1000" dirty="0" smtClean="0">
                <a:latin typeface="+mj-lt"/>
                <a:ea typeface="Roboto" panose="02000000000000000000" pitchFamily="2" charset="0"/>
              </a:rPr>
              <a:t/>
            </a:r>
            <a:br>
              <a:rPr lang="en-US" sz="1000" dirty="0" smtClean="0">
                <a:latin typeface="+mj-lt"/>
                <a:ea typeface="Roboto" panose="02000000000000000000" pitchFamily="2" charset="0"/>
              </a:rPr>
            </a:br>
            <a:r>
              <a:rPr lang="ru-RU" sz="1000" dirty="0" smtClean="0">
                <a:latin typeface="+mj-lt"/>
                <a:ea typeface="Roboto" panose="02000000000000000000" pitchFamily="2" charset="0"/>
              </a:rPr>
              <a:t>и инфокоммуникационные </a:t>
            </a:r>
            <a:r>
              <a:rPr lang="ru-RU" sz="1000" dirty="0">
                <a:latin typeface="+mj-lt"/>
                <a:ea typeface="Roboto" panose="02000000000000000000" pitchFamily="2" charset="0"/>
              </a:rPr>
              <a:t>системы</a:t>
            </a:r>
            <a:r>
              <a:rPr lang="ru-RU" sz="1000" dirty="0" smtClean="0">
                <a:latin typeface="+mj-lt"/>
                <a:ea typeface="Roboto" panose="02000000000000000000" pitchFamily="2" charset="0"/>
              </a:rPr>
              <a:t>"</a:t>
            </a:r>
            <a:endParaRPr lang="ru-RU" sz="1000" dirty="0">
              <a:latin typeface="+mj-lt"/>
              <a:ea typeface="Roboto" panose="02000000000000000000" pitchFamily="2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latin typeface="+mj-lt"/>
                <a:ea typeface="Roboto" panose="02000000000000000000" pitchFamily="2" charset="0"/>
              </a:rPr>
              <a:t>Презентация форума «Сильные идеи </a:t>
            </a:r>
            <a:r>
              <a:rPr lang="ru-RU" sz="1000" dirty="0" smtClean="0">
                <a:latin typeface="+mj-lt"/>
                <a:ea typeface="Roboto" panose="02000000000000000000" pitchFamily="2" charset="0"/>
              </a:rPr>
              <a:t/>
            </a:r>
            <a:br>
              <a:rPr lang="ru-RU" sz="1000" dirty="0" smtClean="0">
                <a:latin typeface="+mj-lt"/>
                <a:ea typeface="Roboto" panose="02000000000000000000" pitchFamily="2" charset="0"/>
              </a:rPr>
            </a:br>
            <a:r>
              <a:rPr lang="ru-RU" sz="1000" dirty="0" smtClean="0">
                <a:latin typeface="+mj-lt"/>
                <a:ea typeface="Roboto" panose="02000000000000000000" pitchFamily="2" charset="0"/>
              </a:rPr>
              <a:t>для </a:t>
            </a:r>
            <a:r>
              <a:rPr lang="ru-RU" sz="1000" dirty="0">
                <a:latin typeface="+mj-lt"/>
                <a:ea typeface="Roboto" panose="02000000000000000000" pitchFamily="2" charset="0"/>
              </a:rPr>
              <a:t>нового времени</a:t>
            </a:r>
            <a:r>
              <a:rPr lang="ru-RU" sz="1000" dirty="0" smtClean="0">
                <a:latin typeface="+mj-lt"/>
                <a:ea typeface="Roboto" panose="02000000000000000000" pitchFamily="2" charset="0"/>
              </a:rPr>
              <a:t>»</a:t>
            </a:r>
            <a:endParaRPr lang="ru-RU" sz="1000" dirty="0">
              <a:latin typeface="+mj-lt"/>
              <a:ea typeface="Roboto" panose="02000000000000000000" pitchFamily="2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latin typeface="+mj-lt"/>
                <a:ea typeface="Roboto" panose="02000000000000000000" pitchFamily="2" charset="0"/>
              </a:rPr>
              <a:t>Цикл </a:t>
            </a:r>
            <a:r>
              <a:rPr lang="ru-RU" sz="1000" dirty="0" err="1">
                <a:latin typeface="+mj-lt"/>
                <a:ea typeface="Roboto" panose="02000000000000000000" pitchFamily="2" charset="0"/>
              </a:rPr>
              <a:t>хакатонов</a:t>
            </a:r>
            <a:r>
              <a:rPr lang="ru-RU" sz="1000" dirty="0">
                <a:latin typeface="+mj-lt"/>
                <a:ea typeface="Roboto" panose="02000000000000000000" pitchFamily="2" charset="0"/>
              </a:rPr>
              <a:t> «Цифровой прорыв» и </a:t>
            </a:r>
            <a:r>
              <a:rPr lang="ru-RU" sz="1000" dirty="0" err="1">
                <a:latin typeface="+mj-lt"/>
                <a:ea typeface="Roboto" panose="02000000000000000000" pitchFamily="2" charset="0"/>
              </a:rPr>
              <a:t>др</a:t>
            </a:r>
            <a:r>
              <a:rPr lang="ru-RU" sz="1000" dirty="0">
                <a:latin typeface="+mj-lt"/>
                <a:ea typeface="Roboto" panose="02000000000000000000" pitchFamily="2" charset="0"/>
              </a:rPr>
              <a:t>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9485917" y="4293548"/>
            <a:ext cx="2541588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</a:rPr>
              <a:t>Организации</a:t>
            </a:r>
            <a:r>
              <a:rPr lang="en-US" sz="16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</a:rPr>
              <a:t/>
            </a:r>
            <a:br>
              <a:rPr lang="en-US" sz="16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</a:rPr>
            </a:br>
            <a:r>
              <a:rPr lang="ru-RU" sz="1600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</a:rPr>
              <a:t>и партнеры </a:t>
            </a:r>
            <a:endParaRPr lang="ru-RU" sz="1600" b="1" dirty="0">
              <a:solidFill>
                <a:srgbClr val="2B375C"/>
              </a:solidFill>
              <a:latin typeface="+mj-lt"/>
              <a:ea typeface="Roboto" panose="02000000000000000000" pitchFamily="2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latin typeface="+mj-lt"/>
                <a:ea typeface="Roboto" panose="02000000000000000000" pitchFamily="2" charset="0"/>
              </a:rPr>
              <a:t>Газпром нефть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latin typeface="+mj-lt"/>
                <a:ea typeface="Roboto" panose="02000000000000000000" pitchFamily="2" charset="0"/>
              </a:rPr>
              <a:t>Правительство Ленинградской области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latin typeface="+mj-lt"/>
                <a:ea typeface="Roboto" panose="02000000000000000000" pitchFamily="2" charset="0"/>
              </a:rPr>
              <a:t>Клуб переговоров </a:t>
            </a:r>
            <a:r>
              <a:rPr lang="ru-RU" sz="1000" dirty="0" err="1">
                <a:latin typeface="+mj-lt"/>
                <a:ea typeface="Roboto" panose="02000000000000000000" pitchFamily="2" charset="0"/>
              </a:rPr>
              <a:t>Ufights</a:t>
            </a:r>
            <a:endParaRPr lang="ru-RU" sz="1000" dirty="0">
              <a:latin typeface="+mj-lt"/>
              <a:ea typeface="Roboto" panose="02000000000000000000" pitchFamily="2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latin typeface="+mj-lt"/>
                <a:ea typeface="Roboto" panose="02000000000000000000" pitchFamily="2" charset="0"/>
              </a:rPr>
              <a:t>Общественные организации ГУАП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err="1">
                <a:latin typeface="+mj-lt"/>
                <a:ea typeface="Roboto" panose="02000000000000000000" pitchFamily="2" charset="0"/>
              </a:rPr>
              <a:t>WorldSkills</a:t>
            </a:r>
            <a:r>
              <a:rPr lang="ru-RU" sz="1000" dirty="0">
                <a:latin typeface="+mj-lt"/>
                <a:ea typeface="Roboto" panose="02000000000000000000" pitchFamily="2" charset="0"/>
              </a:rPr>
              <a:t>. 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9977878" y="2419347"/>
            <a:ext cx="1769395" cy="937519"/>
            <a:chOff x="7017175" y="1464533"/>
            <a:chExt cx="1079076" cy="571752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7017175" y="1848585"/>
              <a:ext cx="1079076" cy="187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мероприяти</a:t>
              </a:r>
              <a:r>
                <a:rPr lang="ru-RU" sz="1400" dirty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е</a:t>
              </a: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7124600" y="1464533"/>
              <a:ext cx="864226" cy="356629"/>
            </a:xfrm>
            <a:prstGeom prst="rect">
              <a:avLst/>
            </a:prstGeom>
            <a:solidFill>
              <a:srgbClr val="01509F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321</a:t>
              </a:r>
              <a:endParaRPr lang="ru-RU" sz="3200" dirty="0">
                <a:latin typeface="+mj-lt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6612428" y="967047"/>
            <a:ext cx="1782558" cy="2151587"/>
            <a:chOff x="6751719" y="992637"/>
            <a:chExt cx="1782558" cy="2151587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E6E6E6"/>
                </a:clrFrom>
                <a:clrTo>
                  <a:srgbClr val="E6E6E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4743" y="992637"/>
              <a:ext cx="1528429" cy="1752599"/>
            </a:xfrm>
            <a:prstGeom prst="rect">
              <a:avLst/>
            </a:prstGeom>
          </p:spPr>
        </p:pic>
        <p:sp>
          <p:nvSpPr>
            <p:cNvPr id="43" name="Прямоугольник 42"/>
            <p:cNvSpPr/>
            <p:nvPr/>
          </p:nvSpPr>
          <p:spPr>
            <a:xfrm>
              <a:off x="6751719" y="2836447"/>
              <a:ext cx="178255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>
                  <a:solidFill>
                    <a:srgbClr val="01509F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посетителей</a:t>
              </a: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6751721" y="2452394"/>
              <a:ext cx="1782556" cy="400110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&gt;</a:t>
              </a:r>
              <a:r>
                <a:rPr lang="en-US" sz="2000" b="1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12 000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443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2800" y="1132197"/>
            <a:ext cx="8521700" cy="5320991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334963" y="1132835"/>
            <a:ext cx="5976937" cy="5319713"/>
          </a:xfrm>
          <a:prstGeom prst="rect">
            <a:avLst/>
          </a:prstGeom>
          <a:gradFill>
            <a:gsLst>
              <a:gs pos="0">
                <a:srgbClr val="150430"/>
              </a:gs>
              <a:gs pos="55000">
                <a:srgbClr val="09052F"/>
              </a:gs>
              <a:gs pos="100000">
                <a:srgbClr val="03052E">
                  <a:alpha val="0"/>
                </a:srgbClr>
              </a:gs>
            </a:gsLst>
            <a:lin ang="0" scaled="0"/>
          </a:gra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6. Политика в области цифровой </a:t>
            </a:r>
            <a:r>
              <a:rPr lang="ru-RU" dirty="0" smtClean="0"/>
              <a:t>трансформации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r>
              <a:rPr lang="ru-RU" dirty="0" smtClean="0"/>
              <a:t>Управление </a:t>
            </a:r>
            <a:r>
              <a:rPr lang="ru-RU" dirty="0"/>
              <a:t>цифрового </a:t>
            </a:r>
            <a:r>
              <a:rPr lang="ru-RU" dirty="0" smtClean="0"/>
              <a:t>развития. </a:t>
            </a:r>
            <a:r>
              <a:rPr lang="ru-RU" dirty="0"/>
              <a:t>Итоги </a:t>
            </a:r>
            <a:r>
              <a:rPr lang="ru-RU" dirty="0" smtClean="0"/>
              <a:t>2021/2022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77911" y="1276884"/>
            <a:ext cx="44179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Цифровая трансформация </a:t>
            </a:r>
            <a:r>
              <a:rPr lang="en-US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–</a:t>
            </a:r>
            <a:endParaRPr lang="ru-RU" dirty="0" smtClean="0">
              <a:solidFill>
                <a:schemeClr val="accent1">
                  <a:lumMod val="20000"/>
                  <a:lumOff val="80000"/>
                </a:schemeClr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э</a:t>
            </a:r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то тренд развития современного образования</a:t>
            </a:r>
            <a:r>
              <a:rPr lang="en-US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87066" y="2329643"/>
            <a:ext cx="31801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Разработана и утверждена стратегия цифровой трансформации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087066" y="2924627"/>
            <a:ext cx="31801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Разработаны электронные ведомости и зачетки, внедрена система СБИС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087066" y="3519611"/>
            <a:ext cx="33673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Техническое обеспечение приемной кампании проведено на высшем уровне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087065" y="4114595"/>
            <a:ext cx="33673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Организована единая горячая линия </a:t>
            </a:r>
            <a:br>
              <a:rPr lang="ru-RU" sz="1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 информационным системам ГУАП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076180" y="5255860"/>
            <a:ext cx="33673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Открыта интерактивная видеостудия, записаны видеоматериалы к </a:t>
            </a:r>
            <a:r>
              <a:rPr lang="ru-RU" sz="1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3 </a:t>
            </a:r>
            <a:r>
              <a:rPr lang="ru-RU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онлайн-курсам. Всего отснято более 300 роликов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087065" y="4685227"/>
            <a:ext cx="33673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Запущен новый привлекательный сайт </a:t>
            </a:r>
            <a:br>
              <a:rPr lang="ru-RU" sz="1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для поступающих</a:t>
            </a:r>
            <a:endParaRPr lang="ru-RU" sz="1400" dirty="0">
              <a:solidFill>
                <a:schemeClr val="accent1">
                  <a:lumMod val="20000"/>
                  <a:lumOff val="80000"/>
                </a:schemeClr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65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7. Финансовая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r>
              <a:rPr lang="ru-RU" dirty="0" smtClean="0"/>
              <a:t>Консолидированный </a:t>
            </a:r>
            <a:r>
              <a:rPr lang="ru-RU" dirty="0"/>
              <a:t>бюджет ГУАП за </a:t>
            </a:r>
            <a:r>
              <a:rPr lang="ru-RU" dirty="0" smtClean="0"/>
              <a:t>2021 </a:t>
            </a:r>
            <a:r>
              <a:rPr lang="ru-RU" dirty="0"/>
              <a:t>год, млн. руб.</a:t>
            </a:r>
          </a:p>
        </p:txBody>
      </p:sp>
      <p:graphicFrame>
        <p:nvGraphicFramePr>
          <p:cNvPr id="17" name="Group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915074"/>
              </p:ext>
            </p:extLst>
          </p:nvPr>
        </p:nvGraphicFramePr>
        <p:xfrm>
          <a:off x="334963" y="1125538"/>
          <a:ext cx="11522075" cy="4828110"/>
        </p:xfrm>
        <a:graphic>
          <a:graphicData uri="http://schemas.openxmlformats.org/drawingml/2006/table">
            <a:tbl>
              <a:tblPr/>
              <a:tblGrid>
                <a:gridCol w="59660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8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85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89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97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Федеральный</a:t>
                      </a:r>
                      <a:b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бюджет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Иная приносящая</a:t>
                      </a:r>
                      <a:b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доход  деятельность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Всего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4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Доходы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1 892,25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974,21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2 866,46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4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Расходы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1 892,40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1093,90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2 986,30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– оплата труда с начислениями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1 240,94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640,74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1881,68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7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– коммунальные услуги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37,13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24,05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61,18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7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– услуги, работы по содержанию имущества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123,18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58,81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181,98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8311"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– приобретение основных средств (литература, оборудование, мебель, вычислительная, бытовая и оргтехника) и пополнение материальных запасов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162,11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157,61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319,72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7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– услуги связи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2,92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2,68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5,60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7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– транспортные услуги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1,13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4,91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6,04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7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– прочие работы, услуги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98,68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184,85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283,53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7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– прочие расходы (стипендии, штрафы и т. п.)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203,68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13,14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216,82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7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– пособия по социальной помощи населению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22,63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7,12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29,75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031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7. Финансовая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r>
              <a:rPr lang="ru-RU" dirty="0" smtClean="0"/>
              <a:t>Таблица финансирования по дополнительным программам за 2021 год</a:t>
            </a:r>
            <a:endParaRPr lang="ru-RU" dirty="0"/>
          </a:p>
        </p:txBody>
      </p:sp>
      <p:graphicFrame>
        <p:nvGraphicFramePr>
          <p:cNvPr id="17" name="Group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308386"/>
              </p:ext>
            </p:extLst>
          </p:nvPr>
        </p:nvGraphicFramePr>
        <p:xfrm>
          <a:off x="1575933" y="1125538"/>
          <a:ext cx="8841695" cy="5327650"/>
        </p:xfrm>
        <a:graphic>
          <a:graphicData uri="http://schemas.openxmlformats.org/drawingml/2006/table">
            <a:tbl>
              <a:tblPr/>
              <a:tblGrid>
                <a:gridCol w="67588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40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Наименование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Сумма, руб.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4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Осуществление мероприятий по капитальному ремонту объектов недвижимого имущества, в том числе реставрации, за исключением реконструкции с элементами реставрации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42 929 600.00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Arial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185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Оказание учреждениям дополнительной государственной поддержки, в том числе для реализации программ развития учреждений, кадрового потенциала и материально-технической базы (исключая реализацию мероприятий федерального проекта «Информационная безопасность» национальной программы «Цифровая экономика Российской Федерации»)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15 785 000.00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Arial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83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Организация конференций, семинаров, выставок, переговоров, встреч, совещаний, съездов, конгрессов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8 200 000.00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Arial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438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Методическое сопровождение внедрения образовательных программ </a:t>
                      </a:r>
                      <a:b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по компетенциям «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Ворлдскиллс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» в образовательную деятельность образовательных организаций высшего образования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68 832 500.00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Arial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90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Программа стратегического академического лидерства «Приоритет 2030»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100 000 000.00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Arial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905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ИТОГО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235 547 100.00</a:t>
                      </a:r>
                      <a:endParaRPr kumimoji="0" lang="ru-RU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Arial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187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7. Финансовая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r>
              <a:rPr lang="ru-RU" dirty="0" smtClean="0"/>
              <a:t>Структура </a:t>
            </a:r>
            <a:r>
              <a:rPr lang="ru-RU" dirty="0"/>
              <a:t>затрат по программе развития</a:t>
            </a:r>
          </a:p>
        </p:txBody>
      </p:sp>
      <p:sp>
        <p:nvSpPr>
          <p:cNvPr id="127" name="object 4"/>
          <p:cNvSpPr/>
          <p:nvPr/>
        </p:nvSpPr>
        <p:spPr>
          <a:xfrm>
            <a:off x="1576707" y="1242580"/>
            <a:ext cx="7983220" cy="4491990"/>
          </a:xfrm>
          <a:custGeom>
            <a:avLst/>
            <a:gdLst/>
            <a:ahLst/>
            <a:cxnLst/>
            <a:rect l="l" t="t" r="r" b="b"/>
            <a:pathLst>
              <a:path w="7983220" h="4491990">
                <a:moveTo>
                  <a:pt x="0" y="0"/>
                </a:moveTo>
                <a:lnTo>
                  <a:pt x="0" y="4491875"/>
                </a:lnTo>
              </a:path>
              <a:path w="7983220" h="4491990">
                <a:moveTo>
                  <a:pt x="1596525" y="0"/>
                </a:moveTo>
                <a:lnTo>
                  <a:pt x="1596525" y="4491875"/>
                </a:lnTo>
              </a:path>
              <a:path w="7983220" h="4491990">
                <a:moveTo>
                  <a:pt x="3193050" y="0"/>
                </a:moveTo>
                <a:lnTo>
                  <a:pt x="3193050" y="4491875"/>
                </a:lnTo>
              </a:path>
              <a:path w="7983220" h="4491990">
                <a:moveTo>
                  <a:pt x="4789575" y="0"/>
                </a:moveTo>
                <a:lnTo>
                  <a:pt x="4789575" y="4491875"/>
                </a:lnTo>
              </a:path>
              <a:path w="7983220" h="4491990">
                <a:moveTo>
                  <a:pt x="6386100" y="0"/>
                </a:moveTo>
                <a:lnTo>
                  <a:pt x="6386100" y="4491875"/>
                </a:lnTo>
              </a:path>
              <a:path w="7983220" h="4491990">
                <a:moveTo>
                  <a:pt x="7982625" y="0"/>
                </a:moveTo>
                <a:lnTo>
                  <a:pt x="7982625" y="4491875"/>
                </a:lnTo>
              </a:path>
            </a:pathLst>
          </a:custGeom>
          <a:ln w="12700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5"/>
          <p:cNvSpPr/>
          <p:nvPr/>
        </p:nvSpPr>
        <p:spPr>
          <a:xfrm>
            <a:off x="723607" y="1917755"/>
            <a:ext cx="8853170" cy="669290"/>
          </a:xfrm>
          <a:custGeom>
            <a:avLst/>
            <a:gdLst/>
            <a:ahLst/>
            <a:cxnLst/>
            <a:rect l="l" t="t" r="r" b="b"/>
            <a:pathLst>
              <a:path w="8853170" h="669289">
                <a:moveTo>
                  <a:pt x="0" y="0"/>
                </a:moveTo>
                <a:lnTo>
                  <a:pt x="8853145" y="0"/>
                </a:lnTo>
              </a:path>
              <a:path w="8853170" h="669289">
                <a:moveTo>
                  <a:pt x="0" y="668825"/>
                </a:moveTo>
                <a:lnTo>
                  <a:pt x="8853145" y="668825"/>
                </a:lnTo>
              </a:path>
            </a:pathLst>
          </a:custGeom>
          <a:ln w="12700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6"/>
          <p:cNvSpPr/>
          <p:nvPr/>
        </p:nvSpPr>
        <p:spPr>
          <a:xfrm>
            <a:off x="723607" y="3252935"/>
            <a:ext cx="10438765" cy="6350"/>
          </a:xfrm>
          <a:custGeom>
            <a:avLst/>
            <a:gdLst/>
            <a:ahLst/>
            <a:cxnLst/>
            <a:rect l="l" t="t" r="r" b="b"/>
            <a:pathLst>
              <a:path w="10438765" h="6350">
                <a:moveTo>
                  <a:pt x="0" y="0"/>
                </a:moveTo>
                <a:lnTo>
                  <a:pt x="10438600" y="0"/>
                </a:lnTo>
              </a:path>
              <a:path w="10438765" h="6350">
                <a:moveTo>
                  <a:pt x="0" y="6350"/>
                </a:moveTo>
                <a:lnTo>
                  <a:pt x="10438600" y="6350"/>
                </a:lnTo>
              </a:path>
            </a:pathLst>
          </a:custGeom>
          <a:ln w="7760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7"/>
          <p:cNvSpPr/>
          <p:nvPr/>
        </p:nvSpPr>
        <p:spPr>
          <a:xfrm>
            <a:off x="723607" y="3924230"/>
            <a:ext cx="10438765" cy="1337945"/>
          </a:xfrm>
          <a:custGeom>
            <a:avLst/>
            <a:gdLst/>
            <a:ahLst/>
            <a:cxnLst/>
            <a:rect l="l" t="t" r="r" b="b"/>
            <a:pathLst>
              <a:path w="10438765" h="1337945">
                <a:moveTo>
                  <a:pt x="0" y="0"/>
                </a:moveTo>
                <a:lnTo>
                  <a:pt x="10438600" y="0"/>
                </a:lnTo>
              </a:path>
              <a:path w="10438765" h="1337945">
                <a:moveTo>
                  <a:pt x="0" y="668825"/>
                </a:moveTo>
                <a:lnTo>
                  <a:pt x="10438600" y="668825"/>
                </a:lnTo>
              </a:path>
              <a:path w="10438765" h="1337945">
                <a:moveTo>
                  <a:pt x="0" y="1337650"/>
                </a:moveTo>
                <a:lnTo>
                  <a:pt x="10438600" y="1337650"/>
                </a:lnTo>
              </a:path>
            </a:pathLst>
          </a:custGeom>
          <a:ln w="12700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8"/>
          <p:cNvSpPr/>
          <p:nvPr/>
        </p:nvSpPr>
        <p:spPr>
          <a:xfrm>
            <a:off x="729957" y="1242580"/>
            <a:ext cx="0" cy="4491990"/>
          </a:xfrm>
          <a:custGeom>
            <a:avLst/>
            <a:gdLst/>
            <a:ahLst/>
            <a:cxnLst/>
            <a:rect l="l" t="t" r="r" b="b"/>
            <a:pathLst>
              <a:path h="4491990">
                <a:moveTo>
                  <a:pt x="0" y="0"/>
                </a:moveTo>
                <a:lnTo>
                  <a:pt x="0" y="4491875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9"/>
          <p:cNvSpPr/>
          <p:nvPr/>
        </p:nvSpPr>
        <p:spPr>
          <a:xfrm>
            <a:off x="11149507" y="1245755"/>
            <a:ext cx="12700" cy="4488815"/>
          </a:xfrm>
          <a:custGeom>
            <a:avLst/>
            <a:gdLst/>
            <a:ahLst/>
            <a:cxnLst/>
            <a:rect l="l" t="t" r="r" b="b"/>
            <a:pathLst>
              <a:path w="12700" h="4488815">
                <a:moveTo>
                  <a:pt x="6350" y="2011060"/>
                </a:moveTo>
                <a:lnTo>
                  <a:pt x="6350" y="4488700"/>
                </a:lnTo>
              </a:path>
              <a:path w="12700" h="4488815">
                <a:moveTo>
                  <a:pt x="0" y="0"/>
                </a:moveTo>
                <a:lnTo>
                  <a:pt x="12700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0"/>
          <p:cNvSpPr/>
          <p:nvPr/>
        </p:nvSpPr>
        <p:spPr>
          <a:xfrm>
            <a:off x="723607" y="1245755"/>
            <a:ext cx="10438765" cy="6350"/>
          </a:xfrm>
          <a:custGeom>
            <a:avLst/>
            <a:gdLst/>
            <a:ahLst/>
            <a:cxnLst/>
            <a:rect l="l" t="t" r="r" b="b"/>
            <a:pathLst>
              <a:path w="10438765" h="6350">
                <a:moveTo>
                  <a:pt x="0" y="6350"/>
                </a:moveTo>
                <a:lnTo>
                  <a:pt x="10438600" y="6350"/>
                </a:lnTo>
              </a:path>
              <a:path w="10438765" h="6350">
                <a:moveTo>
                  <a:pt x="0" y="0"/>
                </a:moveTo>
                <a:lnTo>
                  <a:pt x="10438600" y="0"/>
                </a:lnTo>
              </a:path>
            </a:pathLst>
          </a:custGeom>
          <a:ln w="63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1"/>
          <p:cNvSpPr/>
          <p:nvPr/>
        </p:nvSpPr>
        <p:spPr>
          <a:xfrm>
            <a:off x="723607" y="5728105"/>
            <a:ext cx="10438765" cy="0"/>
          </a:xfrm>
          <a:custGeom>
            <a:avLst/>
            <a:gdLst/>
            <a:ahLst/>
            <a:cxnLst/>
            <a:rect l="l" t="t" r="r" b="b"/>
            <a:pathLst>
              <a:path w="10438765">
                <a:moveTo>
                  <a:pt x="0" y="0"/>
                </a:moveTo>
                <a:lnTo>
                  <a:pt x="10438600" y="0"/>
                </a:lnTo>
              </a:path>
            </a:pathLst>
          </a:custGeom>
          <a:ln w="12700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12"/>
          <p:cNvSpPr txBox="1"/>
          <p:nvPr/>
        </p:nvSpPr>
        <p:spPr>
          <a:xfrm>
            <a:off x="845356" y="2120364"/>
            <a:ext cx="61658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solidFill>
                  <a:srgbClr val="0070C0"/>
                </a:solidFill>
                <a:latin typeface="Arial MT"/>
                <a:cs typeface="Arial MT"/>
              </a:rPr>
              <a:t>15</a:t>
            </a:r>
            <a:r>
              <a:rPr sz="1400" spc="-50" dirty="0">
                <a:solidFill>
                  <a:srgbClr val="0070C0"/>
                </a:solidFill>
                <a:latin typeface="Arial MT"/>
                <a:cs typeface="Arial MT"/>
              </a:rPr>
              <a:t> </a:t>
            </a:r>
            <a:r>
              <a:rPr sz="1400" dirty="0">
                <a:solidFill>
                  <a:srgbClr val="0070C0"/>
                </a:solidFill>
                <a:latin typeface="Arial MT"/>
                <a:cs typeface="Arial MT"/>
              </a:rPr>
              <a:t>–</a:t>
            </a:r>
            <a:r>
              <a:rPr sz="1400" spc="-50" dirty="0">
                <a:solidFill>
                  <a:srgbClr val="0070C0"/>
                </a:solidFill>
                <a:latin typeface="Arial MT"/>
                <a:cs typeface="Arial MT"/>
              </a:rPr>
              <a:t> </a:t>
            </a:r>
            <a:r>
              <a:rPr sz="1400" spc="-5" dirty="0">
                <a:solidFill>
                  <a:srgbClr val="0070C0"/>
                </a:solidFill>
                <a:latin typeface="Arial MT"/>
                <a:cs typeface="Arial MT"/>
              </a:rPr>
              <a:t>20</a:t>
            </a:r>
            <a:endParaRPr sz="1400">
              <a:latin typeface="Arial MT"/>
              <a:cs typeface="Arial MT"/>
            </a:endParaRPr>
          </a:p>
        </p:txBody>
      </p:sp>
      <p:sp>
        <p:nvSpPr>
          <p:cNvPr id="69" name="object 13"/>
          <p:cNvSpPr txBox="1"/>
          <p:nvPr/>
        </p:nvSpPr>
        <p:spPr>
          <a:xfrm>
            <a:off x="845356" y="2787876"/>
            <a:ext cx="61595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solidFill>
                  <a:srgbClr val="0070C0"/>
                </a:solidFill>
                <a:latin typeface="Arial MT"/>
                <a:cs typeface="Arial MT"/>
              </a:rPr>
              <a:t>10</a:t>
            </a:r>
            <a:r>
              <a:rPr sz="1400" spc="-50" dirty="0">
                <a:solidFill>
                  <a:srgbClr val="0070C0"/>
                </a:solidFill>
                <a:latin typeface="Arial MT"/>
                <a:cs typeface="Arial MT"/>
              </a:rPr>
              <a:t> </a:t>
            </a:r>
            <a:r>
              <a:rPr sz="1400" dirty="0">
                <a:solidFill>
                  <a:srgbClr val="0070C0"/>
                </a:solidFill>
                <a:latin typeface="Arial MT"/>
                <a:cs typeface="Arial MT"/>
              </a:rPr>
              <a:t>–</a:t>
            </a:r>
            <a:r>
              <a:rPr sz="1400" spc="-50" dirty="0">
                <a:solidFill>
                  <a:srgbClr val="0070C0"/>
                </a:solidFill>
                <a:latin typeface="Arial MT"/>
                <a:cs typeface="Arial MT"/>
              </a:rPr>
              <a:t> </a:t>
            </a:r>
            <a:r>
              <a:rPr sz="1400" spc="-5" dirty="0">
                <a:solidFill>
                  <a:srgbClr val="0070C0"/>
                </a:solidFill>
                <a:latin typeface="Arial MT"/>
                <a:cs typeface="Arial MT"/>
              </a:rPr>
              <a:t>15</a:t>
            </a:r>
            <a:endParaRPr sz="1400">
              <a:latin typeface="Arial MT"/>
              <a:cs typeface="Arial MT"/>
            </a:endParaRPr>
          </a:p>
        </p:txBody>
      </p:sp>
      <p:sp>
        <p:nvSpPr>
          <p:cNvPr id="70" name="object 14"/>
          <p:cNvSpPr txBox="1"/>
          <p:nvPr/>
        </p:nvSpPr>
        <p:spPr>
          <a:xfrm>
            <a:off x="894569" y="3458437"/>
            <a:ext cx="518159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0070C0"/>
                </a:solidFill>
                <a:latin typeface="Arial MT"/>
                <a:cs typeface="Arial MT"/>
              </a:rPr>
              <a:t>6</a:t>
            </a:r>
            <a:r>
              <a:rPr sz="1400" spc="-55" dirty="0">
                <a:solidFill>
                  <a:srgbClr val="0070C0"/>
                </a:solidFill>
                <a:latin typeface="Arial MT"/>
                <a:cs typeface="Arial MT"/>
              </a:rPr>
              <a:t> </a:t>
            </a:r>
            <a:r>
              <a:rPr sz="1400" dirty="0">
                <a:solidFill>
                  <a:srgbClr val="0070C0"/>
                </a:solidFill>
                <a:latin typeface="Arial MT"/>
                <a:cs typeface="Arial MT"/>
              </a:rPr>
              <a:t>–</a:t>
            </a:r>
            <a:r>
              <a:rPr sz="1400" spc="-55" dirty="0">
                <a:solidFill>
                  <a:srgbClr val="0070C0"/>
                </a:solidFill>
                <a:latin typeface="Arial MT"/>
                <a:cs typeface="Arial MT"/>
              </a:rPr>
              <a:t> </a:t>
            </a:r>
            <a:r>
              <a:rPr sz="1400" spc="-5" dirty="0">
                <a:solidFill>
                  <a:srgbClr val="0070C0"/>
                </a:solidFill>
                <a:latin typeface="Arial MT"/>
                <a:cs typeface="Arial MT"/>
              </a:rPr>
              <a:t>10</a:t>
            </a:r>
            <a:endParaRPr sz="1400">
              <a:latin typeface="Arial MT"/>
              <a:cs typeface="Arial MT"/>
            </a:endParaRPr>
          </a:p>
        </p:txBody>
      </p:sp>
      <p:sp>
        <p:nvSpPr>
          <p:cNvPr id="71" name="object 15"/>
          <p:cNvSpPr txBox="1"/>
          <p:nvPr/>
        </p:nvSpPr>
        <p:spPr>
          <a:xfrm>
            <a:off x="943781" y="4125949"/>
            <a:ext cx="419734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0070C0"/>
                </a:solidFill>
                <a:latin typeface="Arial MT"/>
                <a:cs typeface="Arial MT"/>
              </a:rPr>
              <a:t>1</a:t>
            </a:r>
            <a:r>
              <a:rPr sz="1400" spc="-55" dirty="0">
                <a:solidFill>
                  <a:srgbClr val="0070C0"/>
                </a:solidFill>
                <a:latin typeface="Arial MT"/>
                <a:cs typeface="Arial MT"/>
              </a:rPr>
              <a:t> </a:t>
            </a:r>
            <a:r>
              <a:rPr sz="1400" dirty="0">
                <a:solidFill>
                  <a:srgbClr val="0070C0"/>
                </a:solidFill>
                <a:latin typeface="Arial MT"/>
                <a:cs typeface="Arial MT"/>
              </a:rPr>
              <a:t>–</a:t>
            </a:r>
            <a:r>
              <a:rPr sz="1400" spc="-55" dirty="0">
                <a:solidFill>
                  <a:srgbClr val="0070C0"/>
                </a:solidFill>
                <a:latin typeface="Arial MT"/>
                <a:cs typeface="Arial MT"/>
              </a:rPr>
              <a:t> </a:t>
            </a:r>
            <a:r>
              <a:rPr sz="1400" dirty="0">
                <a:solidFill>
                  <a:srgbClr val="0070C0"/>
                </a:solidFill>
                <a:latin typeface="Arial MT"/>
                <a:cs typeface="Arial MT"/>
              </a:rPr>
              <a:t>6</a:t>
            </a:r>
            <a:endParaRPr sz="1400">
              <a:latin typeface="Arial MT"/>
              <a:cs typeface="Arial MT"/>
            </a:endParaRPr>
          </a:p>
        </p:txBody>
      </p:sp>
      <p:sp>
        <p:nvSpPr>
          <p:cNvPr id="72" name="object 16"/>
          <p:cNvSpPr txBox="1"/>
          <p:nvPr/>
        </p:nvSpPr>
        <p:spPr>
          <a:xfrm>
            <a:off x="943781" y="4796508"/>
            <a:ext cx="419734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0070C0"/>
                </a:solidFill>
                <a:latin typeface="Arial MT"/>
                <a:cs typeface="Arial MT"/>
              </a:rPr>
              <a:t>0</a:t>
            </a:r>
            <a:r>
              <a:rPr sz="1400" spc="-55" dirty="0">
                <a:solidFill>
                  <a:srgbClr val="0070C0"/>
                </a:solidFill>
                <a:latin typeface="Arial MT"/>
                <a:cs typeface="Arial MT"/>
              </a:rPr>
              <a:t> </a:t>
            </a:r>
            <a:r>
              <a:rPr sz="1400" dirty="0">
                <a:solidFill>
                  <a:srgbClr val="0070C0"/>
                </a:solidFill>
                <a:latin typeface="Arial MT"/>
                <a:cs typeface="Arial MT"/>
              </a:rPr>
              <a:t>–</a:t>
            </a:r>
            <a:r>
              <a:rPr sz="1400" spc="-55" dirty="0">
                <a:solidFill>
                  <a:srgbClr val="0070C0"/>
                </a:solidFill>
                <a:latin typeface="Arial MT"/>
                <a:cs typeface="Arial MT"/>
              </a:rPr>
              <a:t> </a:t>
            </a:r>
            <a:r>
              <a:rPr sz="1400" dirty="0">
                <a:solidFill>
                  <a:srgbClr val="0070C0"/>
                </a:solidFill>
                <a:latin typeface="Arial MT"/>
                <a:cs typeface="Arial MT"/>
              </a:rPr>
              <a:t>1</a:t>
            </a:r>
            <a:endParaRPr sz="1400">
              <a:latin typeface="Arial MT"/>
              <a:cs typeface="Arial MT"/>
            </a:endParaRPr>
          </a:p>
        </p:txBody>
      </p:sp>
      <p:sp>
        <p:nvSpPr>
          <p:cNvPr id="73" name="object 17"/>
          <p:cNvSpPr txBox="1"/>
          <p:nvPr/>
        </p:nvSpPr>
        <p:spPr>
          <a:xfrm>
            <a:off x="2165418" y="5363437"/>
            <a:ext cx="419734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0070C0"/>
                </a:solidFill>
                <a:latin typeface="Arial MT"/>
                <a:cs typeface="Arial MT"/>
              </a:rPr>
              <a:t>0</a:t>
            </a:r>
            <a:r>
              <a:rPr sz="1400" spc="-55" dirty="0">
                <a:solidFill>
                  <a:srgbClr val="0070C0"/>
                </a:solidFill>
                <a:latin typeface="Arial MT"/>
                <a:cs typeface="Arial MT"/>
              </a:rPr>
              <a:t> </a:t>
            </a:r>
            <a:r>
              <a:rPr sz="1400" dirty="0">
                <a:solidFill>
                  <a:srgbClr val="0070C0"/>
                </a:solidFill>
                <a:latin typeface="Arial MT"/>
                <a:cs typeface="Arial MT"/>
              </a:rPr>
              <a:t>–</a:t>
            </a:r>
            <a:r>
              <a:rPr sz="1400" spc="-55" dirty="0">
                <a:solidFill>
                  <a:srgbClr val="0070C0"/>
                </a:solidFill>
                <a:latin typeface="Arial MT"/>
                <a:cs typeface="Arial MT"/>
              </a:rPr>
              <a:t> </a:t>
            </a:r>
            <a:r>
              <a:rPr sz="1400" dirty="0">
                <a:solidFill>
                  <a:srgbClr val="0070C0"/>
                </a:solidFill>
                <a:latin typeface="Arial MT"/>
                <a:cs typeface="Arial MT"/>
              </a:rPr>
              <a:t>1</a:t>
            </a:r>
            <a:endParaRPr sz="1400">
              <a:latin typeface="Arial MT"/>
              <a:cs typeface="Arial MT"/>
            </a:endParaRPr>
          </a:p>
        </p:txBody>
      </p:sp>
      <p:sp>
        <p:nvSpPr>
          <p:cNvPr id="74" name="object 18"/>
          <p:cNvSpPr txBox="1"/>
          <p:nvPr/>
        </p:nvSpPr>
        <p:spPr>
          <a:xfrm>
            <a:off x="3761943" y="5363437"/>
            <a:ext cx="419734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0070C0"/>
                </a:solidFill>
                <a:latin typeface="Arial MT"/>
                <a:cs typeface="Arial MT"/>
              </a:rPr>
              <a:t>1</a:t>
            </a:r>
            <a:r>
              <a:rPr sz="1400" spc="-55" dirty="0">
                <a:solidFill>
                  <a:srgbClr val="0070C0"/>
                </a:solidFill>
                <a:latin typeface="Arial MT"/>
                <a:cs typeface="Arial MT"/>
              </a:rPr>
              <a:t> </a:t>
            </a:r>
            <a:r>
              <a:rPr sz="1400" dirty="0">
                <a:solidFill>
                  <a:srgbClr val="0070C0"/>
                </a:solidFill>
                <a:latin typeface="Arial MT"/>
                <a:cs typeface="Arial MT"/>
              </a:rPr>
              <a:t>–</a:t>
            </a:r>
            <a:r>
              <a:rPr sz="1400" spc="-55" dirty="0">
                <a:solidFill>
                  <a:srgbClr val="0070C0"/>
                </a:solidFill>
                <a:latin typeface="Arial MT"/>
                <a:cs typeface="Arial MT"/>
              </a:rPr>
              <a:t> </a:t>
            </a:r>
            <a:r>
              <a:rPr sz="1400" dirty="0">
                <a:solidFill>
                  <a:srgbClr val="0070C0"/>
                </a:solidFill>
                <a:latin typeface="Arial MT"/>
                <a:cs typeface="Arial MT"/>
              </a:rPr>
              <a:t>6</a:t>
            </a:r>
            <a:endParaRPr sz="1400">
              <a:latin typeface="Arial MT"/>
              <a:cs typeface="Arial MT"/>
            </a:endParaRPr>
          </a:p>
        </p:txBody>
      </p:sp>
      <p:sp>
        <p:nvSpPr>
          <p:cNvPr id="75" name="object 19"/>
          <p:cNvSpPr txBox="1"/>
          <p:nvPr/>
        </p:nvSpPr>
        <p:spPr>
          <a:xfrm>
            <a:off x="8453093" y="5363437"/>
            <a:ext cx="61595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solidFill>
                  <a:srgbClr val="0070C0"/>
                </a:solidFill>
                <a:latin typeface="Arial MT"/>
                <a:cs typeface="Arial MT"/>
              </a:rPr>
              <a:t>15</a:t>
            </a:r>
            <a:r>
              <a:rPr sz="1400" spc="-50" dirty="0">
                <a:solidFill>
                  <a:srgbClr val="0070C0"/>
                </a:solidFill>
                <a:latin typeface="Arial MT"/>
                <a:cs typeface="Arial MT"/>
              </a:rPr>
              <a:t> </a:t>
            </a:r>
            <a:r>
              <a:rPr sz="1400" dirty="0">
                <a:solidFill>
                  <a:srgbClr val="0070C0"/>
                </a:solidFill>
                <a:latin typeface="Arial MT"/>
                <a:cs typeface="Arial MT"/>
              </a:rPr>
              <a:t>–</a:t>
            </a:r>
            <a:r>
              <a:rPr sz="1400" spc="-50" dirty="0">
                <a:solidFill>
                  <a:srgbClr val="0070C0"/>
                </a:solidFill>
                <a:latin typeface="Arial MT"/>
                <a:cs typeface="Arial MT"/>
              </a:rPr>
              <a:t> </a:t>
            </a:r>
            <a:r>
              <a:rPr sz="1400" spc="-5" dirty="0">
                <a:solidFill>
                  <a:srgbClr val="0070C0"/>
                </a:solidFill>
                <a:latin typeface="Arial MT"/>
                <a:cs typeface="Arial MT"/>
              </a:rPr>
              <a:t>20</a:t>
            </a:r>
            <a:endParaRPr sz="1400">
              <a:latin typeface="Arial MT"/>
              <a:cs typeface="Arial MT"/>
            </a:endParaRPr>
          </a:p>
        </p:txBody>
      </p:sp>
      <p:sp>
        <p:nvSpPr>
          <p:cNvPr id="76" name="object 20"/>
          <p:cNvSpPr txBox="1"/>
          <p:nvPr/>
        </p:nvSpPr>
        <p:spPr>
          <a:xfrm>
            <a:off x="10049617" y="5363437"/>
            <a:ext cx="61595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solidFill>
                  <a:srgbClr val="0070C0"/>
                </a:solidFill>
                <a:latin typeface="Arial MT"/>
                <a:cs typeface="Arial MT"/>
              </a:rPr>
              <a:t>20</a:t>
            </a:r>
            <a:r>
              <a:rPr sz="1400" spc="-50" dirty="0">
                <a:solidFill>
                  <a:srgbClr val="0070C0"/>
                </a:solidFill>
                <a:latin typeface="Arial MT"/>
                <a:cs typeface="Arial MT"/>
              </a:rPr>
              <a:t> </a:t>
            </a:r>
            <a:r>
              <a:rPr sz="1400" dirty="0">
                <a:solidFill>
                  <a:srgbClr val="0070C0"/>
                </a:solidFill>
                <a:latin typeface="Arial MT"/>
                <a:cs typeface="Arial MT"/>
              </a:rPr>
              <a:t>–</a:t>
            </a:r>
            <a:r>
              <a:rPr sz="1400" spc="-50" dirty="0">
                <a:solidFill>
                  <a:srgbClr val="0070C0"/>
                </a:solidFill>
                <a:latin typeface="Arial MT"/>
                <a:cs typeface="Arial MT"/>
              </a:rPr>
              <a:t> </a:t>
            </a:r>
            <a:r>
              <a:rPr sz="1400" spc="-5" dirty="0">
                <a:solidFill>
                  <a:srgbClr val="0070C0"/>
                </a:solidFill>
                <a:latin typeface="Arial MT"/>
                <a:cs typeface="Arial MT"/>
              </a:rPr>
              <a:t>25</a:t>
            </a:r>
            <a:endParaRPr sz="1400">
              <a:latin typeface="Arial MT"/>
              <a:cs typeface="Arial MT"/>
            </a:endParaRPr>
          </a:p>
        </p:txBody>
      </p:sp>
      <p:sp>
        <p:nvSpPr>
          <p:cNvPr id="77" name="object 22"/>
          <p:cNvSpPr txBox="1"/>
          <p:nvPr/>
        </p:nvSpPr>
        <p:spPr>
          <a:xfrm>
            <a:off x="776323" y="1027656"/>
            <a:ext cx="82486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20" dirty="0">
                <a:solidFill>
                  <a:srgbClr val="0070C0"/>
                </a:solidFill>
                <a:latin typeface="Trebuchet MS"/>
                <a:cs typeface="Trebuchet MS"/>
              </a:rPr>
              <a:t>Мл</a:t>
            </a:r>
            <a:r>
              <a:rPr sz="1100" spc="-25" dirty="0">
                <a:solidFill>
                  <a:srgbClr val="0070C0"/>
                </a:solidFill>
                <a:latin typeface="Trebuchet MS"/>
                <a:cs typeface="Trebuchet MS"/>
              </a:rPr>
              <a:t>н</a:t>
            </a:r>
            <a:r>
              <a:rPr sz="1100" spc="-70" dirty="0">
                <a:solidFill>
                  <a:srgbClr val="0070C0"/>
                </a:solidFill>
                <a:latin typeface="Lucida Sans Unicode"/>
                <a:cs typeface="Lucida Sans Unicode"/>
              </a:rPr>
              <a:t>.</a:t>
            </a:r>
            <a:r>
              <a:rPr sz="1100" spc="-80" dirty="0">
                <a:solidFill>
                  <a:srgbClr val="0070C0"/>
                </a:solidFill>
                <a:latin typeface="Lucida Sans Unicode"/>
                <a:cs typeface="Lucida Sans Unicode"/>
              </a:rPr>
              <a:t> </a:t>
            </a:r>
            <a:r>
              <a:rPr sz="1100" spc="10" dirty="0">
                <a:solidFill>
                  <a:srgbClr val="0070C0"/>
                </a:solidFill>
                <a:latin typeface="Trebuchet MS"/>
                <a:cs typeface="Trebuchet MS"/>
              </a:rPr>
              <a:t>р</a:t>
            </a:r>
            <a:r>
              <a:rPr sz="1100" spc="35" dirty="0">
                <a:solidFill>
                  <a:srgbClr val="0070C0"/>
                </a:solidFill>
                <a:latin typeface="Trebuchet MS"/>
                <a:cs typeface="Trebuchet MS"/>
              </a:rPr>
              <a:t>у</a:t>
            </a:r>
            <a:r>
              <a:rPr sz="1100" spc="-10" dirty="0">
                <a:solidFill>
                  <a:srgbClr val="0070C0"/>
                </a:solidFill>
                <a:latin typeface="Trebuchet MS"/>
                <a:cs typeface="Trebuchet MS"/>
              </a:rPr>
              <a:t>б</a:t>
            </a:r>
            <a:r>
              <a:rPr sz="1100" spc="-35" dirty="0">
                <a:solidFill>
                  <a:srgbClr val="0070C0"/>
                </a:solidFill>
                <a:latin typeface="Trebuchet MS"/>
                <a:cs typeface="Trebuchet MS"/>
              </a:rPr>
              <a:t>л</a:t>
            </a:r>
            <a:r>
              <a:rPr sz="1100" spc="-10" dirty="0">
                <a:solidFill>
                  <a:srgbClr val="0070C0"/>
                </a:solidFill>
                <a:latin typeface="Trebuchet MS"/>
                <a:cs typeface="Trebuchet MS"/>
              </a:rPr>
              <a:t>е</a:t>
            </a:r>
            <a:r>
              <a:rPr sz="1100" spc="25" dirty="0">
                <a:solidFill>
                  <a:srgbClr val="0070C0"/>
                </a:solidFill>
                <a:latin typeface="Trebuchet MS"/>
                <a:cs typeface="Trebuchet MS"/>
              </a:rPr>
              <a:t>й</a:t>
            </a:r>
            <a:endParaRPr sz="1100">
              <a:latin typeface="Trebuchet MS"/>
              <a:cs typeface="Trebuchet MS"/>
            </a:endParaRPr>
          </a:p>
        </p:txBody>
      </p:sp>
      <p:pic>
        <p:nvPicPr>
          <p:cNvPr id="78" name="object 23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7798" y="1161769"/>
            <a:ext cx="1453896" cy="829055"/>
          </a:xfrm>
          <a:prstGeom prst="rect">
            <a:avLst/>
          </a:prstGeom>
        </p:spPr>
      </p:pic>
      <p:sp>
        <p:nvSpPr>
          <p:cNvPr id="79" name="object 24"/>
          <p:cNvSpPr txBox="1"/>
          <p:nvPr/>
        </p:nvSpPr>
        <p:spPr>
          <a:xfrm>
            <a:off x="4546859" y="5363437"/>
            <a:ext cx="2926080" cy="706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74700">
              <a:lnSpc>
                <a:spcPct val="100000"/>
              </a:lnSpc>
              <a:spcBef>
                <a:spcPts val="100"/>
              </a:spcBef>
              <a:tabLst>
                <a:tab pos="2322195" algn="l"/>
              </a:tabLst>
            </a:pPr>
            <a:r>
              <a:rPr sz="1400" dirty="0">
                <a:solidFill>
                  <a:srgbClr val="0070C0"/>
                </a:solidFill>
                <a:latin typeface="Arial MT"/>
                <a:cs typeface="Arial MT"/>
              </a:rPr>
              <a:t>6</a:t>
            </a:r>
            <a:r>
              <a:rPr sz="1400" spc="-10" dirty="0">
                <a:solidFill>
                  <a:srgbClr val="0070C0"/>
                </a:solidFill>
                <a:latin typeface="Arial MT"/>
                <a:cs typeface="Arial MT"/>
              </a:rPr>
              <a:t> </a:t>
            </a:r>
            <a:r>
              <a:rPr sz="1400" dirty="0">
                <a:solidFill>
                  <a:srgbClr val="0070C0"/>
                </a:solidFill>
                <a:latin typeface="Arial MT"/>
                <a:cs typeface="Arial MT"/>
              </a:rPr>
              <a:t>–</a:t>
            </a:r>
            <a:r>
              <a:rPr sz="1400" spc="-10" dirty="0">
                <a:solidFill>
                  <a:srgbClr val="0070C0"/>
                </a:solidFill>
                <a:latin typeface="Arial MT"/>
                <a:cs typeface="Arial MT"/>
              </a:rPr>
              <a:t> </a:t>
            </a:r>
            <a:r>
              <a:rPr sz="1400" spc="-5" dirty="0">
                <a:solidFill>
                  <a:srgbClr val="0070C0"/>
                </a:solidFill>
                <a:latin typeface="Arial MT"/>
                <a:cs typeface="Arial MT"/>
              </a:rPr>
              <a:t>10	10</a:t>
            </a:r>
            <a:r>
              <a:rPr sz="1400" spc="-45" dirty="0">
                <a:solidFill>
                  <a:srgbClr val="0070C0"/>
                </a:solidFill>
                <a:latin typeface="Arial MT"/>
                <a:cs typeface="Arial MT"/>
              </a:rPr>
              <a:t> </a:t>
            </a:r>
            <a:r>
              <a:rPr sz="1400" dirty="0">
                <a:solidFill>
                  <a:srgbClr val="0070C0"/>
                </a:solidFill>
                <a:latin typeface="Arial MT"/>
                <a:cs typeface="Arial MT"/>
              </a:rPr>
              <a:t>–</a:t>
            </a:r>
            <a:r>
              <a:rPr sz="1400" spc="-55" dirty="0">
                <a:solidFill>
                  <a:srgbClr val="0070C0"/>
                </a:solidFill>
                <a:latin typeface="Arial MT"/>
                <a:cs typeface="Arial MT"/>
              </a:rPr>
              <a:t> </a:t>
            </a:r>
            <a:r>
              <a:rPr sz="1400" spc="-5" dirty="0">
                <a:solidFill>
                  <a:srgbClr val="0070C0"/>
                </a:solidFill>
                <a:latin typeface="Arial MT"/>
                <a:cs typeface="Arial MT"/>
              </a:rPr>
              <a:t>15</a:t>
            </a:r>
            <a:endParaRPr sz="14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9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200" spc="35" dirty="0">
                <a:solidFill>
                  <a:srgbClr val="0070C0"/>
                </a:solidFill>
                <a:latin typeface="Trebuchet MS"/>
                <a:cs typeface="Trebuchet MS"/>
              </a:rPr>
              <a:t>Внебюджетное</a:t>
            </a:r>
            <a:r>
              <a:rPr sz="1200" spc="-55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1200" spc="25" dirty="0">
                <a:solidFill>
                  <a:srgbClr val="0070C0"/>
                </a:solidFill>
                <a:latin typeface="Trebuchet MS"/>
                <a:cs typeface="Trebuchet MS"/>
              </a:rPr>
              <a:t>финансирование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80" name="object 25"/>
          <p:cNvSpPr txBox="1"/>
          <p:nvPr/>
        </p:nvSpPr>
        <p:spPr>
          <a:xfrm>
            <a:off x="348895" y="2175650"/>
            <a:ext cx="219710" cy="216598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1200" spc="40" dirty="0">
                <a:solidFill>
                  <a:srgbClr val="0070C0"/>
                </a:solidFill>
                <a:latin typeface="Trebuchet MS"/>
                <a:cs typeface="Trebuchet MS"/>
              </a:rPr>
              <a:t>Бюджетное</a:t>
            </a:r>
            <a:r>
              <a:rPr sz="1200" spc="-70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1200" spc="25" dirty="0">
                <a:solidFill>
                  <a:srgbClr val="0070C0"/>
                </a:solidFill>
                <a:latin typeface="Trebuchet MS"/>
                <a:cs typeface="Trebuchet MS"/>
              </a:rPr>
              <a:t>финансирование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81" name="object 26"/>
          <p:cNvSpPr txBox="1"/>
          <p:nvPr/>
        </p:nvSpPr>
        <p:spPr>
          <a:xfrm>
            <a:off x="8880603" y="1497556"/>
            <a:ext cx="39433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10" dirty="0">
                <a:solidFill>
                  <a:srgbClr val="0070C0"/>
                </a:solidFill>
                <a:latin typeface="Lucida Sans Unicode"/>
                <a:cs typeface="Lucida Sans Unicode"/>
              </a:rPr>
              <a:t>На</a:t>
            </a:r>
            <a:r>
              <a:rPr sz="1000" spc="20" dirty="0">
                <a:solidFill>
                  <a:srgbClr val="0070C0"/>
                </a:solidFill>
                <a:latin typeface="Lucida Sans Unicode"/>
                <a:cs typeface="Lucida Sans Unicode"/>
              </a:rPr>
              <a:t>у</a:t>
            </a:r>
            <a:r>
              <a:rPr sz="1000" spc="-15" dirty="0">
                <a:solidFill>
                  <a:srgbClr val="0070C0"/>
                </a:solidFill>
                <a:latin typeface="Lucida Sans Unicode"/>
                <a:cs typeface="Lucida Sans Unicode"/>
              </a:rPr>
              <a:t>к</a:t>
            </a:r>
            <a:r>
              <a:rPr sz="1000" dirty="0">
                <a:solidFill>
                  <a:srgbClr val="0070C0"/>
                </a:solidFill>
                <a:latin typeface="Lucida Sans Unicode"/>
                <a:cs typeface="Lucida Sans Unicode"/>
              </a:rPr>
              <a:t>а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82" name="object 27"/>
          <p:cNvSpPr txBox="1"/>
          <p:nvPr/>
        </p:nvSpPr>
        <p:spPr>
          <a:xfrm>
            <a:off x="8304052" y="1469108"/>
            <a:ext cx="3416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40" dirty="0">
                <a:solidFill>
                  <a:srgbClr val="0070C0"/>
                </a:solidFill>
                <a:latin typeface="Lucida Sans Unicode"/>
                <a:cs typeface="Lucida Sans Unicode"/>
              </a:rPr>
              <a:t>4</a:t>
            </a:r>
            <a:r>
              <a:rPr sz="1200" spc="-45" dirty="0">
                <a:solidFill>
                  <a:srgbClr val="0070C0"/>
                </a:solidFill>
                <a:latin typeface="Lucida Sans Unicode"/>
                <a:cs typeface="Lucida Sans Unicode"/>
              </a:rPr>
              <a:t>2</a:t>
            </a:r>
            <a:r>
              <a:rPr sz="1200" spc="-75" dirty="0">
                <a:solidFill>
                  <a:srgbClr val="0070C0"/>
                </a:solidFill>
                <a:latin typeface="Lucida Sans Unicode"/>
                <a:cs typeface="Lucida Sans Unicode"/>
              </a:rPr>
              <a:t>,</a:t>
            </a:r>
            <a:r>
              <a:rPr sz="1200" spc="-20" dirty="0">
                <a:solidFill>
                  <a:srgbClr val="0070C0"/>
                </a:solidFill>
                <a:latin typeface="Lucida Sans Unicode"/>
                <a:cs typeface="Lucida Sans Unicode"/>
              </a:rPr>
              <a:t>5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83" name="object 28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5175" y="1814041"/>
            <a:ext cx="1594103" cy="862584"/>
          </a:xfrm>
          <a:prstGeom prst="rect">
            <a:avLst/>
          </a:prstGeom>
        </p:spPr>
      </p:pic>
      <p:sp>
        <p:nvSpPr>
          <p:cNvPr id="84" name="object 29"/>
          <p:cNvSpPr txBox="1"/>
          <p:nvPr/>
        </p:nvSpPr>
        <p:spPr>
          <a:xfrm>
            <a:off x="3886835" y="2162529"/>
            <a:ext cx="76073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30" dirty="0">
                <a:latin typeface="Trebuchet MS"/>
                <a:cs typeface="Trebuchet MS"/>
              </a:rPr>
              <a:t>Образование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85" name="object 30"/>
          <p:cNvSpPr txBox="1"/>
          <p:nvPr/>
        </p:nvSpPr>
        <p:spPr>
          <a:xfrm>
            <a:off x="3413460" y="2136620"/>
            <a:ext cx="3111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70" dirty="0">
                <a:latin typeface="Lucida Sans Unicode"/>
                <a:cs typeface="Lucida Sans Unicode"/>
              </a:rPr>
              <a:t>18</a:t>
            </a:r>
            <a:r>
              <a:rPr sz="1200" spc="-75" dirty="0">
                <a:latin typeface="Lucida Sans Unicode"/>
                <a:cs typeface="Lucida Sans Unicode"/>
              </a:rPr>
              <a:t>,</a:t>
            </a:r>
            <a:r>
              <a:rPr sz="1200" spc="-15" dirty="0">
                <a:latin typeface="Lucida Sans Unicode"/>
                <a:cs typeface="Lucida Sans Unicode"/>
              </a:rPr>
              <a:t>6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86" name="object 31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9711" y="4477992"/>
            <a:ext cx="853439" cy="819912"/>
          </a:xfrm>
          <a:prstGeom prst="rect">
            <a:avLst/>
          </a:prstGeom>
        </p:spPr>
      </p:pic>
      <p:sp>
        <p:nvSpPr>
          <p:cNvPr id="87" name="object 32"/>
          <p:cNvSpPr txBox="1"/>
          <p:nvPr/>
        </p:nvSpPr>
        <p:spPr>
          <a:xfrm>
            <a:off x="5691058" y="4773141"/>
            <a:ext cx="567055" cy="4787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5890">
              <a:lnSpc>
                <a:spcPct val="100000"/>
              </a:lnSpc>
              <a:spcBef>
                <a:spcPts val="100"/>
              </a:spcBef>
            </a:pPr>
            <a:r>
              <a:rPr sz="1200" spc="-35" dirty="0">
                <a:latin typeface="Lucida Sans Unicode"/>
                <a:cs typeface="Lucida Sans Unicode"/>
              </a:rPr>
              <a:t>9,6</a:t>
            </a:r>
            <a:endParaRPr sz="12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165"/>
              </a:spcBef>
            </a:pPr>
            <a:r>
              <a:rPr sz="800" spc="20" dirty="0">
                <a:latin typeface="Trebuchet MS"/>
                <a:cs typeface="Trebuchet MS"/>
              </a:rPr>
              <a:t>Инновации</a:t>
            </a:r>
            <a:endParaRPr sz="800">
              <a:latin typeface="Trebuchet MS"/>
              <a:cs typeface="Trebuchet MS"/>
            </a:endParaRPr>
          </a:p>
        </p:txBody>
      </p:sp>
      <p:pic>
        <p:nvPicPr>
          <p:cNvPr id="88" name="object 33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255" y="4484088"/>
            <a:ext cx="1700784" cy="886967"/>
          </a:xfrm>
          <a:prstGeom prst="rect">
            <a:avLst/>
          </a:prstGeom>
        </p:spPr>
      </p:pic>
      <p:sp>
        <p:nvSpPr>
          <p:cNvPr id="89" name="object 34"/>
          <p:cNvSpPr txBox="1"/>
          <p:nvPr/>
        </p:nvSpPr>
        <p:spPr>
          <a:xfrm>
            <a:off x="2320401" y="4829529"/>
            <a:ext cx="60388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30" dirty="0">
                <a:latin typeface="Trebuchet MS"/>
                <a:cs typeface="Trebuchet MS"/>
              </a:rPr>
              <a:t>Молодежь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90" name="object 35"/>
          <p:cNvSpPr txBox="1"/>
          <p:nvPr/>
        </p:nvSpPr>
        <p:spPr>
          <a:xfrm>
            <a:off x="1854991" y="4818861"/>
            <a:ext cx="2070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60" dirty="0">
                <a:latin typeface="Lucida Sans Unicode"/>
                <a:cs typeface="Lucida Sans Unicode"/>
              </a:rPr>
              <a:t>1</a:t>
            </a:r>
            <a:r>
              <a:rPr sz="1200" spc="-135" dirty="0">
                <a:latin typeface="Lucida Sans Unicode"/>
                <a:cs typeface="Lucida Sans Unicode"/>
              </a:rPr>
              <a:t>,</a:t>
            </a:r>
            <a:r>
              <a:rPr sz="1200" spc="-80" dirty="0">
                <a:latin typeface="Lucida Sans Unicode"/>
                <a:cs typeface="Lucida Sans Unicode"/>
              </a:rPr>
              <a:t>2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91" name="object 36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5199" y="4499329"/>
            <a:ext cx="1536192" cy="871728"/>
          </a:xfrm>
          <a:prstGeom prst="rect">
            <a:avLst/>
          </a:prstGeom>
        </p:spPr>
      </p:pic>
      <p:sp>
        <p:nvSpPr>
          <p:cNvPr id="92" name="object 37"/>
          <p:cNvSpPr txBox="1"/>
          <p:nvPr/>
        </p:nvSpPr>
        <p:spPr>
          <a:xfrm>
            <a:off x="7172168" y="4860008"/>
            <a:ext cx="37465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20" dirty="0">
                <a:latin typeface="Trebuchet MS"/>
                <a:cs typeface="Trebuchet MS"/>
              </a:rPr>
              <a:t>Ка</a:t>
            </a:r>
            <a:r>
              <a:rPr sz="900" spc="10" dirty="0">
                <a:latin typeface="Trebuchet MS"/>
                <a:cs typeface="Trebuchet MS"/>
              </a:rPr>
              <a:t>д</a:t>
            </a:r>
            <a:r>
              <a:rPr sz="900" spc="30" dirty="0">
                <a:latin typeface="Trebuchet MS"/>
                <a:cs typeface="Trebuchet MS"/>
              </a:rPr>
              <a:t>р</a:t>
            </a:r>
            <a:r>
              <a:rPr sz="900" spc="-10" dirty="0">
                <a:latin typeface="Trebuchet MS"/>
                <a:cs typeface="Trebuchet MS"/>
              </a:rPr>
              <a:t>ы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93" name="object 38"/>
          <p:cNvSpPr txBox="1"/>
          <p:nvPr/>
        </p:nvSpPr>
        <p:spPr>
          <a:xfrm>
            <a:off x="6619835" y="4821908"/>
            <a:ext cx="3016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04" dirty="0">
                <a:latin typeface="Lucida Sans Unicode"/>
                <a:cs typeface="Lucida Sans Unicode"/>
              </a:rPr>
              <a:t>1</a:t>
            </a:r>
            <a:r>
              <a:rPr sz="1200" spc="-210" dirty="0">
                <a:latin typeface="Lucida Sans Unicode"/>
                <a:cs typeface="Lucida Sans Unicode"/>
              </a:rPr>
              <a:t>2</a:t>
            </a:r>
            <a:r>
              <a:rPr sz="1200" spc="-75" dirty="0">
                <a:latin typeface="Lucida Sans Unicode"/>
                <a:cs typeface="Lucida Sans Unicode"/>
              </a:rPr>
              <a:t>,</a:t>
            </a:r>
            <a:r>
              <a:rPr sz="1200" spc="-15" dirty="0">
                <a:latin typeface="Lucida Sans Unicode"/>
                <a:cs typeface="Lucida Sans Unicode"/>
              </a:rPr>
              <a:t>6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94" name="object 39"/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9607" y="3837912"/>
            <a:ext cx="1499616" cy="822960"/>
          </a:xfrm>
          <a:prstGeom prst="rect">
            <a:avLst/>
          </a:prstGeom>
        </p:spPr>
      </p:pic>
      <p:sp>
        <p:nvSpPr>
          <p:cNvPr id="95" name="object 40"/>
          <p:cNvSpPr txBox="1"/>
          <p:nvPr/>
        </p:nvSpPr>
        <p:spPr>
          <a:xfrm>
            <a:off x="10405375" y="4124932"/>
            <a:ext cx="476884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15" dirty="0">
                <a:latin typeface="Lucida Sans Unicode"/>
                <a:cs typeface="Lucida Sans Unicode"/>
              </a:rPr>
              <a:t>К</a:t>
            </a:r>
            <a:r>
              <a:rPr sz="1000" spc="10" dirty="0">
                <a:latin typeface="Lucida Sans Unicode"/>
                <a:cs typeface="Lucida Sans Unicode"/>
              </a:rPr>
              <a:t>а</a:t>
            </a:r>
            <a:r>
              <a:rPr sz="1000" spc="-30" dirty="0">
                <a:latin typeface="Lucida Sans Unicode"/>
                <a:cs typeface="Lucida Sans Unicode"/>
              </a:rPr>
              <a:t>м</a:t>
            </a:r>
            <a:r>
              <a:rPr sz="1000" spc="-60" dirty="0">
                <a:latin typeface="Lucida Sans Unicode"/>
                <a:cs typeface="Lucida Sans Unicode"/>
              </a:rPr>
              <a:t>п</a:t>
            </a:r>
            <a:r>
              <a:rPr sz="1000" spc="20" dirty="0">
                <a:latin typeface="Lucida Sans Unicode"/>
                <a:cs typeface="Lucida Sans Unicode"/>
              </a:rPr>
              <a:t>у</a:t>
            </a:r>
            <a:r>
              <a:rPr sz="1000" spc="40" dirty="0">
                <a:latin typeface="Lucida Sans Unicode"/>
                <a:cs typeface="Lucida Sans Unicode"/>
              </a:rPr>
              <a:t>с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96" name="object 41"/>
          <p:cNvSpPr txBox="1"/>
          <p:nvPr/>
        </p:nvSpPr>
        <p:spPr>
          <a:xfrm>
            <a:off x="9853212" y="4133061"/>
            <a:ext cx="3429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45" dirty="0">
                <a:latin typeface="Lucida Sans Unicode"/>
                <a:cs typeface="Lucida Sans Unicode"/>
              </a:rPr>
              <a:t>2</a:t>
            </a:r>
            <a:r>
              <a:rPr sz="1200" spc="-40" dirty="0">
                <a:latin typeface="Lucida Sans Unicode"/>
                <a:cs typeface="Lucida Sans Unicode"/>
              </a:rPr>
              <a:t>4</a:t>
            </a:r>
            <a:r>
              <a:rPr sz="1200" spc="-75" dirty="0">
                <a:latin typeface="Lucida Sans Unicode"/>
                <a:cs typeface="Lucida Sans Unicode"/>
              </a:rPr>
              <a:t>,</a:t>
            </a:r>
            <a:r>
              <a:rPr sz="1200" spc="-15" dirty="0">
                <a:latin typeface="Lucida Sans Unicode"/>
                <a:cs typeface="Lucida Sans Unicode"/>
              </a:rPr>
              <a:t>8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97" name="object 42"/>
          <p:cNvPicPr/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7367" y="4496280"/>
            <a:ext cx="1505712" cy="874776"/>
          </a:xfrm>
          <a:prstGeom prst="rect">
            <a:avLst/>
          </a:prstGeom>
        </p:spPr>
      </p:pic>
      <p:sp>
        <p:nvSpPr>
          <p:cNvPr id="98" name="object 43"/>
          <p:cNvSpPr txBox="1"/>
          <p:nvPr/>
        </p:nvSpPr>
        <p:spPr>
          <a:xfrm>
            <a:off x="3393792" y="4824956"/>
            <a:ext cx="13068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74980" algn="l"/>
              </a:tabLst>
            </a:pPr>
            <a:r>
              <a:rPr sz="1200" spc="-50" dirty="0">
                <a:latin typeface="Lucida Sans Unicode"/>
                <a:cs typeface="Lucida Sans Unicode"/>
              </a:rPr>
              <a:t>5,</a:t>
            </a:r>
            <a:r>
              <a:rPr sz="1200" spc="-15" dirty="0">
                <a:latin typeface="Lucida Sans Unicode"/>
                <a:cs typeface="Lucida Sans Unicode"/>
              </a:rPr>
              <a:t>9</a:t>
            </a:r>
            <a:r>
              <a:rPr sz="1200" dirty="0">
                <a:latin typeface="Lucida Sans Unicode"/>
                <a:cs typeface="Lucida Sans Unicode"/>
              </a:rPr>
              <a:t>	</a:t>
            </a:r>
            <a:r>
              <a:rPr sz="900" spc="40" dirty="0">
                <a:latin typeface="Trebuchet MS"/>
                <a:cs typeface="Trebuchet MS"/>
              </a:rPr>
              <a:t>Ци</a:t>
            </a:r>
            <a:r>
              <a:rPr sz="900" spc="-50" dirty="0">
                <a:latin typeface="Trebuchet MS"/>
                <a:cs typeface="Trebuchet MS"/>
              </a:rPr>
              <a:t>ф</a:t>
            </a:r>
            <a:r>
              <a:rPr sz="900" spc="30" dirty="0">
                <a:latin typeface="Trebuchet MS"/>
                <a:cs typeface="Trebuchet MS"/>
              </a:rPr>
              <a:t>р</a:t>
            </a:r>
            <a:r>
              <a:rPr sz="900" spc="50" dirty="0">
                <a:latin typeface="Trebuchet MS"/>
                <a:cs typeface="Trebuchet MS"/>
              </a:rPr>
              <a:t>о</a:t>
            </a:r>
            <a:r>
              <a:rPr sz="900" spc="15" dirty="0">
                <a:latin typeface="Trebuchet MS"/>
                <a:cs typeface="Trebuchet MS"/>
              </a:rPr>
              <a:t>в</a:t>
            </a:r>
            <a:r>
              <a:rPr sz="900" spc="20" dirty="0">
                <a:latin typeface="Trebuchet MS"/>
                <a:cs typeface="Trebuchet MS"/>
              </a:rPr>
              <a:t>и</a:t>
            </a:r>
            <a:r>
              <a:rPr sz="900" spc="50" dirty="0">
                <a:latin typeface="Trebuchet MS"/>
                <a:cs typeface="Trebuchet MS"/>
              </a:rPr>
              <a:t>з</a:t>
            </a:r>
            <a:r>
              <a:rPr sz="900" spc="35" dirty="0">
                <a:latin typeface="Trebuchet MS"/>
                <a:cs typeface="Trebuchet MS"/>
              </a:rPr>
              <a:t>а</a:t>
            </a:r>
            <a:r>
              <a:rPr sz="900" spc="20" dirty="0">
                <a:latin typeface="Trebuchet MS"/>
                <a:cs typeface="Trebuchet MS"/>
              </a:rPr>
              <a:t>ци</a:t>
            </a:r>
            <a:r>
              <a:rPr sz="900" spc="5" dirty="0">
                <a:latin typeface="Trebuchet MS"/>
                <a:cs typeface="Trebuchet MS"/>
              </a:rPr>
              <a:t>я</a:t>
            </a:r>
            <a:endParaRPr sz="900">
              <a:latin typeface="Trebuchet MS"/>
              <a:cs typeface="Trebuchet MS"/>
            </a:endParaRPr>
          </a:p>
        </p:txBody>
      </p:sp>
      <p:pic>
        <p:nvPicPr>
          <p:cNvPr id="99" name="object 44"/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9799" y="4471897"/>
            <a:ext cx="880872" cy="816863"/>
          </a:xfrm>
          <a:prstGeom prst="rect">
            <a:avLst/>
          </a:prstGeom>
        </p:spPr>
      </p:pic>
      <p:sp>
        <p:nvSpPr>
          <p:cNvPr id="100" name="object 45"/>
          <p:cNvSpPr txBox="1"/>
          <p:nvPr/>
        </p:nvSpPr>
        <p:spPr>
          <a:xfrm>
            <a:off x="4862832" y="4757900"/>
            <a:ext cx="525780" cy="494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305" algn="ctr">
              <a:lnSpc>
                <a:spcPct val="100000"/>
              </a:lnSpc>
              <a:spcBef>
                <a:spcPts val="100"/>
              </a:spcBef>
            </a:pPr>
            <a:r>
              <a:rPr sz="1200" spc="-35" dirty="0">
                <a:latin typeface="Lucida Sans Unicode"/>
                <a:cs typeface="Lucida Sans Unicode"/>
              </a:rPr>
              <a:t>6,6</a:t>
            </a:r>
            <a:endParaRPr sz="1200">
              <a:latin typeface="Lucida Sans Unicode"/>
              <a:cs typeface="Lucida Sans Unicode"/>
            </a:endParaRPr>
          </a:p>
          <a:p>
            <a:pPr algn="ctr">
              <a:lnSpc>
                <a:spcPct val="100000"/>
              </a:lnSpc>
              <a:spcBef>
                <a:spcPts val="1285"/>
              </a:spcBef>
            </a:pPr>
            <a:r>
              <a:rPr sz="800" spc="50" dirty="0">
                <a:latin typeface="Trebuchet MS"/>
                <a:cs typeface="Trebuchet MS"/>
              </a:rPr>
              <a:t>Op</a:t>
            </a:r>
            <a:r>
              <a:rPr sz="800" spc="20" dirty="0">
                <a:latin typeface="Trebuchet MS"/>
                <a:cs typeface="Trebuchet MS"/>
              </a:rPr>
              <a:t>e</a:t>
            </a:r>
            <a:r>
              <a:rPr sz="800" spc="35" dirty="0">
                <a:latin typeface="Trebuchet MS"/>
                <a:cs typeface="Trebuchet MS"/>
              </a:rPr>
              <a:t>n</a:t>
            </a:r>
            <a:r>
              <a:rPr sz="800" spc="-30" dirty="0">
                <a:latin typeface="Trebuchet MS"/>
                <a:cs typeface="Trebuchet MS"/>
              </a:rPr>
              <a:t> </a:t>
            </a:r>
            <a:r>
              <a:rPr sz="800" spc="35" dirty="0">
                <a:latin typeface="Trebuchet MS"/>
                <a:cs typeface="Trebuchet MS"/>
              </a:rPr>
              <a:t>d</a:t>
            </a:r>
            <a:r>
              <a:rPr sz="800" spc="25" dirty="0">
                <a:latin typeface="Trebuchet MS"/>
                <a:cs typeface="Trebuchet MS"/>
              </a:rPr>
              <a:t>a</a:t>
            </a:r>
            <a:r>
              <a:rPr sz="800" dirty="0">
                <a:latin typeface="Trebuchet MS"/>
                <a:cs typeface="Trebuchet MS"/>
              </a:rPr>
              <a:t>ta</a:t>
            </a:r>
            <a:endParaRPr sz="800">
              <a:latin typeface="Trebuchet MS"/>
              <a:cs typeface="Trebuchet MS"/>
            </a:endParaRPr>
          </a:p>
        </p:txBody>
      </p:sp>
      <p:pic>
        <p:nvPicPr>
          <p:cNvPr id="101" name="object 46"/>
          <p:cNvPicPr/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8047" y="1832329"/>
            <a:ext cx="1508760" cy="850391"/>
          </a:xfrm>
          <a:prstGeom prst="rect">
            <a:avLst/>
          </a:prstGeom>
        </p:spPr>
      </p:pic>
      <p:sp>
        <p:nvSpPr>
          <p:cNvPr id="102" name="object 47"/>
          <p:cNvSpPr txBox="1"/>
          <p:nvPr/>
        </p:nvSpPr>
        <p:spPr>
          <a:xfrm>
            <a:off x="5544413" y="2119856"/>
            <a:ext cx="597535" cy="3028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2200"/>
              </a:lnSpc>
              <a:spcBef>
                <a:spcPts val="75"/>
              </a:spcBef>
            </a:pPr>
            <a:r>
              <a:rPr sz="900" spc="25" dirty="0">
                <a:latin typeface="Trebuchet MS"/>
                <a:cs typeface="Trebuchet MS"/>
              </a:rPr>
              <a:t>Ae</a:t>
            </a:r>
            <a:r>
              <a:rPr sz="900" spc="20" dirty="0">
                <a:latin typeface="Trebuchet MS"/>
                <a:cs typeface="Trebuchet MS"/>
              </a:rPr>
              <a:t>r</a:t>
            </a:r>
            <a:r>
              <a:rPr sz="900" spc="50" dirty="0">
                <a:latin typeface="Trebuchet MS"/>
                <a:cs typeface="Trebuchet MS"/>
              </a:rPr>
              <a:t>o</a:t>
            </a:r>
            <a:r>
              <a:rPr sz="900" spc="90" dirty="0">
                <a:latin typeface="Trebuchet MS"/>
                <a:cs typeface="Trebuchet MS"/>
              </a:rPr>
              <a:t>s</a:t>
            </a:r>
            <a:r>
              <a:rPr sz="900" spc="30" dirty="0">
                <a:latin typeface="Trebuchet MS"/>
                <a:cs typeface="Trebuchet MS"/>
              </a:rPr>
              <a:t>p</a:t>
            </a:r>
            <a:r>
              <a:rPr sz="900" spc="25" dirty="0">
                <a:latin typeface="Trebuchet MS"/>
                <a:cs typeface="Trebuchet MS"/>
              </a:rPr>
              <a:t>a</a:t>
            </a:r>
            <a:r>
              <a:rPr sz="900" spc="50" dirty="0">
                <a:latin typeface="Trebuchet MS"/>
                <a:cs typeface="Trebuchet MS"/>
              </a:rPr>
              <a:t>c</a:t>
            </a:r>
            <a:r>
              <a:rPr sz="900" spc="15" dirty="0">
                <a:latin typeface="Trebuchet MS"/>
                <a:cs typeface="Trebuchet MS"/>
              </a:rPr>
              <a:t>e  </a:t>
            </a:r>
            <a:r>
              <a:rPr sz="900" spc="40" dirty="0">
                <a:latin typeface="Trebuchet MS"/>
                <a:cs typeface="Trebuchet MS"/>
              </a:rPr>
              <a:t>R&amp;D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03" name="object 48"/>
          <p:cNvSpPr txBox="1"/>
          <p:nvPr/>
        </p:nvSpPr>
        <p:spPr>
          <a:xfrm>
            <a:off x="5000466" y="2145764"/>
            <a:ext cx="3016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5" dirty="0">
                <a:latin typeface="Lucida Sans Unicode"/>
                <a:cs typeface="Lucida Sans Unicode"/>
              </a:rPr>
              <a:t>2</a:t>
            </a:r>
            <a:r>
              <a:rPr sz="1200" spc="-50" dirty="0">
                <a:latin typeface="Lucida Sans Unicode"/>
                <a:cs typeface="Lucida Sans Unicode"/>
              </a:rPr>
              <a:t>6</a:t>
            </a:r>
            <a:r>
              <a:rPr sz="1200" spc="-75" dirty="0">
                <a:latin typeface="Lucida Sans Unicode"/>
                <a:cs typeface="Lucida Sans Unicode"/>
              </a:rPr>
              <a:t>,</a:t>
            </a:r>
            <a:r>
              <a:rPr sz="1200" spc="-325" dirty="0">
                <a:latin typeface="Lucida Sans Unicode"/>
                <a:cs typeface="Lucida Sans Unicode"/>
              </a:rPr>
              <a:t>1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104" name="object 49"/>
          <p:cNvPicPr/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9862" y="3173449"/>
            <a:ext cx="1408176" cy="838200"/>
          </a:xfrm>
          <a:prstGeom prst="rect">
            <a:avLst/>
          </a:prstGeom>
        </p:spPr>
      </p:pic>
      <p:sp>
        <p:nvSpPr>
          <p:cNvPr id="105" name="object 50"/>
          <p:cNvSpPr txBox="1"/>
          <p:nvPr/>
        </p:nvSpPr>
        <p:spPr>
          <a:xfrm>
            <a:off x="5544413" y="3500601"/>
            <a:ext cx="41910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55" dirty="0">
                <a:latin typeface="Trebuchet MS"/>
                <a:cs typeface="Trebuchet MS"/>
              </a:rPr>
              <a:t>ИШ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35" dirty="0">
                <a:latin typeface="Trebuchet MS"/>
                <a:cs typeface="Trebuchet MS"/>
              </a:rPr>
              <a:t>2</a:t>
            </a:r>
            <a:r>
              <a:rPr sz="900" spc="-110" dirty="0">
                <a:latin typeface="Trebuchet MS"/>
                <a:cs typeface="Trebuchet MS"/>
              </a:rPr>
              <a:t>.</a:t>
            </a:r>
            <a:r>
              <a:rPr sz="900" spc="125" dirty="0">
                <a:latin typeface="Trebuchet MS"/>
                <a:cs typeface="Trebuchet MS"/>
              </a:rPr>
              <a:t>0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06" name="object 51"/>
          <p:cNvSpPr txBox="1"/>
          <p:nvPr/>
        </p:nvSpPr>
        <p:spPr>
          <a:xfrm>
            <a:off x="5042318" y="3492980"/>
            <a:ext cx="2317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90" dirty="0">
                <a:latin typeface="Lucida Sans Unicode"/>
                <a:cs typeface="Lucida Sans Unicode"/>
              </a:rPr>
              <a:t>11</a:t>
            </a:r>
            <a:r>
              <a:rPr sz="1200" spc="-150" dirty="0">
                <a:latin typeface="Lucida Sans Unicode"/>
                <a:cs typeface="Lucida Sans Unicode"/>
              </a:rPr>
              <a:t>,</a:t>
            </a:r>
            <a:r>
              <a:rPr sz="1200" spc="-325" dirty="0">
                <a:latin typeface="Lucida Sans Unicode"/>
                <a:cs typeface="Lucida Sans Unicode"/>
              </a:rPr>
              <a:t>1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107" name="object 52"/>
          <p:cNvPicPr/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1574" y="2551657"/>
            <a:ext cx="1441703" cy="822959"/>
          </a:xfrm>
          <a:prstGeom prst="rect">
            <a:avLst/>
          </a:prstGeom>
        </p:spPr>
      </p:pic>
      <p:sp>
        <p:nvSpPr>
          <p:cNvPr id="108" name="object 53"/>
          <p:cNvSpPr txBox="1"/>
          <p:nvPr/>
        </p:nvSpPr>
        <p:spPr>
          <a:xfrm>
            <a:off x="5544413" y="2854425"/>
            <a:ext cx="570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50" dirty="0">
                <a:latin typeface="Trebuchet MS"/>
                <a:cs typeface="Trebuchet MS"/>
              </a:rPr>
              <a:t>GoU</a:t>
            </a:r>
            <a:r>
              <a:rPr sz="900" spc="65" dirty="0">
                <a:latin typeface="Trebuchet MS"/>
                <a:cs typeface="Trebuchet MS"/>
              </a:rPr>
              <a:t>P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185" dirty="0">
                <a:latin typeface="Trebuchet MS"/>
                <a:cs typeface="Trebuchet MS"/>
              </a:rPr>
              <a:t>–</a:t>
            </a:r>
            <a:endParaRPr sz="9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900" spc="5" dirty="0">
                <a:latin typeface="Trebuchet MS"/>
                <a:cs typeface="Trebuchet MS"/>
              </a:rPr>
              <a:t>тв</a:t>
            </a:r>
            <a:r>
              <a:rPr sz="900" spc="50" dirty="0">
                <a:latin typeface="Trebuchet MS"/>
                <a:cs typeface="Trebuchet MS"/>
              </a:rPr>
              <a:t>о</a:t>
            </a:r>
            <a:r>
              <a:rPr sz="900" spc="20" dirty="0">
                <a:latin typeface="Trebuchet MS"/>
                <a:cs typeface="Trebuchet MS"/>
              </a:rPr>
              <a:t>й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50" dirty="0">
                <a:latin typeface="Trebuchet MS"/>
                <a:cs typeface="Trebuchet MS"/>
              </a:rPr>
              <a:t>о</a:t>
            </a:r>
            <a:r>
              <a:rPr sz="900" spc="15" dirty="0">
                <a:latin typeface="Trebuchet MS"/>
                <a:cs typeface="Trebuchet MS"/>
              </a:rPr>
              <a:t>п</a:t>
            </a:r>
            <a:r>
              <a:rPr sz="900" spc="-10" dirty="0">
                <a:latin typeface="Trebuchet MS"/>
                <a:cs typeface="Trebuchet MS"/>
              </a:rPr>
              <a:t>ы</a:t>
            </a:r>
            <a:r>
              <a:rPr sz="900" spc="10" dirty="0">
                <a:latin typeface="Trebuchet MS"/>
                <a:cs typeface="Trebuchet MS"/>
              </a:rPr>
              <a:t>т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09" name="object 54"/>
          <p:cNvSpPr txBox="1"/>
          <p:nvPr/>
        </p:nvSpPr>
        <p:spPr>
          <a:xfrm>
            <a:off x="4989183" y="2849852"/>
            <a:ext cx="3111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70" dirty="0">
                <a:latin typeface="Lucida Sans Unicode"/>
                <a:cs typeface="Lucida Sans Unicode"/>
              </a:rPr>
              <a:t>18</a:t>
            </a:r>
            <a:r>
              <a:rPr sz="1200" spc="-75" dirty="0">
                <a:latin typeface="Lucida Sans Unicode"/>
                <a:cs typeface="Lucida Sans Unicode"/>
              </a:rPr>
              <a:t>,</a:t>
            </a:r>
            <a:r>
              <a:rPr sz="1200" spc="-15" dirty="0">
                <a:latin typeface="Lucida Sans Unicode"/>
                <a:cs typeface="Lucida Sans Unicode"/>
              </a:rPr>
              <a:t>8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110" name="object 55"/>
          <p:cNvPicPr/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5070" y="2493745"/>
            <a:ext cx="1722120" cy="874776"/>
          </a:xfrm>
          <a:prstGeom prst="rect">
            <a:avLst/>
          </a:prstGeom>
        </p:spPr>
      </p:pic>
      <p:sp>
        <p:nvSpPr>
          <p:cNvPr id="111" name="object 56"/>
          <p:cNvSpPr txBox="1"/>
          <p:nvPr/>
        </p:nvSpPr>
        <p:spPr>
          <a:xfrm>
            <a:off x="3886835" y="2784320"/>
            <a:ext cx="720725" cy="3028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2200"/>
              </a:lnSpc>
              <a:spcBef>
                <a:spcPts val="75"/>
              </a:spcBef>
            </a:pPr>
            <a:r>
              <a:rPr sz="900" spc="25" dirty="0">
                <a:latin typeface="Trebuchet MS"/>
                <a:cs typeface="Trebuchet MS"/>
              </a:rPr>
              <a:t>Цифровой </a:t>
            </a:r>
            <a:r>
              <a:rPr sz="900" spc="30" dirty="0">
                <a:latin typeface="Trebuchet MS"/>
                <a:cs typeface="Trebuchet MS"/>
              </a:rPr>
              <a:t> </a:t>
            </a:r>
            <a:r>
              <a:rPr sz="900" spc="25" dirty="0">
                <a:latin typeface="Trebuchet MS"/>
                <a:cs typeface="Trebuchet MS"/>
              </a:rPr>
              <a:t>уни</a:t>
            </a:r>
            <a:r>
              <a:rPr sz="900" spc="20" dirty="0">
                <a:latin typeface="Trebuchet MS"/>
                <a:cs typeface="Trebuchet MS"/>
              </a:rPr>
              <a:t>в</a:t>
            </a:r>
            <a:r>
              <a:rPr sz="900" spc="15" dirty="0">
                <a:latin typeface="Trebuchet MS"/>
                <a:cs typeface="Trebuchet MS"/>
              </a:rPr>
              <a:t>е</a:t>
            </a:r>
            <a:r>
              <a:rPr sz="900" spc="30" dirty="0">
                <a:latin typeface="Trebuchet MS"/>
                <a:cs typeface="Trebuchet MS"/>
              </a:rPr>
              <a:t>р</a:t>
            </a:r>
            <a:r>
              <a:rPr sz="900" spc="50" dirty="0">
                <a:latin typeface="Trebuchet MS"/>
                <a:cs typeface="Trebuchet MS"/>
              </a:rPr>
              <a:t>с</a:t>
            </a:r>
            <a:r>
              <a:rPr sz="900" spc="15" dirty="0">
                <a:latin typeface="Trebuchet MS"/>
                <a:cs typeface="Trebuchet MS"/>
              </a:rPr>
              <a:t>и</a:t>
            </a:r>
            <a:r>
              <a:rPr sz="900" dirty="0">
                <a:latin typeface="Trebuchet MS"/>
                <a:cs typeface="Trebuchet MS"/>
              </a:rPr>
              <a:t>т</a:t>
            </a:r>
            <a:r>
              <a:rPr sz="900" spc="15" dirty="0">
                <a:latin typeface="Trebuchet MS"/>
                <a:cs typeface="Trebuchet MS"/>
              </a:rPr>
              <a:t>е</a:t>
            </a:r>
            <a:r>
              <a:rPr sz="900" spc="10" dirty="0">
                <a:latin typeface="Trebuchet MS"/>
                <a:cs typeface="Trebuchet MS"/>
              </a:rPr>
              <a:t>т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12" name="object 57"/>
          <p:cNvSpPr txBox="1"/>
          <p:nvPr/>
        </p:nvSpPr>
        <p:spPr>
          <a:xfrm>
            <a:off x="3386648" y="2819373"/>
            <a:ext cx="2686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85" dirty="0">
                <a:latin typeface="Lucida Sans Unicode"/>
                <a:cs typeface="Lucida Sans Unicode"/>
              </a:rPr>
              <a:t>1</a:t>
            </a:r>
            <a:r>
              <a:rPr sz="1200" spc="-180" dirty="0">
                <a:latin typeface="Lucida Sans Unicode"/>
                <a:cs typeface="Lucida Sans Unicode"/>
              </a:rPr>
              <a:t>3</a:t>
            </a:r>
            <a:r>
              <a:rPr sz="1200" spc="-75" dirty="0">
                <a:latin typeface="Lucida Sans Unicode"/>
                <a:cs typeface="Lucida Sans Unicode"/>
              </a:rPr>
              <a:t>,</a:t>
            </a:r>
            <a:r>
              <a:rPr sz="1200" spc="-325" dirty="0">
                <a:latin typeface="Lucida Sans Unicode"/>
                <a:cs typeface="Lucida Sans Unicode"/>
              </a:rPr>
              <a:t>1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113" name="object 58"/>
          <p:cNvPicPr/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382" y="3853152"/>
            <a:ext cx="1463039" cy="829056"/>
          </a:xfrm>
          <a:prstGeom prst="rect">
            <a:avLst/>
          </a:prstGeom>
        </p:spPr>
      </p:pic>
      <p:sp>
        <p:nvSpPr>
          <p:cNvPr id="114" name="object 59"/>
          <p:cNvSpPr txBox="1"/>
          <p:nvPr/>
        </p:nvSpPr>
        <p:spPr>
          <a:xfrm>
            <a:off x="5544415" y="4141188"/>
            <a:ext cx="650875" cy="281940"/>
          </a:xfrm>
          <a:prstGeom prst="rect">
            <a:avLst/>
          </a:prstGeom>
        </p:spPr>
        <p:txBody>
          <a:bodyPr vert="horz" wrap="square" lIns="0" tIns="184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sz="800" spc="20" dirty="0">
                <a:latin typeface="Trebuchet MS"/>
                <a:cs typeface="Trebuchet MS"/>
              </a:rPr>
              <a:t>У</a:t>
            </a:r>
            <a:r>
              <a:rPr sz="800" spc="15" dirty="0">
                <a:latin typeface="Trebuchet MS"/>
                <a:cs typeface="Trebuchet MS"/>
              </a:rPr>
              <a:t>н</a:t>
            </a:r>
            <a:r>
              <a:rPr sz="800" spc="10" dirty="0">
                <a:latin typeface="Trebuchet MS"/>
                <a:cs typeface="Trebuchet MS"/>
              </a:rPr>
              <a:t>и</a:t>
            </a:r>
            <a:r>
              <a:rPr sz="800" spc="20" dirty="0">
                <a:latin typeface="Trebuchet MS"/>
                <a:cs typeface="Trebuchet MS"/>
              </a:rPr>
              <a:t>ве</a:t>
            </a:r>
            <a:r>
              <a:rPr sz="800" spc="25" dirty="0">
                <a:latin typeface="Trebuchet MS"/>
                <a:cs typeface="Trebuchet MS"/>
              </a:rPr>
              <a:t>р</a:t>
            </a:r>
            <a:r>
              <a:rPr sz="800" spc="35" dirty="0">
                <a:latin typeface="Trebuchet MS"/>
                <a:cs typeface="Trebuchet MS"/>
              </a:rPr>
              <a:t>с</a:t>
            </a:r>
            <a:r>
              <a:rPr sz="800" spc="10" dirty="0">
                <a:latin typeface="Trebuchet MS"/>
                <a:cs typeface="Trebuchet MS"/>
              </a:rPr>
              <a:t>и</a:t>
            </a:r>
            <a:r>
              <a:rPr sz="800" spc="15" dirty="0">
                <a:latin typeface="Trebuchet MS"/>
                <a:cs typeface="Trebuchet MS"/>
              </a:rPr>
              <a:t>те</a:t>
            </a:r>
            <a:r>
              <a:rPr sz="800" spc="5" dirty="0">
                <a:latin typeface="Trebuchet MS"/>
                <a:cs typeface="Trebuchet MS"/>
              </a:rPr>
              <a:t>т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800" spc="15" dirty="0">
                <a:latin typeface="Trebuchet MS"/>
                <a:cs typeface="Trebuchet MS"/>
              </a:rPr>
              <a:t>Future</a:t>
            </a:r>
            <a:r>
              <a:rPr sz="800" spc="-60" dirty="0">
                <a:latin typeface="Trebuchet MS"/>
                <a:cs typeface="Trebuchet MS"/>
              </a:rPr>
              <a:t> </a:t>
            </a:r>
            <a:r>
              <a:rPr sz="800" spc="5" dirty="0">
                <a:latin typeface="Trebuchet MS"/>
                <a:cs typeface="Trebuchet MS"/>
              </a:rPr>
              <a:t>Skills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15" name="object 60"/>
          <p:cNvSpPr txBox="1"/>
          <p:nvPr/>
        </p:nvSpPr>
        <p:spPr>
          <a:xfrm>
            <a:off x="5020307" y="4154397"/>
            <a:ext cx="2628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90" dirty="0">
                <a:latin typeface="Lucida Sans Unicode"/>
                <a:cs typeface="Lucida Sans Unicode"/>
              </a:rPr>
              <a:t>11</a:t>
            </a:r>
            <a:r>
              <a:rPr sz="1200" spc="-150" dirty="0">
                <a:latin typeface="Lucida Sans Unicode"/>
                <a:cs typeface="Lucida Sans Unicode"/>
              </a:rPr>
              <a:t>,</a:t>
            </a:r>
            <a:r>
              <a:rPr sz="1200" spc="-80" dirty="0">
                <a:latin typeface="Lucida Sans Unicode"/>
                <a:cs typeface="Lucida Sans Unicode"/>
              </a:rPr>
              <a:t>2</a:t>
            </a:r>
            <a:endParaRPr sz="1200">
              <a:latin typeface="Lucida Sans Unicode"/>
              <a:cs typeface="Lucida Sans Unicode"/>
            </a:endParaRPr>
          </a:p>
        </p:txBody>
      </p:sp>
      <p:sp>
        <p:nvSpPr>
          <p:cNvPr id="116" name="object 61"/>
          <p:cNvSpPr/>
          <p:nvPr/>
        </p:nvSpPr>
        <p:spPr>
          <a:xfrm>
            <a:off x="9576753" y="1248930"/>
            <a:ext cx="2280285" cy="2008505"/>
          </a:xfrm>
          <a:custGeom>
            <a:avLst/>
            <a:gdLst/>
            <a:ahLst/>
            <a:cxnLst/>
            <a:rect l="l" t="t" r="r" b="b"/>
            <a:pathLst>
              <a:path w="2280284" h="2008504">
                <a:moveTo>
                  <a:pt x="2279749" y="0"/>
                </a:moveTo>
                <a:lnTo>
                  <a:pt x="0" y="0"/>
                </a:lnTo>
                <a:lnTo>
                  <a:pt x="0" y="2007885"/>
                </a:lnTo>
                <a:lnTo>
                  <a:pt x="2279749" y="2007885"/>
                </a:lnTo>
                <a:lnTo>
                  <a:pt x="2279749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62"/>
          <p:cNvSpPr txBox="1"/>
          <p:nvPr/>
        </p:nvSpPr>
        <p:spPr>
          <a:xfrm>
            <a:off x="10301355" y="1501620"/>
            <a:ext cx="855344" cy="27241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2499"/>
              </a:lnSpc>
              <a:spcBef>
                <a:spcPts val="75"/>
              </a:spcBef>
            </a:pPr>
            <a:r>
              <a:rPr sz="800" spc="20" dirty="0">
                <a:solidFill>
                  <a:srgbClr val="0070C0"/>
                </a:solidFill>
                <a:latin typeface="Trebuchet MS"/>
                <a:cs typeface="Trebuchet MS"/>
              </a:rPr>
              <a:t>бюджетное </a:t>
            </a:r>
            <a:r>
              <a:rPr sz="800" spc="25" dirty="0">
                <a:solidFill>
                  <a:srgbClr val="0070C0"/>
                </a:solidFill>
                <a:latin typeface="Trebuchet MS"/>
                <a:cs typeface="Trebuchet MS"/>
              </a:rPr>
              <a:t> </a:t>
            </a:r>
            <a:r>
              <a:rPr sz="800" spc="-20" dirty="0">
                <a:solidFill>
                  <a:srgbClr val="0070C0"/>
                </a:solidFill>
                <a:latin typeface="Trebuchet MS"/>
                <a:cs typeface="Trebuchet MS"/>
              </a:rPr>
              <a:t>фи</a:t>
            </a:r>
            <a:r>
              <a:rPr sz="800" dirty="0">
                <a:solidFill>
                  <a:srgbClr val="0070C0"/>
                </a:solidFill>
                <a:latin typeface="Trebuchet MS"/>
                <a:cs typeface="Trebuchet MS"/>
              </a:rPr>
              <a:t>н</a:t>
            </a:r>
            <a:r>
              <a:rPr sz="800" spc="35" dirty="0">
                <a:solidFill>
                  <a:srgbClr val="0070C0"/>
                </a:solidFill>
                <a:latin typeface="Trebuchet MS"/>
                <a:cs typeface="Trebuchet MS"/>
              </a:rPr>
              <a:t>а</a:t>
            </a:r>
            <a:r>
              <a:rPr sz="800" dirty="0">
                <a:solidFill>
                  <a:srgbClr val="0070C0"/>
                </a:solidFill>
                <a:latin typeface="Trebuchet MS"/>
                <a:cs typeface="Trebuchet MS"/>
              </a:rPr>
              <a:t>н</a:t>
            </a:r>
            <a:r>
              <a:rPr sz="800" spc="35" dirty="0">
                <a:solidFill>
                  <a:srgbClr val="0070C0"/>
                </a:solidFill>
                <a:latin typeface="Trebuchet MS"/>
                <a:cs typeface="Trebuchet MS"/>
              </a:rPr>
              <a:t>с</a:t>
            </a:r>
            <a:r>
              <a:rPr sz="800" spc="10" dirty="0">
                <a:solidFill>
                  <a:srgbClr val="0070C0"/>
                </a:solidFill>
                <a:latin typeface="Trebuchet MS"/>
                <a:cs typeface="Trebuchet MS"/>
              </a:rPr>
              <a:t>и</a:t>
            </a:r>
            <a:r>
              <a:rPr sz="800" spc="25" dirty="0">
                <a:solidFill>
                  <a:srgbClr val="0070C0"/>
                </a:solidFill>
                <a:latin typeface="Trebuchet MS"/>
                <a:cs typeface="Trebuchet MS"/>
              </a:rPr>
              <a:t>р</a:t>
            </a:r>
            <a:r>
              <a:rPr sz="800" spc="40" dirty="0">
                <a:solidFill>
                  <a:srgbClr val="0070C0"/>
                </a:solidFill>
                <a:latin typeface="Trebuchet MS"/>
                <a:cs typeface="Trebuchet MS"/>
              </a:rPr>
              <a:t>о</a:t>
            </a:r>
            <a:r>
              <a:rPr sz="800" spc="15" dirty="0">
                <a:solidFill>
                  <a:srgbClr val="0070C0"/>
                </a:solidFill>
                <a:latin typeface="Trebuchet MS"/>
                <a:cs typeface="Trebuchet MS"/>
              </a:rPr>
              <a:t>в</a:t>
            </a:r>
            <a:r>
              <a:rPr sz="800" spc="35" dirty="0">
                <a:solidFill>
                  <a:srgbClr val="0070C0"/>
                </a:solidFill>
                <a:latin typeface="Trebuchet MS"/>
                <a:cs typeface="Trebuchet MS"/>
              </a:rPr>
              <a:t>а</a:t>
            </a:r>
            <a:r>
              <a:rPr sz="800" dirty="0">
                <a:solidFill>
                  <a:srgbClr val="0070C0"/>
                </a:solidFill>
                <a:latin typeface="Trebuchet MS"/>
                <a:cs typeface="Trebuchet MS"/>
              </a:rPr>
              <a:t>н</a:t>
            </a:r>
            <a:r>
              <a:rPr sz="800" spc="10" dirty="0">
                <a:solidFill>
                  <a:srgbClr val="0070C0"/>
                </a:solidFill>
                <a:latin typeface="Trebuchet MS"/>
                <a:cs typeface="Trebuchet MS"/>
              </a:rPr>
              <a:t>и</a:t>
            </a:r>
            <a:r>
              <a:rPr sz="800" spc="20" dirty="0">
                <a:solidFill>
                  <a:srgbClr val="0070C0"/>
                </a:solidFill>
                <a:latin typeface="Trebuchet MS"/>
                <a:cs typeface="Trebuchet MS"/>
              </a:rPr>
              <a:t>е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18" name="object 64"/>
          <p:cNvSpPr/>
          <p:nvPr/>
        </p:nvSpPr>
        <p:spPr>
          <a:xfrm>
            <a:off x="9794340" y="1466853"/>
            <a:ext cx="396240" cy="396240"/>
          </a:xfrm>
          <a:custGeom>
            <a:avLst/>
            <a:gdLst/>
            <a:ahLst/>
            <a:cxnLst/>
            <a:rect l="l" t="t" r="r" b="b"/>
            <a:pathLst>
              <a:path w="396240" h="396239">
                <a:moveTo>
                  <a:pt x="198000" y="0"/>
                </a:moveTo>
                <a:lnTo>
                  <a:pt x="152601" y="5229"/>
                </a:lnTo>
                <a:lnTo>
                  <a:pt x="110925" y="20124"/>
                </a:lnTo>
                <a:lnTo>
                  <a:pt x="74161" y="43498"/>
                </a:lnTo>
                <a:lnTo>
                  <a:pt x="43498" y="74160"/>
                </a:lnTo>
                <a:lnTo>
                  <a:pt x="20125" y="110924"/>
                </a:lnTo>
                <a:lnTo>
                  <a:pt x="5229" y="152599"/>
                </a:lnTo>
                <a:lnTo>
                  <a:pt x="0" y="197999"/>
                </a:lnTo>
                <a:lnTo>
                  <a:pt x="5229" y="243398"/>
                </a:lnTo>
                <a:lnTo>
                  <a:pt x="20125" y="285074"/>
                </a:lnTo>
                <a:lnTo>
                  <a:pt x="43498" y="321838"/>
                </a:lnTo>
                <a:lnTo>
                  <a:pt x="74161" y="352501"/>
                </a:lnTo>
                <a:lnTo>
                  <a:pt x="110925" y="375874"/>
                </a:lnTo>
                <a:lnTo>
                  <a:pt x="152601" y="390770"/>
                </a:lnTo>
                <a:lnTo>
                  <a:pt x="198000" y="395999"/>
                </a:lnTo>
                <a:lnTo>
                  <a:pt x="243400" y="390770"/>
                </a:lnTo>
                <a:lnTo>
                  <a:pt x="285075" y="375874"/>
                </a:lnTo>
                <a:lnTo>
                  <a:pt x="321839" y="352501"/>
                </a:lnTo>
                <a:lnTo>
                  <a:pt x="352501" y="321838"/>
                </a:lnTo>
                <a:lnTo>
                  <a:pt x="375875" y="285074"/>
                </a:lnTo>
                <a:lnTo>
                  <a:pt x="390770" y="243398"/>
                </a:lnTo>
                <a:lnTo>
                  <a:pt x="395999" y="197999"/>
                </a:lnTo>
                <a:lnTo>
                  <a:pt x="390770" y="152599"/>
                </a:lnTo>
                <a:lnTo>
                  <a:pt x="375875" y="110924"/>
                </a:lnTo>
                <a:lnTo>
                  <a:pt x="352501" y="74160"/>
                </a:lnTo>
                <a:lnTo>
                  <a:pt x="321839" y="43498"/>
                </a:lnTo>
                <a:lnTo>
                  <a:pt x="285075" y="20124"/>
                </a:lnTo>
                <a:lnTo>
                  <a:pt x="243400" y="5229"/>
                </a:lnTo>
                <a:lnTo>
                  <a:pt x="198000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65"/>
          <p:cNvSpPr/>
          <p:nvPr/>
        </p:nvSpPr>
        <p:spPr>
          <a:xfrm>
            <a:off x="9794340" y="1466853"/>
            <a:ext cx="396240" cy="396240"/>
          </a:xfrm>
          <a:custGeom>
            <a:avLst/>
            <a:gdLst/>
            <a:ahLst/>
            <a:cxnLst/>
            <a:rect l="l" t="t" r="r" b="b"/>
            <a:pathLst>
              <a:path w="396240" h="396239">
                <a:moveTo>
                  <a:pt x="0" y="198000"/>
                </a:moveTo>
                <a:lnTo>
                  <a:pt x="5229" y="152600"/>
                </a:lnTo>
                <a:lnTo>
                  <a:pt x="20124" y="110924"/>
                </a:lnTo>
                <a:lnTo>
                  <a:pt x="43498" y="74161"/>
                </a:lnTo>
                <a:lnTo>
                  <a:pt x="74161" y="43498"/>
                </a:lnTo>
                <a:lnTo>
                  <a:pt x="110924" y="20124"/>
                </a:lnTo>
                <a:lnTo>
                  <a:pt x="152600" y="5229"/>
                </a:lnTo>
                <a:lnTo>
                  <a:pt x="198000" y="0"/>
                </a:lnTo>
                <a:lnTo>
                  <a:pt x="243399" y="5229"/>
                </a:lnTo>
                <a:lnTo>
                  <a:pt x="285075" y="20124"/>
                </a:lnTo>
                <a:lnTo>
                  <a:pt x="321838" y="43498"/>
                </a:lnTo>
                <a:lnTo>
                  <a:pt x="352501" y="74161"/>
                </a:lnTo>
                <a:lnTo>
                  <a:pt x="375875" y="110924"/>
                </a:lnTo>
                <a:lnTo>
                  <a:pt x="390770" y="152600"/>
                </a:lnTo>
                <a:lnTo>
                  <a:pt x="396000" y="198000"/>
                </a:lnTo>
                <a:lnTo>
                  <a:pt x="390770" y="243399"/>
                </a:lnTo>
                <a:lnTo>
                  <a:pt x="375875" y="285075"/>
                </a:lnTo>
                <a:lnTo>
                  <a:pt x="352501" y="321838"/>
                </a:lnTo>
                <a:lnTo>
                  <a:pt x="321838" y="352501"/>
                </a:lnTo>
                <a:lnTo>
                  <a:pt x="285075" y="375875"/>
                </a:lnTo>
                <a:lnTo>
                  <a:pt x="243399" y="390770"/>
                </a:lnTo>
                <a:lnTo>
                  <a:pt x="198000" y="396000"/>
                </a:lnTo>
                <a:lnTo>
                  <a:pt x="152600" y="390770"/>
                </a:lnTo>
                <a:lnTo>
                  <a:pt x="110924" y="375875"/>
                </a:lnTo>
                <a:lnTo>
                  <a:pt x="74161" y="352501"/>
                </a:lnTo>
                <a:lnTo>
                  <a:pt x="43498" y="321838"/>
                </a:lnTo>
                <a:lnTo>
                  <a:pt x="20124" y="285075"/>
                </a:lnTo>
                <a:lnTo>
                  <a:pt x="5229" y="243399"/>
                </a:lnTo>
                <a:lnTo>
                  <a:pt x="0" y="198000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66"/>
          <p:cNvSpPr/>
          <p:nvPr/>
        </p:nvSpPr>
        <p:spPr>
          <a:xfrm>
            <a:off x="9826663" y="2541471"/>
            <a:ext cx="396240" cy="396240"/>
          </a:xfrm>
          <a:custGeom>
            <a:avLst/>
            <a:gdLst/>
            <a:ahLst/>
            <a:cxnLst/>
            <a:rect l="l" t="t" r="r" b="b"/>
            <a:pathLst>
              <a:path w="396240" h="396239">
                <a:moveTo>
                  <a:pt x="197999" y="0"/>
                </a:moveTo>
                <a:lnTo>
                  <a:pt x="152599" y="5229"/>
                </a:lnTo>
                <a:lnTo>
                  <a:pt x="110924" y="20124"/>
                </a:lnTo>
                <a:lnTo>
                  <a:pt x="74160" y="43498"/>
                </a:lnTo>
                <a:lnTo>
                  <a:pt x="43498" y="74161"/>
                </a:lnTo>
                <a:lnTo>
                  <a:pt x="20124" y="110924"/>
                </a:lnTo>
                <a:lnTo>
                  <a:pt x="5229" y="152600"/>
                </a:lnTo>
                <a:lnTo>
                  <a:pt x="0" y="198000"/>
                </a:lnTo>
                <a:lnTo>
                  <a:pt x="5229" y="243400"/>
                </a:lnTo>
                <a:lnTo>
                  <a:pt x="20124" y="285075"/>
                </a:lnTo>
                <a:lnTo>
                  <a:pt x="43498" y="321839"/>
                </a:lnTo>
                <a:lnTo>
                  <a:pt x="74160" y="352501"/>
                </a:lnTo>
                <a:lnTo>
                  <a:pt x="110924" y="375875"/>
                </a:lnTo>
                <a:lnTo>
                  <a:pt x="152599" y="390770"/>
                </a:lnTo>
                <a:lnTo>
                  <a:pt x="197999" y="395999"/>
                </a:lnTo>
                <a:lnTo>
                  <a:pt x="243398" y="390770"/>
                </a:lnTo>
                <a:lnTo>
                  <a:pt x="285074" y="375875"/>
                </a:lnTo>
                <a:lnTo>
                  <a:pt x="321838" y="352501"/>
                </a:lnTo>
                <a:lnTo>
                  <a:pt x="352501" y="321839"/>
                </a:lnTo>
                <a:lnTo>
                  <a:pt x="375874" y="285075"/>
                </a:lnTo>
                <a:lnTo>
                  <a:pt x="390770" y="243400"/>
                </a:lnTo>
                <a:lnTo>
                  <a:pt x="395999" y="198000"/>
                </a:lnTo>
                <a:lnTo>
                  <a:pt x="390770" y="152600"/>
                </a:lnTo>
                <a:lnTo>
                  <a:pt x="375874" y="110924"/>
                </a:lnTo>
                <a:lnTo>
                  <a:pt x="352501" y="74161"/>
                </a:lnTo>
                <a:lnTo>
                  <a:pt x="321838" y="43498"/>
                </a:lnTo>
                <a:lnTo>
                  <a:pt x="285074" y="20124"/>
                </a:lnTo>
                <a:lnTo>
                  <a:pt x="243398" y="5229"/>
                </a:lnTo>
                <a:lnTo>
                  <a:pt x="1979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67"/>
          <p:cNvSpPr/>
          <p:nvPr/>
        </p:nvSpPr>
        <p:spPr>
          <a:xfrm>
            <a:off x="9826663" y="2541471"/>
            <a:ext cx="396240" cy="396240"/>
          </a:xfrm>
          <a:custGeom>
            <a:avLst/>
            <a:gdLst/>
            <a:ahLst/>
            <a:cxnLst/>
            <a:rect l="l" t="t" r="r" b="b"/>
            <a:pathLst>
              <a:path w="396240" h="396239">
                <a:moveTo>
                  <a:pt x="0" y="198000"/>
                </a:moveTo>
                <a:lnTo>
                  <a:pt x="5229" y="152600"/>
                </a:lnTo>
                <a:lnTo>
                  <a:pt x="20124" y="110924"/>
                </a:lnTo>
                <a:lnTo>
                  <a:pt x="43498" y="74161"/>
                </a:lnTo>
                <a:lnTo>
                  <a:pt x="74161" y="43498"/>
                </a:lnTo>
                <a:lnTo>
                  <a:pt x="110924" y="20124"/>
                </a:lnTo>
                <a:lnTo>
                  <a:pt x="152600" y="5229"/>
                </a:lnTo>
                <a:lnTo>
                  <a:pt x="198000" y="0"/>
                </a:lnTo>
                <a:lnTo>
                  <a:pt x="243399" y="5229"/>
                </a:lnTo>
                <a:lnTo>
                  <a:pt x="285075" y="20124"/>
                </a:lnTo>
                <a:lnTo>
                  <a:pt x="321838" y="43498"/>
                </a:lnTo>
                <a:lnTo>
                  <a:pt x="352501" y="74161"/>
                </a:lnTo>
                <a:lnTo>
                  <a:pt x="375875" y="110924"/>
                </a:lnTo>
                <a:lnTo>
                  <a:pt x="390770" y="152600"/>
                </a:lnTo>
                <a:lnTo>
                  <a:pt x="396000" y="198000"/>
                </a:lnTo>
                <a:lnTo>
                  <a:pt x="390770" y="243399"/>
                </a:lnTo>
                <a:lnTo>
                  <a:pt x="375875" y="285075"/>
                </a:lnTo>
                <a:lnTo>
                  <a:pt x="352501" y="321838"/>
                </a:lnTo>
                <a:lnTo>
                  <a:pt x="321838" y="352501"/>
                </a:lnTo>
                <a:lnTo>
                  <a:pt x="285075" y="375875"/>
                </a:lnTo>
                <a:lnTo>
                  <a:pt x="243399" y="390770"/>
                </a:lnTo>
                <a:lnTo>
                  <a:pt x="198000" y="396000"/>
                </a:lnTo>
                <a:lnTo>
                  <a:pt x="152600" y="390770"/>
                </a:lnTo>
                <a:lnTo>
                  <a:pt x="110924" y="375875"/>
                </a:lnTo>
                <a:lnTo>
                  <a:pt x="74161" y="352501"/>
                </a:lnTo>
                <a:lnTo>
                  <a:pt x="43498" y="321838"/>
                </a:lnTo>
                <a:lnTo>
                  <a:pt x="20124" y="285075"/>
                </a:lnTo>
                <a:lnTo>
                  <a:pt x="5229" y="243399"/>
                </a:lnTo>
                <a:lnTo>
                  <a:pt x="0" y="198000"/>
                </a:lnTo>
                <a:close/>
              </a:path>
            </a:pathLst>
          </a:custGeom>
          <a:ln w="12700">
            <a:solidFill>
              <a:srgbClr val="DAE3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68"/>
          <p:cNvSpPr/>
          <p:nvPr/>
        </p:nvSpPr>
        <p:spPr>
          <a:xfrm>
            <a:off x="9809137" y="1989069"/>
            <a:ext cx="396240" cy="396240"/>
          </a:xfrm>
          <a:custGeom>
            <a:avLst/>
            <a:gdLst/>
            <a:ahLst/>
            <a:cxnLst/>
            <a:rect l="l" t="t" r="r" b="b"/>
            <a:pathLst>
              <a:path w="396240" h="396239">
                <a:moveTo>
                  <a:pt x="197999" y="0"/>
                </a:moveTo>
                <a:lnTo>
                  <a:pt x="152599" y="5229"/>
                </a:lnTo>
                <a:lnTo>
                  <a:pt x="110924" y="20124"/>
                </a:lnTo>
                <a:lnTo>
                  <a:pt x="74160" y="43498"/>
                </a:lnTo>
                <a:lnTo>
                  <a:pt x="43498" y="74161"/>
                </a:lnTo>
                <a:lnTo>
                  <a:pt x="20124" y="110924"/>
                </a:lnTo>
                <a:lnTo>
                  <a:pt x="5229" y="152600"/>
                </a:lnTo>
                <a:lnTo>
                  <a:pt x="0" y="198000"/>
                </a:lnTo>
                <a:lnTo>
                  <a:pt x="5229" y="243400"/>
                </a:lnTo>
                <a:lnTo>
                  <a:pt x="20124" y="285075"/>
                </a:lnTo>
                <a:lnTo>
                  <a:pt x="43498" y="321839"/>
                </a:lnTo>
                <a:lnTo>
                  <a:pt x="74160" y="352501"/>
                </a:lnTo>
                <a:lnTo>
                  <a:pt x="110924" y="375875"/>
                </a:lnTo>
                <a:lnTo>
                  <a:pt x="152599" y="390770"/>
                </a:lnTo>
                <a:lnTo>
                  <a:pt x="197999" y="395999"/>
                </a:lnTo>
                <a:lnTo>
                  <a:pt x="243398" y="390770"/>
                </a:lnTo>
                <a:lnTo>
                  <a:pt x="285074" y="375875"/>
                </a:lnTo>
                <a:lnTo>
                  <a:pt x="321838" y="352501"/>
                </a:lnTo>
                <a:lnTo>
                  <a:pt x="352501" y="321839"/>
                </a:lnTo>
                <a:lnTo>
                  <a:pt x="375874" y="285075"/>
                </a:lnTo>
                <a:lnTo>
                  <a:pt x="390770" y="243400"/>
                </a:lnTo>
                <a:lnTo>
                  <a:pt x="395999" y="198000"/>
                </a:lnTo>
                <a:lnTo>
                  <a:pt x="390770" y="152600"/>
                </a:lnTo>
                <a:lnTo>
                  <a:pt x="375874" y="110924"/>
                </a:lnTo>
                <a:lnTo>
                  <a:pt x="352501" y="74161"/>
                </a:lnTo>
                <a:lnTo>
                  <a:pt x="321838" y="43498"/>
                </a:lnTo>
                <a:lnTo>
                  <a:pt x="285074" y="20124"/>
                </a:lnTo>
                <a:lnTo>
                  <a:pt x="243398" y="5229"/>
                </a:lnTo>
                <a:lnTo>
                  <a:pt x="197999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69"/>
          <p:cNvSpPr txBox="1"/>
          <p:nvPr/>
        </p:nvSpPr>
        <p:spPr>
          <a:xfrm>
            <a:off x="10301355" y="2059405"/>
            <a:ext cx="855344" cy="27241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2499"/>
              </a:lnSpc>
              <a:spcBef>
                <a:spcPts val="75"/>
              </a:spcBef>
            </a:pPr>
            <a:r>
              <a:rPr sz="800" spc="15" dirty="0">
                <a:solidFill>
                  <a:srgbClr val="FF0000"/>
                </a:solidFill>
                <a:latin typeface="Trebuchet MS"/>
                <a:cs typeface="Trebuchet MS"/>
              </a:rPr>
              <a:t>внебюджетное </a:t>
            </a:r>
            <a:r>
              <a:rPr sz="800" spc="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800" spc="-20" dirty="0">
                <a:solidFill>
                  <a:srgbClr val="FF0000"/>
                </a:solidFill>
                <a:latin typeface="Trebuchet MS"/>
                <a:cs typeface="Trebuchet MS"/>
              </a:rPr>
              <a:t>фи</a:t>
            </a:r>
            <a:r>
              <a:rPr sz="800" dirty="0">
                <a:solidFill>
                  <a:srgbClr val="FF0000"/>
                </a:solidFill>
                <a:latin typeface="Trebuchet MS"/>
                <a:cs typeface="Trebuchet MS"/>
              </a:rPr>
              <a:t>н</a:t>
            </a:r>
            <a:r>
              <a:rPr sz="800" spc="35" dirty="0">
                <a:solidFill>
                  <a:srgbClr val="FF0000"/>
                </a:solidFill>
                <a:latin typeface="Trebuchet MS"/>
                <a:cs typeface="Trebuchet MS"/>
              </a:rPr>
              <a:t>а</a:t>
            </a:r>
            <a:r>
              <a:rPr sz="800" dirty="0">
                <a:solidFill>
                  <a:srgbClr val="FF0000"/>
                </a:solidFill>
                <a:latin typeface="Trebuchet MS"/>
                <a:cs typeface="Trebuchet MS"/>
              </a:rPr>
              <a:t>н</a:t>
            </a:r>
            <a:r>
              <a:rPr sz="800" spc="35" dirty="0">
                <a:solidFill>
                  <a:srgbClr val="FF0000"/>
                </a:solidFill>
                <a:latin typeface="Trebuchet MS"/>
                <a:cs typeface="Trebuchet MS"/>
              </a:rPr>
              <a:t>с</a:t>
            </a:r>
            <a:r>
              <a:rPr sz="800" spc="10" dirty="0">
                <a:solidFill>
                  <a:srgbClr val="FF0000"/>
                </a:solidFill>
                <a:latin typeface="Trebuchet MS"/>
                <a:cs typeface="Trebuchet MS"/>
              </a:rPr>
              <a:t>и</a:t>
            </a:r>
            <a:r>
              <a:rPr sz="800" spc="25" dirty="0">
                <a:solidFill>
                  <a:srgbClr val="FF0000"/>
                </a:solidFill>
                <a:latin typeface="Trebuchet MS"/>
                <a:cs typeface="Trebuchet MS"/>
              </a:rPr>
              <a:t>р</a:t>
            </a:r>
            <a:r>
              <a:rPr sz="800" spc="40" dirty="0">
                <a:solidFill>
                  <a:srgbClr val="FF0000"/>
                </a:solidFill>
                <a:latin typeface="Trebuchet MS"/>
                <a:cs typeface="Trebuchet MS"/>
              </a:rPr>
              <a:t>о</a:t>
            </a:r>
            <a:r>
              <a:rPr sz="800" spc="15" dirty="0">
                <a:solidFill>
                  <a:srgbClr val="FF0000"/>
                </a:solidFill>
                <a:latin typeface="Trebuchet MS"/>
                <a:cs typeface="Trebuchet MS"/>
              </a:rPr>
              <a:t>в</a:t>
            </a:r>
            <a:r>
              <a:rPr sz="800" spc="35" dirty="0">
                <a:solidFill>
                  <a:srgbClr val="FF0000"/>
                </a:solidFill>
                <a:latin typeface="Trebuchet MS"/>
                <a:cs typeface="Trebuchet MS"/>
              </a:rPr>
              <a:t>а</a:t>
            </a:r>
            <a:r>
              <a:rPr sz="800" dirty="0">
                <a:solidFill>
                  <a:srgbClr val="FF0000"/>
                </a:solidFill>
                <a:latin typeface="Trebuchet MS"/>
                <a:cs typeface="Trebuchet MS"/>
              </a:rPr>
              <a:t>н</a:t>
            </a:r>
            <a:r>
              <a:rPr sz="800" spc="10" dirty="0">
                <a:solidFill>
                  <a:srgbClr val="FF0000"/>
                </a:solidFill>
                <a:latin typeface="Trebuchet MS"/>
                <a:cs typeface="Trebuchet MS"/>
              </a:rPr>
              <a:t>и</a:t>
            </a:r>
            <a:r>
              <a:rPr sz="800" spc="20" dirty="0">
                <a:solidFill>
                  <a:srgbClr val="FF0000"/>
                </a:solidFill>
                <a:latin typeface="Trebuchet MS"/>
                <a:cs typeface="Trebuchet MS"/>
              </a:rPr>
              <a:t>е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24" name="object 70"/>
          <p:cNvSpPr txBox="1"/>
          <p:nvPr/>
        </p:nvSpPr>
        <p:spPr>
          <a:xfrm>
            <a:off x="10301355" y="2617188"/>
            <a:ext cx="855344" cy="27241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2499"/>
              </a:lnSpc>
              <a:spcBef>
                <a:spcPts val="75"/>
              </a:spcBef>
            </a:pPr>
            <a:r>
              <a:rPr sz="800" spc="25" dirty="0">
                <a:solidFill>
                  <a:srgbClr val="757070"/>
                </a:solidFill>
                <a:latin typeface="Trebuchet MS"/>
                <a:cs typeface="Trebuchet MS"/>
              </a:rPr>
              <a:t>общее </a:t>
            </a:r>
            <a:r>
              <a:rPr sz="800" spc="30" dirty="0">
                <a:solidFill>
                  <a:srgbClr val="757070"/>
                </a:solidFill>
                <a:latin typeface="Trebuchet MS"/>
                <a:cs typeface="Trebuchet MS"/>
              </a:rPr>
              <a:t> </a:t>
            </a:r>
            <a:r>
              <a:rPr sz="800" spc="-20" dirty="0">
                <a:solidFill>
                  <a:srgbClr val="757070"/>
                </a:solidFill>
                <a:latin typeface="Trebuchet MS"/>
                <a:cs typeface="Trebuchet MS"/>
              </a:rPr>
              <a:t>фи</a:t>
            </a:r>
            <a:r>
              <a:rPr sz="800" dirty="0">
                <a:solidFill>
                  <a:srgbClr val="757070"/>
                </a:solidFill>
                <a:latin typeface="Trebuchet MS"/>
                <a:cs typeface="Trebuchet MS"/>
              </a:rPr>
              <a:t>н</a:t>
            </a:r>
            <a:r>
              <a:rPr sz="800" spc="35" dirty="0">
                <a:solidFill>
                  <a:srgbClr val="757070"/>
                </a:solidFill>
                <a:latin typeface="Trebuchet MS"/>
                <a:cs typeface="Trebuchet MS"/>
              </a:rPr>
              <a:t>а</a:t>
            </a:r>
            <a:r>
              <a:rPr sz="800" dirty="0">
                <a:solidFill>
                  <a:srgbClr val="757070"/>
                </a:solidFill>
                <a:latin typeface="Trebuchet MS"/>
                <a:cs typeface="Trebuchet MS"/>
              </a:rPr>
              <a:t>н</a:t>
            </a:r>
            <a:r>
              <a:rPr sz="800" spc="35" dirty="0">
                <a:solidFill>
                  <a:srgbClr val="757070"/>
                </a:solidFill>
                <a:latin typeface="Trebuchet MS"/>
                <a:cs typeface="Trebuchet MS"/>
              </a:rPr>
              <a:t>с</a:t>
            </a:r>
            <a:r>
              <a:rPr sz="800" spc="10" dirty="0">
                <a:solidFill>
                  <a:srgbClr val="757070"/>
                </a:solidFill>
                <a:latin typeface="Trebuchet MS"/>
                <a:cs typeface="Trebuchet MS"/>
              </a:rPr>
              <a:t>и</a:t>
            </a:r>
            <a:r>
              <a:rPr sz="800" spc="25" dirty="0">
                <a:solidFill>
                  <a:srgbClr val="757070"/>
                </a:solidFill>
                <a:latin typeface="Trebuchet MS"/>
                <a:cs typeface="Trebuchet MS"/>
              </a:rPr>
              <a:t>р</a:t>
            </a:r>
            <a:r>
              <a:rPr sz="800" spc="40" dirty="0">
                <a:solidFill>
                  <a:srgbClr val="757070"/>
                </a:solidFill>
                <a:latin typeface="Trebuchet MS"/>
                <a:cs typeface="Trebuchet MS"/>
              </a:rPr>
              <a:t>о</a:t>
            </a:r>
            <a:r>
              <a:rPr sz="800" spc="15" dirty="0">
                <a:solidFill>
                  <a:srgbClr val="757070"/>
                </a:solidFill>
                <a:latin typeface="Trebuchet MS"/>
                <a:cs typeface="Trebuchet MS"/>
              </a:rPr>
              <a:t>в</a:t>
            </a:r>
            <a:r>
              <a:rPr sz="800" spc="35" dirty="0">
                <a:solidFill>
                  <a:srgbClr val="757070"/>
                </a:solidFill>
                <a:latin typeface="Trebuchet MS"/>
                <a:cs typeface="Trebuchet MS"/>
              </a:rPr>
              <a:t>а</a:t>
            </a:r>
            <a:r>
              <a:rPr sz="800" dirty="0">
                <a:solidFill>
                  <a:srgbClr val="757070"/>
                </a:solidFill>
                <a:latin typeface="Trebuchet MS"/>
                <a:cs typeface="Trebuchet MS"/>
              </a:rPr>
              <a:t>н</a:t>
            </a:r>
            <a:r>
              <a:rPr sz="800" spc="10" dirty="0">
                <a:solidFill>
                  <a:srgbClr val="757070"/>
                </a:solidFill>
                <a:latin typeface="Trebuchet MS"/>
                <a:cs typeface="Trebuchet MS"/>
              </a:rPr>
              <a:t>и</a:t>
            </a:r>
            <a:r>
              <a:rPr sz="800" spc="20" dirty="0">
                <a:solidFill>
                  <a:srgbClr val="757070"/>
                </a:solidFill>
                <a:latin typeface="Trebuchet MS"/>
                <a:cs typeface="Trebuchet MS"/>
              </a:rPr>
              <a:t>е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25" name="object 71"/>
          <p:cNvSpPr txBox="1"/>
          <p:nvPr/>
        </p:nvSpPr>
        <p:spPr>
          <a:xfrm>
            <a:off x="9938896" y="2633952"/>
            <a:ext cx="18732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265" dirty="0">
                <a:latin typeface="Lucida Sans Unicode"/>
                <a:cs typeface="Lucida Sans Unicode"/>
              </a:rPr>
              <a:t>1</a:t>
            </a:r>
            <a:r>
              <a:rPr sz="1100" spc="-135" dirty="0">
                <a:latin typeface="Lucida Sans Unicode"/>
                <a:cs typeface="Lucida Sans Unicode"/>
              </a:rPr>
              <a:t>,</a:t>
            </a:r>
            <a:r>
              <a:rPr sz="1100" spc="-75" dirty="0">
                <a:latin typeface="Lucida Sans Unicode"/>
                <a:cs typeface="Lucida Sans Unicode"/>
              </a:rPr>
              <a:t>2</a:t>
            </a:r>
            <a:endParaRPr sz="1100">
              <a:latin typeface="Lucida Sans Unicode"/>
              <a:cs typeface="Lucida Sans Unicode"/>
            </a:endParaRPr>
          </a:p>
        </p:txBody>
      </p:sp>
    </p:spTree>
    <p:extLst>
      <p:ext uri="{BB962C8B-B14F-4D97-AF65-F5344CB8AC3E}">
        <p14:creationId xmlns:p14="http://schemas.microsoft.com/office/powerpoint/2010/main" val="154261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7. Финансовая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r>
              <a:rPr lang="ru-RU" sz="2200" dirty="0" smtClean="0"/>
              <a:t>Средняя </a:t>
            </a:r>
            <a:r>
              <a:rPr lang="ru-RU" sz="2200" dirty="0"/>
              <a:t>зарплата в ГУАП по категориям работников в </a:t>
            </a:r>
            <a:r>
              <a:rPr lang="ru-RU" sz="2200" dirty="0" smtClean="0"/>
              <a:t>2021 году и </a:t>
            </a:r>
            <a:r>
              <a:rPr lang="ru-RU" sz="2200" dirty="0"/>
              <a:t>1 полугодии </a:t>
            </a:r>
            <a:r>
              <a:rPr lang="ru-RU" sz="2200" dirty="0" smtClean="0"/>
              <a:t>2022 </a:t>
            </a:r>
            <a:r>
              <a:rPr lang="ru-RU" sz="2200" dirty="0"/>
              <a:t>года, руб.</a:t>
            </a:r>
          </a:p>
        </p:txBody>
      </p:sp>
      <p:graphicFrame>
        <p:nvGraphicFramePr>
          <p:cNvPr id="5" name="Group 1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66974"/>
              </p:ext>
            </p:extLst>
          </p:nvPr>
        </p:nvGraphicFramePr>
        <p:xfrm>
          <a:off x="334963" y="1133475"/>
          <a:ext cx="11562736" cy="3948252"/>
        </p:xfrm>
        <a:graphic>
          <a:graphicData uri="http://schemas.openxmlformats.org/drawingml/2006/table">
            <a:tbl>
              <a:tblPr/>
              <a:tblGrid>
                <a:gridCol w="18329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7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8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5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64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17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96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371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484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1441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15386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3033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Категория</a:t>
                      </a:r>
                      <a:b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работников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2021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 полугодие 20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33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Средне-</a:t>
                      </a:r>
                      <a:b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списочная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/>
                      </a:r>
                      <a:b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числен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.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Источник</a:t>
                      </a:r>
                      <a:b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финансирования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Итого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По указу</a:t>
                      </a:r>
                      <a:b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Президента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Средне-</a:t>
                      </a:r>
                      <a:b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списочная</a:t>
                      </a:r>
                      <a:b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числен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.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Источник</a:t>
                      </a:r>
                      <a:b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финансирования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Итого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По указу</a:t>
                      </a:r>
                      <a:b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Президента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бюдж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.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внеб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.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бюдж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.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внеб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.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ППС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424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81 835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43 856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125 691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123 982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436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87 919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49 431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137 350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130 786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5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НР-всего, в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т.ч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.: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15 917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38 355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54 272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28 408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28 545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56 953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- НС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1,1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85 104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41 494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126 598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123 982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87 110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52 944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140 054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130 786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Препод. СПО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49 039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37 736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86 775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61 991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50 938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40 326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91 264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65 393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УВП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287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35 686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20 154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55 840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287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38 068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21 408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59 476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АУП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264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77 125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16 840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93 965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265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78 040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13 014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91 054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14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Прочий персонал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176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25 460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11 884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37 344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167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29 491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12 005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41 496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itchFamily="34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587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ts val="1925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Все категории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1 239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58 596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27 651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86 247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1 239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63 222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29 146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92 368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162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1. Программа развития ГУАП на 2021–2030 годы. Приоритет 2030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/>
              <a:t>Организационная трансформация университета</a:t>
            </a:r>
            <a:endParaRPr lang="ru-RU" dirty="0">
              <a:effectLst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31061" y="1426324"/>
            <a:ext cx="11040954" cy="4882401"/>
            <a:chOff x="439048" y="1606536"/>
            <a:chExt cx="11040954" cy="4882401"/>
          </a:xfrm>
        </p:grpSpPr>
        <p:sp>
          <p:nvSpPr>
            <p:cNvPr id="42" name="object 4"/>
            <p:cNvSpPr txBox="1"/>
            <p:nvPr/>
          </p:nvSpPr>
          <p:spPr>
            <a:xfrm>
              <a:off x="7033397" y="2320084"/>
              <a:ext cx="2112010" cy="29083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AE3F3"/>
              </a:solidFill>
            </a:ln>
          </p:spPr>
          <p:txBody>
            <a:bodyPr vert="horz" wrap="square" lIns="0" tIns="51435" rIns="0" bIns="0" rtlCol="0">
              <a:spAutoFit/>
            </a:bodyPr>
            <a:lstStyle/>
            <a:p>
              <a:pPr marL="661035">
                <a:lnSpc>
                  <a:spcPct val="100000"/>
                </a:lnSpc>
                <a:spcBef>
                  <a:spcPts val="405"/>
                </a:spcBef>
              </a:pPr>
              <a:r>
                <a:rPr sz="1100" spc="20" dirty="0">
                  <a:solidFill>
                    <a:srgbClr val="0070C0"/>
                  </a:solidFill>
                  <a:latin typeface="Trebuchet MS"/>
                  <a:cs typeface="Trebuchet MS"/>
                </a:rPr>
                <a:t>Аэрокосмос</a:t>
              </a:r>
              <a:endParaRPr sz="1100">
                <a:latin typeface="Trebuchet MS"/>
                <a:cs typeface="Trebuchet MS"/>
              </a:endParaRPr>
            </a:p>
          </p:txBody>
        </p:sp>
        <p:sp>
          <p:nvSpPr>
            <p:cNvPr id="43" name="object 5"/>
            <p:cNvSpPr txBox="1"/>
            <p:nvPr/>
          </p:nvSpPr>
          <p:spPr>
            <a:xfrm>
              <a:off x="7033397" y="3904422"/>
              <a:ext cx="2112010" cy="29464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AE3F3"/>
              </a:solidFill>
            </a:ln>
          </p:spPr>
          <p:txBody>
            <a:bodyPr vert="horz" wrap="square" lIns="0" tIns="55244" rIns="0" bIns="0" rtlCol="0">
              <a:spAutoFit/>
            </a:bodyPr>
            <a:lstStyle/>
            <a:p>
              <a:pPr marL="469900">
                <a:lnSpc>
                  <a:spcPct val="100000"/>
                </a:lnSpc>
                <a:spcBef>
                  <a:spcPts val="434"/>
                </a:spcBef>
              </a:pPr>
              <a:r>
                <a:rPr sz="1100" spc="10" dirty="0">
                  <a:solidFill>
                    <a:srgbClr val="0070C0"/>
                  </a:solidFill>
                  <a:latin typeface="Trebuchet MS"/>
                  <a:cs typeface="Trebuchet MS"/>
                </a:rPr>
                <a:t>Приборостроение</a:t>
              </a:r>
              <a:endParaRPr sz="1100">
                <a:latin typeface="Trebuchet MS"/>
                <a:cs typeface="Trebuchet MS"/>
              </a:endParaRPr>
            </a:p>
          </p:txBody>
        </p:sp>
        <p:sp>
          <p:nvSpPr>
            <p:cNvPr id="44" name="object 6"/>
            <p:cNvSpPr txBox="1"/>
            <p:nvPr/>
          </p:nvSpPr>
          <p:spPr>
            <a:xfrm>
              <a:off x="7033397" y="3252346"/>
              <a:ext cx="2112010" cy="290830"/>
            </a:xfrm>
            <a:prstGeom prst="rect">
              <a:avLst/>
            </a:prstGeom>
            <a:ln w="12700">
              <a:solidFill>
                <a:srgbClr val="DAE3F3"/>
              </a:solidFill>
            </a:ln>
          </p:spPr>
          <p:txBody>
            <a:bodyPr vert="horz" wrap="square" lIns="0" tIns="52069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409"/>
                </a:spcBef>
              </a:pPr>
              <a:r>
                <a:rPr sz="1100" spc="-40" dirty="0">
                  <a:solidFill>
                    <a:srgbClr val="0070C0"/>
                  </a:solidFill>
                  <a:latin typeface="Trebuchet MS"/>
                  <a:cs typeface="Trebuchet MS"/>
                </a:rPr>
                <a:t>И</a:t>
              </a:r>
              <a:r>
                <a:rPr sz="1100" spc="5" dirty="0">
                  <a:solidFill>
                    <a:srgbClr val="0070C0"/>
                  </a:solidFill>
                  <a:latin typeface="Trebuchet MS"/>
                  <a:cs typeface="Trebuchet MS"/>
                </a:rPr>
                <a:t>Т</a:t>
              </a:r>
              <a:r>
                <a:rPr sz="1100" spc="-75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1100" spc="25" dirty="0">
                  <a:solidFill>
                    <a:srgbClr val="0070C0"/>
                  </a:solidFill>
                  <a:latin typeface="Trebuchet MS"/>
                  <a:cs typeface="Trebuchet MS"/>
                </a:rPr>
                <a:t>и</a:t>
              </a:r>
              <a:r>
                <a:rPr sz="1100" spc="-75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1100" spc="20" dirty="0">
                  <a:solidFill>
                    <a:srgbClr val="0070C0"/>
                  </a:solidFill>
                  <a:latin typeface="Trebuchet MS"/>
                  <a:cs typeface="Trebuchet MS"/>
                </a:rPr>
                <a:t>ИИ</a:t>
              </a:r>
              <a:endParaRPr sz="1100">
                <a:latin typeface="Trebuchet MS"/>
                <a:cs typeface="Trebuchet MS"/>
              </a:endParaRPr>
            </a:p>
          </p:txBody>
        </p:sp>
        <p:sp>
          <p:nvSpPr>
            <p:cNvPr id="45" name="object 7"/>
            <p:cNvSpPr txBox="1"/>
            <p:nvPr/>
          </p:nvSpPr>
          <p:spPr>
            <a:xfrm>
              <a:off x="7033397" y="4449433"/>
              <a:ext cx="2112010" cy="37084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AE3F3"/>
              </a:solidFill>
            </a:ln>
          </p:spPr>
          <p:txBody>
            <a:bodyPr vert="horz" wrap="square" lIns="0" tIns="31115" rIns="0" bIns="0" rtlCol="0">
              <a:spAutoFit/>
            </a:bodyPr>
            <a:lstStyle/>
            <a:p>
              <a:pPr marL="556895" marR="317500" indent="-227329">
                <a:lnSpc>
                  <a:spcPts val="1200"/>
                </a:lnSpc>
                <a:spcBef>
                  <a:spcPts val="245"/>
                </a:spcBef>
              </a:pPr>
              <a:r>
                <a:rPr sz="1100" spc="5" dirty="0">
                  <a:solidFill>
                    <a:srgbClr val="0070C0"/>
                  </a:solidFill>
                  <a:latin typeface="Trebuchet MS"/>
                  <a:cs typeface="Trebuchet MS"/>
                </a:rPr>
                <a:t>Гло</a:t>
              </a:r>
              <a:r>
                <a:rPr sz="1100" spc="-10" dirty="0">
                  <a:solidFill>
                    <a:srgbClr val="0070C0"/>
                  </a:solidFill>
                  <a:latin typeface="Trebuchet MS"/>
                  <a:cs typeface="Trebuchet MS"/>
                </a:rPr>
                <a:t>б</a:t>
              </a:r>
              <a:r>
                <a:rPr sz="1100" spc="20" dirty="0">
                  <a:solidFill>
                    <a:srgbClr val="0070C0"/>
                  </a:solidFill>
                  <a:latin typeface="Trebuchet MS"/>
                  <a:cs typeface="Trebuchet MS"/>
                </a:rPr>
                <a:t>а</a:t>
              </a:r>
              <a:r>
                <a:rPr sz="1100" spc="-25" dirty="0">
                  <a:solidFill>
                    <a:srgbClr val="0070C0"/>
                  </a:solidFill>
                  <a:latin typeface="Trebuchet MS"/>
                  <a:cs typeface="Trebuchet MS"/>
                </a:rPr>
                <a:t>л</a:t>
              </a:r>
              <a:r>
                <a:rPr sz="1100" spc="-20" dirty="0">
                  <a:solidFill>
                    <a:srgbClr val="0070C0"/>
                  </a:solidFill>
                  <a:latin typeface="Trebuchet MS"/>
                  <a:cs typeface="Trebuchet MS"/>
                </a:rPr>
                <a:t>ьн</a:t>
              </a:r>
              <a:r>
                <a:rPr sz="1100" spc="-45" dirty="0">
                  <a:solidFill>
                    <a:srgbClr val="0070C0"/>
                  </a:solidFill>
                  <a:latin typeface="Trebuchet MS"/>
                  <a:cs typeface="Trebuchet MS"/>
                </a:rPr>
                <a:t>ы</a:t>
              </a:r>
              <a:r>
                <a:rPr sz="1100" spc="25" dirty="0">
                  <a:solidFill>
                    <a:srgbClr val="0070C0"/>
                  </a:solidFill>
                  <a:latin typeface="Trebuchet MS"/>
                  <a:cs typeface="Trebuchet MS"/>
                </a:rPr>
                <a:t>е</a:t>
              </a:r>
              <a:r>
                <a:rPr sz="1100" spc="-75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1100" spc="5" dirty="0">
                  <a:solidFill>
                    <a:srgbClr val="0070C0"/>
                  </a:solidFill>
                  <a:latin typeface="Trebuchet MS"/>
                  <a:cs typeface="Trebuchet MS"/>
                </a:rPr>
                <a:t>п</a:t>
              </a:r>
              <a:r>
                <a:rPr sz="1100" dirty="0">
                  <a:solidFill>
                    <a:srgbClr val="0070C0"/>
                  </a:solidFill>
                  <a:latin typeface="Trebuchet MS"/>
                  <a:cs typeface="Trebuchet MS"/>
                </a:rPr>
                <a:t>р</a:t>
              </a:r>
              <a:r>
                <a:rPr sz="1100" spc="30" dirty="0">
                  <a:solidFill>
                    <a:srgbClr val="0070C0"/>
                  </a:solidFill>
                  <a:latin typeface="Trebuchet MS"/>
                  <a:cs typeface="Trebuchet MS"/>
                </a:rPr>
                <a:t>о</a:t>
              </a:r>
              <a:r>
                <a:rPr sz="1100" spc="-10" dirty="0">
                  <a:solidFill>
                    <a:srgbClr val="0070C0"/>
                  </a:solidFill>
                  <a:latin typeface="Trebuchet MS"/>
                  <a:cs typeface="Trebuchet MS"/>
                </a:rPr>
                <a:t>б</a:t>
              </a:r>
              <a:r>
                <a:rPr sz="1100" spc="-20" dirty="0">
                  <a:solidFill>
                    <a:srgbClr val="0070C0"/>
                  </a:solidFill>
                  <a:latin typeface="Trebuchet MS"/>
                  <a:cs typeface="Trebuchet MS"/>
                </a:rPr>
                <a:t>л</a:t>
              </a:r>
              <a:r>
                <a:rPr sz="1100" spc="-25" dirty="0">
                  <a:solidFill>
                    <a:srgbClr val="0070C0"/>
                  </a:solidFill>
                  <a:latin typeface="Trebuchet MS"/>
                  <a:cs typeface="Trebuchet MS"/>
                </a:rPr>
                <a:t>е</a:t>
              </a:r>
              <a:r>
                <a:rPr sz="1100" spc="-20" dirty="0">
                  <a:solidFill>
                    <a:srgbClr val="0070C0"/>
                  </a:solidFill>
                  <a:latin typeface="Trebuchet MS"/>
                  <a:cs typeface="Trebuchet MS"/>
                </a:rPr>
                <a:t>м</a:t>
              </a:r>
              <a:r>
                <a:rPr sz="1100" spc="-5" dirty="0">
                  <a:solidFill>
                    <a:srgbClr val="0070C0"/>
                  </a:solidFill>
                  <a:latin typeface="Trebuchet MS"/>
                  <a:cs typeface="Trebuchet MS"/>
                </a:rPr>
                <a:t>ы  </a:t>
              </a:r>
              <a:r>
                <a:rPr sz="1100" spc="5" dirty="0">
                  <a:solidFill>
                    <a:srgbClr val="0070C0"/>
                  </a:solidFill>
                  <a:latin typeface="Trebuchet MS"/>
                  <a:cs typeface="Trebuchet MS"/>
                </a:rPr>
                <a:t>современности</a:t>
              </a:r>
              <a:endParaRPr sz="1100">
                <a:latin typeface="Trebuchet MS"/>
                <a:cs typeface="Trebuchet MS"/>
              </a:endParaRPr>
            </a:p>
          </p:txBody>
        </p:sp>
        <p:sp>
          <p:nvSpPr>
            <p:cNvPr id="46" name="object 8"/>
            <p:cNvSpPr txBox="1"/>
            <p:nvPr/>
          </p:nvSpPr>
          <p:spPr>
            <a:xfrm>
              <a:off x="7184647" y="1606536"/>
              <a:ext cx="1431290" cy="205104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sz="1150" spc="60" dirty="0">
                  <a:solidFill>
                    <a:srgbClr val="0070C0"/>
                  </a:solidFill>
                  <a:latin typeface="Trebuchet MS"/>
                  <a:cs typeface="Trebuchet MS"/>
                </a:rPr>
                <a:t>Целевая</a:t>
              </a:r>
              <a:r>
                <a:rPr sz="1150" spc="-55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1150" spc="65" dirty="0">
                  <a:solidFill>
                    <a:srgbClr val="0070C0"/>
                  </a:solidFill>
                  <a:latin typeface="Trebuchet MS"/>
                  <a:cs typeface="Trebuchet MS"/>
                </a:rPr>
                <a:t>структура</a:t>
              </a:r>
              <a:endParaRPr sz="1150">
                <a:latin typeface="Trebuchet MS"/>
                <a:cs typeface="Trebuchet MS"/>
              </a:endParaRPr>
            </a:p>
          </p:txBody>
        </p:sp>
        <p:sp>
          <p:nvSpPr>
            <p:cNvPr id="47" name="object 9"/>
            <p:cNvSpPr txBox="1"/>
            <p:nvPr/>
          </p:nvSpPr>
          <p:spPr>
            <a:xfrm>
              <a:off x="1121144" y="1606536"/>
              <a:ext cx="3903979" cy="205104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sz="1150" spc="45" dirty="0">
                  <a:solidFill>
                    <a:srgbClr val="0070C0"/>
                  </a:solidFill>
                  <a:latin typeface="Trebuchet MS"/>
                  <a:cs typeface="Trebuchet MS"/>
                </a:rPr>
                <a:t>Текущая</a:t>
              </a:r>
              <a:r>
                <a:rPr sz="1150" spc="-35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1150" spc="65" dirty="0">
                  <a:solidFill>
                    <a:srgbClr val="0070C0"/>
                  </a:solidFill>
                  <a:latin typeface="Trebuchet MS"/>
                  <a:cs typeface="Trebuchet MS"/>
                </a:rPr>
                <a:t>структура</a:t>
              </a:r>
              <a:r>
                <a:rPr sz="1150" spc="-30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1150" spc="55" dirty="0">
                  <a:solidFill>
                    <a:srgbClr val="0070C0"/>
                  </a:solidFill>
                  <a:latin typeface="Trebuchet MS"/>
                  <a:cs typeface="Trebuchet MS"/>
                </a:rPr>
                <a:t>институтов</a:t>
              </a:r>
              <a:r>
                <a:rPr sz="1150" spc="-20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1150" spc="55" dirty="0">
                  <a:solidFill>
                    <a:srgbClr val="0070C0"/>
                  </a:solidFill>
                  <a:latin typeface="Trebuchet MS"/>
                  <a:cs typeface="Trebuchet MS"/>
                </a:rPr>
                <a:t>и</a:t>
              </a:r>
              <a:r>
                <a:rPr sz="1150" spc="-25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1150" spc="45" dirty="0">
                  <a:solidFill>
                    <a:srgbClr val="0070C0"/>
                  </a:solidFill>
                  <a:latin typeface="Trebuchet MS"/>
                  <a:cs typeface="Trebuchet MS"/>
                </a:rPr>
                <a:t>факультетов</a:t>
              </a:r>
              <a:r>
                <a:rPr sz="1150" spc="-20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1150" spc="60" dirty="0">
                  <a:solidFill>
                    <a:srgbClr val="0070C0"/>
                  </a:solidFill>
                  <a:latin typeface="Trebuchet MS"/>
                  <a:cs typeface="Trebuchet MS"/>
                </a:rPr>
                <a:t>в</a:t>
              </a:r>
              <a:r>
                <a:rPr sz="1150" spc="-20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1150" spc="75" dirty="0">
                  <a:solidFill>
                    <a:srgbClr val="0070C0"/>
                  </a:solidFill>
                  <a:latin typeface="Trebuchet MS"/>
                  <a:cs typeface="Trebuchet MS"/>
                </a:rPr>
                <a:t>вузе</a:t>
              </a:r>
              <a:endParaRPr sz="1150" dirty="0">
                <a:latin typeface="Trebuchet MS"/>
                <a:cs typeface="Trebuchet MS"/>
              </a:endParaRPr>
            </a:p>
          </p:txBody>
        </p:sp>
        <p:sp>
          <p:nvSpPr>
            <p:cNvPr id="48" name="object 10"/>
            <p:cNvSpPr txBox="1"/>
            <p:nvPr/>
          </p:nvSpPr>
          <p:spPr>
            <a:xfrm>
              <a:off x="439048" y="2421775"/>
              <a:ext cx="1381125" cy="480695"/>
            </a:xfrm>
            <a:prstGeom prst="rect">
              <a:avLst/>
            </a:prstGeom>
            <a:solidFill>
              <a:srgbClr val="0070C0"/>
            </a:solidFill>
          </p:spPr>
          <p:txBody>
            <a:bodyPr vert="horz" wrap="square" lIns="0" tIns="63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5"/>
                </a:spcBef>
              </a:pPr>
              <a:endParaRPr sz="750">
                <a:latin typeface="Times New Roman"/>
                <a:cs typeface="Times New Roman"/>
              </a:endParaRPr>
            </a:p>
            <a:p>
              <a:pPr marL="469265" marR="95885" indent="-366395">
                <a:lnSpc>
                  <a:spcPct val="108600"/>
                </a:lnSpc>
              </a:pPr>
              <a:r>
                <a:rPr sz="700" spc="50" dirty="0">
                  <a:solidFill>
                    <a:srgbClr val="FFFFFF"/>
                  </a:solidFill>
                  <a:latin typeface="Trebuchet MS"/>
                  <a:cs typeface="Trebuchet MS"/>
                </a:rPr>
                <a:t>А</a:t>
              </a:r>
              <a:r>
                <a:rPr sz="700" spc="40" dirty="0">
                  <a:solidFill>
                    <a:srgbClr val="FFFFFF"/>
                  </a:solidFill>
                  <a:latin typeface="Trebuchet MS"/>
                  <a:cs typeface="Trebuchet MS"/>
                </a:rPr>
                <a:t>э</a:t>
              </a:r>
              <a:r>
                <a:rPr sz="700" spc="30" dirty="0">
                  <a:solidFill>
                    <a:srgbClr val="FFFFFF"/>
                  </a:solidFill>
                  <a:latin typeface="Trebuchet MS"/>
                  <a:cs typeface="Trebuchet MS"/>
                </a:rPr>
                <a:t>р</a:t>
              </a:r>
              <a:r>
                <a:rPr sz="700" spc="35" dirty="0">
                  <a:solidFill>
                    <a:srgbClr val="FFFFFF"/>
                  </a:solidFill>
                  <a:latin typeface="Trebuchet MS"/>
                  <a:cs typeface="Trebuchet MS"/>
                </a:rPr>
                <a:t>о</a:t>
              </a:r>
              <a:r>
                <a:rPr sz="700" spc="-5" dirty="0">
                  <a:solidFill>
                    <a:srgbClr val="FFFFFF"/>
                  </a:solidFill>
                  <a:latin typeface="Trebuchet MS"/>
                  <a:cs typeface="Trebuchet MS"/>
                </a:rPr>
                <a:t>к</a:t>
              </a:r>
              <a:r>
                <a:rPr sz="700" spc="35" dirty="0">
                  <a:solidFill>
                    <a:srgbClr val="FFFFFF"/>
                  </a:solidFill>
                  <a:latin typeface="Trebuchet MS"/>
                  <a:cs typeface="Trebuchet MS"/>
                </a:rPr>
                <a:t>ос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м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и</a:t>
              </a:r>
              <a:r>
                <a:rPr sz="700" spc="-5" dirty="0">
                  <a:solidFill>
                    <a:srgbClr val="FFFFFF"/>
                  </a:solidFill>
                  <a:latin typeface="Trebuchet MS"/>
                  <a:cs typeface="Trebuchet MS"/>
                </a:rPr>
                <a:t>ч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е</a:t>
              </a:r>
              <a:r>
                <a:rPr sz="700" spc="35" dirty="0">
                  <a:solidFill>
                    <a:srgbClr val="FFFFFF"/>
                  </a:solidFill>
                  <a:latin typeface="Trebuchet MS"/>
                  <a:cs typeface="Trebuchet MS"/>
                </a:rPr>
                <a:t>с</a:t>
              </a:r>
              <a:r>
                <a:rPr sz="700" spc="-5" dirty="0">
                  <a:solidFill>
                    <a:srgbClr val="FFFFFF"/>
                  </a:solidFill>
                  <a:latin typeface="Trebuchet MS"/>
                  <a:cs typeface="Trebuchet MS"/>
                </a:rPr>
                <a:t>к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и</a:t>
              </a:r>
              <a:r>
                <a:rPr sz="700" spc="15" dirty="0">
                  <a:solidFill>
                    <a:srgbClr val="FFFFFF"/>
                  </a:solidFill>
                  <a:latin typeface="Trebuchet MS"/>
                  <a:cs typeface="Trebuchet MS"/>
                </a:rPr>
                <a:t>е</a:t>
              </a:r>
              <a:r>
                <a:rPr sz="700" spc="-25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15" dirty="0">
                  <a:solidFill>
                    <a:srgbClr val="FFFFFF"/>
                  </a:solidFill>
                  <a:latin typeface="Trebuchet MS"/>
                  <a:cs typeface="Trebuchet MS"/>
                </a:rPr>
                <a:t>п</a:t>
              </a:r>
              <a:r>
                <a:rPr sz="700" spc="30" dirty="0">
                  <a:solidFill>
                    <a:srgbClr val="FFFFFF"/>
                  </a:solidFill>
                  <a:latin typeface="Trebuchet MS"/>
                  <a:cs typeface="Trebuchet MS"/>
                </a:rPr>
                <a:t>р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иб</a:t>
              </a:r>
              <a:r>
                <a:rPr sz="700" spc="35" dirty="0">
                  <a:solidFill>
                    <a:srgbClr val="FFFFFF"/>
                  </a:solidFill>
                  <a:latin typeface="Trebuchet MS"/>
                  <a:cs typeface="Trebuchet MS"/>
                </a:rPr>
                <a:t>о</a:t>
              </a:r>
              <a:r>
                <a:rPr sz="700" spc="30" dirty="0">
                  <a:solidFill>
                    <a:srgbClr val="FFFFFF"/>
                  </a:solidFill>
                  <a:latin typeface="Trebuchet MS"/>
                  <a:cs typeface="Trebuchet MS"/>
                </a:rPr>
                <a:t>р</a:t>
              </a:r>
              <a:r>
                <a:rPr sz="700" spc="-5" dirty="0">
                  <a:solidFill>
                    <a:srgbClr val="FFFFFF"/>
                  </a:solidFill>
                  <a:latin typeface="Trebuchet MS"/>
                  <a:cs typeface="Trebuchet MS"/>
                </a:rPr>
                <a:t>ы  </a:t>
              </a:r>
              <a:r>
                <a:rPr sz="700" spc="15" dirty="0">
                  <a:solidFill>
                    <a:srgbClr val="FFFFFF"/>
                  </a:solidFill>
                  <a:latin typeface="Trebuchet MS"/>
                  <a:cs typeface="Trebuchet MS"/>
                </a:rPr>
                <a:t>и</a:t>
              </a:r>
              <a:r>
                <a:rPr sz="700" spc="-40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15" dirty="0">
                  <a:solidFill>
                    <a:srgbClr val="FFFFFF"/>
                  </a:solidFill>
                  <a:latin typeface="Trebuchet MS"/>
                  <a:cs typeface="Trebuchet MS"/>
                </a:rPr>
                <a:t>системы</a:t>
              </a:r>
              <a:endParaRPr sz="700">
                <a:latin typeface="Trebuchet MS"/>
                <a:cs typeface="Trebuchet MS"/>
              </a:endParaRPr>
            </a:p>
          </p:txBody>
        </p:sp>
        <p:sp>
          <p:nvSpPr>
            <p:cNvPr id="49" name="object 11"/>
            <p:cNvSpPr txBox="1"/>
            <p:nvPr/>
          </p:nvSpPr>
          <p:spPr>
            <a:xfrm>
              <a:off x="2382625" y="2416665"/>
              <a:ext cx="1381125" cy="480695"/>
            </a:xfrm>
            <a:prstGeom prst="rect">
              <a:avLst/>
            </a:prstGeom>
            <a:solidFill>
              <a:srgbClr val="0070C0"/>
            </a:solidFill>
          </p:spPr>
          <p:txBody>
            <a:bodyPr vert="horz" wrap="square" lIns="0" tIns="571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45"/>
                </a:spcBef>
              </a:pPr>
              <a:endParaRPr sz="750">
                <a:latin typeface="Times New Roman"/>
                <a:cs typeface="Times New Roman"/>
              </a:endParaRPr>
            </a:p>
            <a:p>
              <a:pPr marL="250190" marR="242570" indent="128270">
                <a:lnSpc>
                  <a:spcPct val="105700"/>
                </a:lnSpc>
              </a:pP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Радиотехника, 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 электроника</a:t>
              </a:r>
              <a:r>
                <a:rPr sz="700" spc="-40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15" dirty="0">
                  <a:solidFill>
                    <a:srgbClr val="FFFFFF"/>
                  </a:solidFill>
                  <a:latin typeface="Trebuchet MS"/>
                  <a:cs typeface="Trebuchet MS"/>
                </a:rPr>
                <a:t>и</a:t>
              </a:r>
              <a:r>
                <a:rPr sz="700" spc="-45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связь</a:t>
              </a:r>
              <a:endParaRPr sz="700">
                <a:latin typeface="Trebuchet MS"/>
                <a:cs typeface="Trebuchet MS"/>
              </a:endParaRPr>
            </a:p>
          </p:txBody>
        </p:sp>
        <p:sp>
          <p:nvSpPr>
            <p:cNvPr id="50" name="object 12"/>
            <p:cNvSpPr txBox="1"/>
            <p:nvPr/>
          </p:nvSpPr>
          <p:spPr>
            <a:xfrm>
              <a:off x="439048" y="2973308"/>
              <a:ext cx="1381125" cy="480695"/>
            </a:xfrm>
            <a:prstGeom prst="rect">
              <a:avLst/>
            </a:prstGeom>
            <a:solidFill>
              <a:srgbClr val="0070C0"/>
            </a:solidFill>
          </p:spPr>
          <p:txBody>
            <a:bodyPr vert="horz" wrap="square" lIns="0" tIns="8890" rIns="0" bIns="0" rtlCol="0">
              <a:spAutoFit/>
            </a:bodyPr>
            <a:lstStyle/>
            <a:p>
              <a:pPr marL="276225" marR="267970" indent="-1270" algn="ctr">
                <a:lnSpc>
                  <a:spcPct val="103800"/>
                </a:lnSpc>
                <a:spcBef>
                  <a:spcPts val="70"/>
                </a:spcBef>
              </a:pPr>
              <a:r>
                <a:rPr sz="700" spc="15" dirty="0">
                  <a:solidFill>
                    <a:srgbClr val="FFFFFF"/>
                  </a:solidFill>
                  <a:latin typeface="Trebuchet MS"/>
                  <a:cs typeface="Trebuchet MS"/>
                </a:rPr>
                <a:t>Инновационные 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технологии 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в </a:t>
              </a:r>
              <a:r>
                <a:rPr sz="700" spc="25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15" dirty="0">
                  <a:solidFill>
                    <a:srgbClr val="FFFFFF"/>
                  </a:solidFill>
                  <a:latin typeface="Trebuchet MS"/>
                  <a:cs typeface="Trebuchet MS"/>
                </a:rPr>
                <a:t>э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ле</a:t>
              </a:r>
              <a:r>
                <a:rPr sz="700" spc="-5" dirty="0">
                  <a:solidFill>
                    <a:srgbClr val="FFFFFF"/>
                  </a:solidFill>
                  <a:latin typeface="Trebuchet MS"/>
                  <a:cs typeface="Trebuchet MS"/>
                </a:rPr>
                <a:t>к</a:t>
              </a:r>
              <a:r>
                <a:rPr sz="700" dirty="0">
                  <a:solidFill>
                    <a:srgbClr val="FFFFFF"/>
                  </a:solidFill>
                  <a:latin typeface="Trebuchet MS"/>
                  <a:cs typeface="Trebuchet MS"/>
                </a:rPr>
                <a:t>т</a:t>
              </a:r>
              <a:r>
                <a:rPr sz="700" spc="35" dirty="0">
                  <a:solidFill>
                    <a:srgbClr val="FFFFFF"/>
                  </a:solidFill>
                  <a:latin typeface="Trebuchet MS"/>
                  <a:cs typeface="Trebuchet MS"/>
                </a:rPr>
                <a:t>ро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м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е</a:t>
              </a:r>
              <a:r>
                <a:rPr sz="700" dirty="0">
                  <a:solidFill>
                    <a:srgbClr val="FFFFFF"/>
                  </a:solidFill>
                  <a:latin typeface="Trebuchet MS"/>
                  <a:cs typeface="Trebuchet MS"/>
                </a:rPr>
                <a:t>х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а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н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и</a:t>
              </a:r>
              <a:r>
                <a:rPr sz="700" spc="-5" dirty="0">
                  <a:solidFill>
                    <a:srgbClr val="FFFFFF"/>
                  </a:solidFill>
                  <a:latin typeface="Trebuchet MS"/>
                  <a:cs typeface="Trebuchet MS"/>
                </a:rPr>
                <a:t>к</a:t>
              </a:r>
              <a:r>
                <a:rPr sz="700" spc="15" dirty="0">
                  <a:solidFill>
                    <a:srgbClr val="FFFFFF"/>
                  </a:solidFill>
                  <a:latin typeface="Trebuchet MS"/>
                  <a:cs typeface="Trebuchet MS"/>
                </a:rPr>
                <a:t>е</a:t>
              </a:r>
              <a:r>
                <a:rPr sz="700" spc="-25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и  </a:t>
              </a:r>
              <a:r>
                <a:rPr sz="700" spc="15" dirty="0">
                  <a:solidFill>
                    <a:srgbClr val="FFFFFF"/>
                  </a:solidFill>
                  <a:latin typeface="Trebuchet MS"/>
                  <a:cs typeface="Trebuchet MS"/>
                </a:rPr>
                <a:t>робототехнике</a:t>
              </a:r>
              <a:endParaRPr sz="700">
                <a:latin typeface="Trebuchet MS"/>
                <a:cs typeface="Trebuchet MS"/>
              </a:endParaRPr>
            </a:p>
          </p:txBody>
        </p:sp>
        <p:sp>
          <p:nvSpPr>
            <p:cNvPr id="51" name="object 13"/>
            <p:cNvSpPr txBox="1"/>
            <p:nvPr/>
          </p:nvSpPr>
          <p:spPr>
            <a:xfrm>
              <a:off x="2382625" y="2973308"/>
              <a:ext cx="1381125" cy="480695"/>
            </a:xfrm>
            <a:prstGeom prst="rect">
              <a:avLst/>
            </a:prstGeom>
            <a:solidFill>
              <a:srgbClr val="0070C0"/>
            </a:solidFill>
          </p:spPr>
          <p:txBody>
            <a:bodyPr vert="horz" wrap="square" lIns="0" tIns="63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5"/>
                </a:spcBef>
              </a:pPr>
              <a:endParaRPr sz="750">
                <a:latin typeface="Times New Roman"/>
                <a:cs typeface="Times New Roman"/>
              </a:endParaRPr>
            </a:p>
            <a:p>
              <a:pPr marL="272415" marR="89535" indent="-174625">
                <a:lnSpc>
                  <a:spcPct val="108600"/>
                </a:lnSpc>
                <a:spcBef>
                  <a:spcPts val="5"/>
                </a:spcBef>
              </a:pP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Вычислительные</a:t>
              </a:r>
              <a:r>
                <a:rPr sz="700" spc="-40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15" dirty="0">
                  <a:solidFill>
                    <a:srgbClr val="FFFFFF"/>
                  </a:solidFill>
                  <a:latin typeface="Trebuchet MS"/>
                  <a:cs typeface="Trebuchet MS"/>
                </a:rPr>
                <a:t>системы</a:t>
              </a:r>
              <a:r>
                <a:rPr sz="700" spc="-35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15" dirty="0">
                  <a:solidFill>
                    <a:srgbClr val="FFFFFF"/>
                  </a:solidFill>
                  <a:latin typeface="Trebuchet MS"/>
                  <a:cs typeface="Trebuchet MS"/>
                </a:rPr>
                <a:t>и </a:t>
              </a:r>
              <a:r>
                <a:rPr sz="700" spc="-195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программирование</a:t>
              </a:r>
              <a:endParaRPr sz="700">
                <a:latin typeface="Trebuchet MS"/>
                <a:cs typeface="Trebuchet MS"/>
              </a:endParaRPr>
            </a:p>
          </p:txBody>
        </p:sp>
        <p:sp>
          <p:nvSpPr>
            <p:cNvPr id="52" name="object 14"/>
            <p:cNvSpPr txBox="1"/>
            <p:nvPr/>
          </p:nvSpPr>
          <p:spPr>
            <a:xfrm>
              <a:off x="4326204" y="2416665"/>
              <a:ext cx="1381125" cy="480695"/>
            </a:xfrm>
            <a:prstGeom prst="rect">
              <a:avLst/>
            </a:prstGeom>
            <a:solidFill>
              <a:srgbClr val="0070C0"/>
            </a:solidFill>
          </p:spPr>
          <p:txBody>
            <a:bodyPr vert="horz" wrap="square" lIns="0" tIns="571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45"/>
                </a:spcBef>
              </a:pPr>
              <a:endParaRPr sz="750">
                <a:latin typeface="Times New Roman"/>
                <a:cs typeface="Times New Roman"/>
              </a:endParaRPr>
            </a:p>
            <a:p>
              <a:pPr marL="214629" marR="104775" indent="-102870">
                <a:lnSpc>
                  <a:spcPct val="105700"/>
                </a:lnSpc>
              </a:pP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Ин</a:t>
              </a:r>
              <a:r>
                <a:rPr sz="700" spc="-50" dirty="0">
                  <a:solidFill>
                    <a:srgbClr val="FFFFFF"/>
                  </a:solidFill>
                  <a:latin typeface="Trebuchet MS"/>
                  <a:cs typeface="Trebuchet MS"/>
                </a:rPr>
                <a:t>ф</a:t>
              </a:r>
              <a:r>
                <a:rPr sz="700" spc="35" dirty="0">
                  <a:solidFill>
                    <a:srgbClr val="FFFFFF"/>
                  </a:solidFill>
                  <a:latin typeface="Trebuchet MS"/>
                  <a:cs typeface="Trebuchet MS"/>
                </a:rPr>
                <a:t>ор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м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ац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и</a:t>
              </a:r>
              <a:r>
                <a:rPr sz="700" spc="35" dirty="0">
                  <a:solidFill>
                    <a:srgbClr val="FFFFFF"/>
                  </a:solidFill>
                  <a:latin typeface="Trebuchet MS"/>
                  <a:cs typeface="Trebuchet MS"/>
                </a:rPr>
                <a:t>о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нн</a:t>
              </a:r>
              <a:r>
                <a:rPr sz="700" spc="-10" dirty="0">
                  <a:solidFill>
                    <a:srgbClr val="FFFFFF"/>
                  </a:solidFill>
                  <a:latin typeface="Trebuchet MS"/>
                  <a:cs typeface="Trebuchet MS"/>
                </a:rPr>
                <a:t>ы</a:t>
              </a:r>
              <a:r>
                <a:rPr sz="700" spc="15" dirty="0">
                  <a:solidFill>
                    <a:srgbClr val="FFFFFF"/>
                  </a:solidFill>
                  <a:latin typeface="Trebuchet MS"/>
                  <a:cs typeface="Trebuchet MS"/>
                </a:rPr>
                <a:t>е</a:t>
              </a:r>
              <a:r>
                <a:rPr sz="700" spc="-25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35" dirty="0">
                  <a:solidFill>
                    <a:srgbClr val="FFFFFF"/>
                  </a:solidFill>
                  <a:latin typeface="Trebuchet MS"/>
                  <a:cs typeface="Trebuchet MS"/>
                </a:rPr>
                <a:t>с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и</a:t>
              </a:r>
              <a:r>
                <a:rPr sz="700" spc="35" dirty="0">
                  <a:solidFill>
                    <a:srgbClr val="FFFFFF"/>
                  </a:solidFill>
                  <a:latin typeface="Trebuchet MS"/>
                  <a:cs typeface="Trebuchet MS"/>
                </a:rPr>
                <a:t>с</a:t>
              </a:r>
              <a:r>
                <a:rPr sz="700" dirty="0">
                  <a:solidFill>
                    <a:srgbClr val="FFFFFF"/>
                  </a:solidFill>
                  <a:latin typeface="Trebuchet MS"/>
                  <a:cs typeface="Trebuchet MS"/>
                </a:rPr>
                <a:t>т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е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м</a:t>
              </a:r>
              <a:r>
                <a:rPr sz="700" spc="-5" dirty="0">
                  <a:solidFill>
                    <a:srgbClr val="FFFFFF"/>
                  </a:solidFill>
                  <a:latin typeface="Trebuchet MS"/>
                  <a:cs typeface="Trebuchet MS"/>
                </a:rPr>
                <a:t>ы  </a:t>
              </a:r>
              <a:r>
                <a:rPr sz="700" spc="15" dirty="0">
                  <a:solidFill>
                    <a:srgbClr val="FFFFFF"/>
                  </a:solidFill>
                  <a:latin typeface="Trebuchet MS"/>
                  <a:cs typeface="Trebuchet MS"/>
                </a:rPr>
                <a:t>и</a:t>
              </a:r>
              <a:r>
                <a:rPr sz="700" spc="-45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защита</a:t>
              </a:r>
              <a:r>
                <a:rPr sz="700" spc="-35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информации</a:t>
              </a:r>
              <a:endParaRPr sz="700">
                <a:latin typeface="Trebuchet MS"/>
                <a:cs typeface="Trebuchet MS"/>
              </a:endParaRPr>
            </a:p>
          </p:txBody>
        </p:sp>
        <p:sp>
          <p:nvSpPr>
            <p:cNvPr id="53" name="object 15"/>
            <p:cNvSpPr txBox="1"/>
            <p:nvPr/>
          </p:nvSpPr>
          <p:spPr>
            <a:xfrm>
              <a:off x="4326204" y="2973308"/>
              <a:ext cx="1381125" cy="480695"/>
            </a:xfrm>
            <a:prstGeom prst="rect">
              <a:avLst/>
            </a:prstGeom>
            <a:solidFill>
              <a:srgbClr val="0070C0"/>
            </a:solidFill>
          </p:spPr>
          <p:txBody>
            <a:bodyPr vert="horz" wrap="square" lIns="0" tIns="8890" rIns="0" bIns="0" rtlCol="0">
              <a:spAutoFit/>
            </a:bodyPr>
            <a:lstStyle/>
            <a:p>
              <a:pPr marL="303530" marR="295910" algn="ctr">
                <a:lnSpc>
                  <a:spcPct val="103800"/>
                </a:lnSpc>
                <a:spcBef>
                  <a:spcPts val="70"/>
                </a:spcBef>
              </a:pPr>
              <a:r>
                <a:rPr sz="700" spc="65" dirty="0">
                  <a:solidFill>
                    <a:srgbClr val="FFFFFF"/>
                  </a:solidFill>
                  <a:latin typeface="Trebuchet MS"/>
                  <a:cs typeface="Trebuchet MS"/>
                </a:rPr>
                <a:t>Ф</a:t>
              </a:r>
              <a:r>
                <a:rPr sz="700" spc="35" dirty="0">
                  <a:solidFill>
                    <a:srgbClr val="FFFFFF"/>
                  </a:solidFill>
                  <a:latin typeface="Trebuchet MS"/>
                  <a:cs typeface="Trebuchet MS"/>
                </a:rPr>
                <a:t>у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нд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а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м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е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н</a:t>
              </a:r>
              <a:r>
                <a:rPr sz="700" dirty="0">
                  <a:solidFill>
                    <a:srgbClr val="FFFFFF"/>
                  </a:solidFill>
                  <a:latin typeface="Trebuchet MS"/>
                  <a:cs typeface="Trebuchet MS"/>
                </a:rPr>
                <a:t>т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а</a:t>
              </a:r>
              <a:r>
                <a:rPr sz="700" spc="-10" dirty="0">
                  <a:solidFill>
                    <a:srgbClr val="FFFFFF"/>
                  </a:solidFill>
                  <a:latin typeface="Trebuchet MS"/>
                  <a:cs typeface="Trebuchet MS"/>
                </a:rPr>
                <a:t>л</a:t>
              </a:r>
              <a:r>
                <a:rPr sz="700" dirty="0">
                  <a:solidFill>
                    <a:srgbClr val="FFFFFF"/>
                  </a:solidFill>
                  <a:latin typeface="Trebuchet MS"/>
                  <a:cs typeface="Trebuchet MS"/>
                </a:rPr>
                <a:t>ь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н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а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я  </a:t>
              </a:r>
              <a:r>
                <a:rPr sz="700" spc="15" dirty="0">
                  <a:solidFill>
                    <a:srgbClr val="FFFFFF"/>
                  </a:solidFill>
                  <a:latin typeface="Trebuchet MS"/>
                  <a:cs typeface="Trebuchet MS"/>
                </a:rPr>
                <a:t>подготовка и 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технологические </a:t>
              </a:r>
              <a:r>
                <a:rPr sz="700" spc="15" dirty="0">
                  <a:solidFill>
                    <a:srgbClr val="FFFFFF"/>
                  </a:solidFill>
                  <a:latin typeface="Trebuchet MS"/>
                  <a:cs typeface="Trebuchet MS"/>
                </a:rPr>
                <a:t> инновации</a:t>
              </a:r>
              <a:endParaRPr sz="700">
                <a:latin typeface="Trebuchet MS"/>
                <a:cs typeface="Trebuchet MS"/>
              </a:endParaRPr>
            </a:p>
          </p:txBody>
        </p:sp>
        <p:sp>
          <p:nvSpPr>
            <p:cNvPr id="54" name="object 16"/>
            <p:cNvSpPr txBox="1"/>
            <p:nvPr/>
          </p:nvSpPr>
          <p:spPr>
            <a:xfrm>
              <a:off x="2382625" y="3644055"/>
              <a:ext cx="1381125" cy="480695"/>
            </a:xfrm>
            <a:prstGeom prst="rect">
              <a:avLst/>
            </a:prstGeom>
            <a:solidFill>
              <a:srgbClr val="0070C0"/>
            </a:solidFill>
          </p:spPr>
          <p:txBody>
            <a:bodyPr vert="horz" wrap="square" lIns="0" tIns="6350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50"/>
                </a:spcBef>
              </a:pPr>
              <a:endParaRPr sz="1150">
                <a:latin typeface="Times New Roman"/>
                <a:cs typeface="Times New Roman"/>
              </a:endParaRPr>
            </a:p>
            <a:p>
              <a:pPr marL="148590">
                <a:lnSpc>
                  <a:spcPct val="100000"/>
                </a:lnSpc>
              </a:pPr>
              <a:r>
                <a:rPr sz="700" spc="35" dirty="0">
                  <a:solidFill>
                    <a:srgbClr val="FFFFFF"/>
                  </a:solidFill>
                  <a:latin typeface="Trebuchet MS"/>
                  <a:cs typeface="Trebuchet MS"/>
                </a:rPr>
                <a:t>Г</a:t>
              </a:r>
              <a:r>
                <a:rPr sz="700" spc="30" dirty="0">
                  <a:solidFill>
                    <a:srgbClr val="FFFFFF"/>
                  </a:solidFill>
                  <a:latin typeface="Trebuchet MS"/>
                  <a:cs typeface="Trebuchet MS"/>
                </a:rPr>
                <a:t>у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м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а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н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и</a:t>
              </a:r>
              <a:r>
                <a:rPr sz="700" dirty="0">
                  <a:solidFill>
                    <a:srgbClr val="FFFFFF"/>
                  </a:solidFill>
                  <a:latin typeface="Trebuchet MS"/>
                  <a:cs typeface="Trebuchet MS"/>
                </a:rPr>
                <a:t>т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а</a:t>
              </a:r>
              <a:r>
                <a:rPr sz="700" spc="35" dirty="0">
                  <a:solidFill>
                    <a:srgbClr val="FFFFFF"/>
                  </a:solidFill>
                  <a:latin typeface="Trebuchet MS"/>
                  <a:cs typeface="Trebuchet MS"/>
                </a:rPr>
                <a:t>р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н</a:t>
              </a:r>
              <a:r>
                <a:rPr sz="700" spc="-10" dirty="0">
                  <a:solidFill>
                    <a:srgbClr val="FFFFFF"/>
                  </a:solidFill>
                  <a:latin typeface="Trebuchet MS"/>
                  <a:cs typeface="Trebuchet MS"/>
                </a:rPr>
                <a:t>ы</a:t>
              </a:r>
              <a:r>
                <a:rPr sz="700" spc="15" dirty="0">
                  <a:solidFill>
                    <a:srgbClr val="FFFFFF"/>
                  </a:solidFill>
                  <a:latin typeface="Trebuchet MS"/>
                  <a:cs typeface="Trebuchet MS"/>
                </a:rPr>
                <a:t>й</a:t>
              </a:r>
              <a:r>
                <a:rPr sz="700" spc="-30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-50" dirty="0">
                  <a:solidFill>
                    <a:srgbClr val="FFFFFF"/>
                  </a:solidFill>
                  <a:latin typeface="Trebuchet MS"/>
                  <a:cs typeface="Trebuchet MS"/>
                </a:rPr>
                <a:t>ф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а</a:t>
              </a:r>
              <a:r>
                <a:rPr sz="700" spc="-5" dirty="0">
                  <a:solidFill>
                    <a:srgbClr val="FFFFFF"/>
                  </a:solidFill>
                  <a:latin typeface="Trebuchet MS"/>
                  <a:cs typeface="Trebuchet MS"/>
                </a:rPr>
                <a:t>к</a:t>
              </a:r>
              <a:r>
                <a:rPr sz="700" spc="30" dirty="0">
                  <a:solidFill>
                    <a:srgbClr val="FFFFFF"/>
                  </a:solidFill>
                  <a:latin typeface="Trebuchet MS"/>
                  <a:cs typeface="Trebuchet MS"/>
                </a:rPr>
                <a:t>у</a:t>
              </a:r>
              <a:r>
                <a:rPr sz="700" spc="-10" dirty="0">
                  <a:solidFill>
                    <a:srgbClr val="FFFFFF"/>
                  </a:solidFill>
                  <a:latin typeface="Trebuchet MS"/>
                  <a:cs typeface="Trebuchet MS"/>
                </a:rPr>
                <a:t>л</a:t>
              </a:r>
              <a:r>
                <a:rPr sz="700" dirty="0">
                  <a:solidFill>
                    <a:srgbClr val="FFFFFF"/>
                  </a:solidFill>
                  <a:latin typeface="Trebuchet MS"/>
                  <a:cs typeface="Trebuchet MS"/>
                </a:rPr>
                <a:t>ьт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е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т</a:t>
              </a:r>
              <a:endParaRPr sz="700">
                <a:latin typeface="Trebuchet MS"/>
                <a:cs typeface="Trebuchet MS"/>
              </a:endParaRPr>
            </a:p>
          </p:txBody>
        </p:sp>
        <p:sp>
          <p:nvSpPr>
            <p:cNvPr id="55" name="object 17"/>
            <p:cNvSpPr txBox="1"/>
            <p:nvPr/>
          </p:nvSpPr>
          <p:spPr>
            <a:xfrm>
              <a:off x="4326204" y="4338890"/>
              <a:ext cx="1381125" cy="480695"/>
            </a:xfrm>
            <a:prstGeom prst="rect">
              <a:avLst/>
            </a:prstGeom>
            <a:solidFill>
              <a:srgbClr val="0070C0"/>
            </a:solidFill>
          </p:spPr>
          <p:txBody>
            <a:bodyPr vert="horz" wrap="square" lIns="0" tIns="6350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50"/>
                </a:spcBef>
              </a:pPr>
              <a:endParaRPr sz="1150">
                <a:latin typeface="Times New Roman"/>
                <a:cs typeface="Times New Roman"/>
              </a:endParaRPr>
            </a:p>
            <a:p>
              <a:pPr algn="ctr">
                <a:lnSpc>
                  <a:spcPct val="100000"/>
                </a:lnSpc>
              </a:pPr>
              <a:r>
                <a:rPr sz="700" spc="45" dirty="0">
                  <a:solidFill>
                    <a:srgbClr val="FFFFFF"/>
                  </a:solidFill>
                  <a:latin typeface="Trebuchet MS"/>
                  <a:cs typeface="Trebuchet MS"/>
                </a:rPr>
                <a:t>ВУЦ</a:t>
              </a:r>
              <a:endParaRPr sz="700">
                <a:latin typeface="Trebuchet MS"/>
                <a:cs typeface="Trebuchet MS"/>
              </a:endParaRPr>
            </a:p>
          </p:txBody>
        </p:sp>
        <p:sp>
          <p:nvSpPr>
            <p:cNvPr id="56" name="object 18"/>
            <p:cNvSpPr txBox="1"/>
            <p:nvPr/>
          </p:nvSpPr>
          <p:spPr>
            <a:xfrm>
              <a:off x="439048" y="3644055"/>
              <a:ext cx="1381125" cy="480695"/>
            </a:xfrm>
            <a:prstGeom prst="rect">
              <a:avLst/>
            </a:prstGeom>
            <a:solidFill>
              <a:srgbClr val="0070C0"/>
            </a:solidFill>
          </p:spPr>
          <p:txBody>
            <a:bodyPr vert="horz" wrap="square" lIns="0" tIns="63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5"/>
                </a:spcBef>
              </a:pPr>
              <a:endParaRPr sz="750">
                <a:latin typeface="Times New Roman"/>
                <a:cs typeface="Times New Roman"/>
              </a:endParaRPr>
            </a:p>
            <a:p>
              <a:pPr marL="212090" marR="204470" indent="229235">
                <a:lnSpc>
                  <a:spcPct val="108600"/>
                </a:lnSpc>
              </a:pP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Технологии 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п</a:t>
              </a:r>
              <a:r>
                <a:rPr sz="700" spc="25" dirty="0">
                  <a:solidFill>
                    <a:srgbClr val="FFFFFF"/>
                  </a:solidFill>
                  <a:latin typeface="Trebuchet MS"/>
                  <a:cs typeface="Trebuchet MS"/>
                </a:rPr>
                <a:t>р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е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д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п</a:t>
              </a:r>
              <a:r>
                <a:rPr sz="700" spc="25" dirty="0">
                  <a:solidFill>
                    <a:srgbClr val="FFFFFF"/>
                  </a:solidFill>
                  <a:latin typeface="Trebuchet MS"/>
                  <a:cs typeface="Trebuchet MS"/>
                </a:rPr>
                <a:t>р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и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н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и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м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а</a:t>
              </a:r>
              <a:r>
                <a:rPr sz="700" dirty="0">
                  <a:solidFill>
                    <a:srgbClr val="FFFFFF"/>
                  </a:solidFill>
                  <a:latin typeface="Trebuchet MS"/>
                  <a:cs typeface="Trebuchet MS"/>
                </a:rPr>
                <a:t>т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е</a:t>
              </a:r>
              <a:r>
                <a:rPr sz="700" spc="-10" dirty="0">
                  <a:solidFill>
                    <a:srgbClr val="FFFFFF"/>
                  </a:solidFill>
                  <a:latin typeface="Trebuchet MS"/>
                  <a:cs typeface="Trebuchet MS"/>
                </a:rPr>
                <a:t>л</a:t>
              </a:r>
              <a:r>
                <a:rPr sz="700" dirty="0">
                  <a:solidFill>
                    <a:srgbClr val="FFFFFF"/>
                  </a:solidFill>
                  <a:latin typeface="Trebuchet MS"/>
                  <a:cs typeface="Trebuchet MS"/>
                </a:rPr>
                <a:t>ь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с</a:t>
              </a:r>
              <a:r>
                <a:rPr sz="700" spc="15" dirty="0">
                  <a:solidFill>
                    <a:srgbClr val="FFFFFF"/>
                  </a:solidFill>
                  <a:latin typeface="Trebuchet MS"/>
                  <a:cs typeface="Trebuchet MS"/>
                </a:rPr>
                <a:t>т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в</a:t>
              </a:r>
              <a:r>
                <a:rPr sz="700" spc="25" dirty="0">
                  <a:solidFill>
                    <a:srgbClr val="FFFFFF"/>
                  </a:solidFill>
                  <a:latin typeface="Trebuchet MS"/>
                  <a:cs typeface="Trebuchet MS"/>
                </a:rPr>
                <a:t>а</a:t>
              </a:r>
              <a:endParaRPr sz="700">
                <a:latin typeface="Trebuchet MS"/>
                <a:cs typeface="Trebuchet MS"/>
              </a:endParaRPr>
            </a:p>
          </p:txBody>
        </p:sp>
        <p:sp>
          <p:nvSpPr>
            <p:cNvPr id="57" name="object 19"/>
            <p:cNvSpPr txBox="1"/>
            <p:nvPr/>
          </p:nvSpPr>
          <p:spPr>
            <a:xfrm>
              <a:off x="4326204" y="3644055"/>
              <a:ext cx="1381125" cy="480695"/>
            </a:xfrm>
            <a:prstGeom prst="rect">
              <a:avLst/>
            </a:prstGeom>
            <a:solidFill>
              <a:srgbClr val="0070C0"/>
            </a:solidFill>
          </p:spPr>
          <p:txBody>
            <a:bodyPr vert="horz" wrap="square" lIns="0" tIns="6350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50"/>
                </a:spcBef>
              </a:pPr>
              <a:endParaRPr sz="1150">
                <a:latin typeface="Times New Roman"/>
                <a:cs typeface="Times New Roman"/>
              </a:endParaRPr>
            </a:p>
            <a:p>
              <a:pPr marL="161290">
                <a:lnSpc>
                  <a:spcPct val="100000"/>
                </a:lnSpc>
              </a:pPr>
              <a:r>
                <a:rPr sz="700" spc="15" dirty="0">
                  <a:solidFill>
                    <a:srgbClr val="FFFFFF"/>
                  </a:solidFill>
                  <a:latin typeface="Trebuchet MS"/>
                  <a:cs typeface="Trebuchet MS"/>
                </a:rPr>
                <a:t>Юридический</a:t>
              </a:r>
              <a:r>
                <a:rPr sz="700" spc="-40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dirty="0">
                  <a:solidFill>
                    <a:srgbClr val="FFFFFF"/>
                  </a:solidFill>
                  <a:latin typeface="Trebuchet MS"/>
                  <a:cs typeface="Trebuchet MS"/>
                </a:rPr>
                <a:t>факультет</a:t>
              </a:r>
              <a:endParaRPr sz="700">
                <a:latin typeface="Trebuchet MS"/>
                <a:cs typeface="Trebuchet MS"/>
              </a:endParaRPr>
            </a:p>
          </p:txBody>
        </p:sp>
        <p:sp>
          <p:nvSpPr>
            <p:cNvPr id="58" name="object 20"/>
            <p:cNvSpPr txBox="1"/>
            <p:nvPr/>
          </p:nvSpPr>
          <p:spPr>
            <a:xfrm>
              <a:off x="439048" y="4338891"/>
              <a:ext cx="1381125" cy="480695"/>
            </a:xfrm>
            <a:prstGeom prst="rect">
              <a:avLst/>
            </a:prstGeom>
            <a:solidFill>
              <a:srgbClr val="0070C0"/>
            </a:solidFill>
          </p:spPr>
          <p:txBody>
            <a:bodyPr vert="horz" wrap="square" lIns="0" tIns="8890" rIns="0" bIns="0" rtlCol="0">
              <a:spAutoFit/>
            </a:bodyPr>
            <a:lstStyle/>
            <a:p>
              <a:pPr marL="145415" marR="137160" indent="-635" algn="ctr">
                <a:lnSpc>
                  <a:spcPct val="103800"/>
                </a:lnSpc>
                <a:spcBef>
                  <a:spcPts val="70"/>
                </a:spcBef>
              </a:pP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Непрерывное </a:t>
              </a:r>
              <a:r>
                <a:rPr sz="700" spc="15" dirty="0">
                  <a:solidFill>
                    <a:srgbClr val="FFFFFF"/>
                  </a:solidFill>
                  <a:latin typeface="Trebuchet MS"/>
                  <a:cs typeface="Trebuchet MS"/>
                </a:rPr>
                <a:t>и 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15" dirty="0">
                  <a:solidFill>
                    <a:srgbClr val="FFFFFF"/>
                  </a:solidFill>
                  <a:latin typeface="Trebuchet MS"/>
                  <a:cs typeface="Trebuchet MS"/>
                </a:rPr>
                <a:t>дистанционное 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 образование</a:t>
              </a:r>
              <a:r>
                <a:rPr sz="700" spc="-35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(вечернее</a:t>
              </a:r>
              <a:r>
                <a:rPr sz="700" spc="-35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15" dirty="0">
                  <a:solidFill>
                    <a:srgbClr val="FFFFFF"/>
                  </a:solidFill>
                  <a:latin typeface="Trebuchet MS"/>
                  <a:cs typeface="Trebuchet MS"/>
                </a:rPr>
                <a:t>и </a:t>
              </a:r>
              <a:r>
                <a:rPr sz="700" spc="-195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заочное</a:t>
              </a:r>
              <a:r>
                <a:rPr sz="700" spc="-30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обучение)</a:t>
              </a:r>
              <a:endParaRPr sz="700">
                <a:latin typeface="Trebuchet MS"/>
                <a:cs typeface="Trebuchet MS"/>
              </a:endParaRPr>
            </a:p>
          </p:txBody>
        </p:sp>
        <p:grpSp>
          <p:nvGrpSpPr>
            <p:cNvPr id="59" name="object 21"/>
            <p:cNvGrpSpPr/>
            <p:nvPr/>
          </p:nvGrpSpPr>
          <p:grpSpPr>
            <a:xfrm>
              <a:off x="1469825" y="5321852"/>
              <a:ext cx="1381125" cy="480695"/>
              <a:chOff x="1469825" y="5321852"/>
              <a:chExt cx="1381125" cy="480695"/>
            </a:xfrm>
          </p:grpSpPr>
          <p:sp>
            <p:nvSpPr>
              <p:cNvPr id="60" name="object 22"/>
              <p:cNvSpPr/>
              <p:nvPr/>
            </p:nvSpPr>
            <p:spPr>
              <a:xfrm>
                <a:off x="1476175" y="5328202"/>
                <a:ext cx="1368425" cy="467995"/>
              </a:xfrm>
              <a:custGeom>
                <a:avLst/>
                <a:gdLst/>
                <a:ahLst/>
                <a:cxnLst/>
                <a:rect l="l" t="t" r="r" b="b"/>
                <a:pathLst>
                  <a:path w="1368425" h="467995">
                    <a:moveTo>
                      <a:pt x="1368000" y="0"/>
                    </a:moveTo>
                    <a:lnTo>
                      <a:pt x="0" y="0"/>
                    </a:lnTo>
                    <a:lnTo>
                      <a:pt x="0" y="468000"/>
                    </a:lnTo>
                    <a:lnTo>
                      <a:pt x="1368000" y="468000"/>
                    </a:lnTo>
                    <a:lnTo>
                      <a:pt x="1368000" y="0"/>
                    </a:lnTo>
                    <a:close/>
                  </a:path>
                </a:pathLst>
              </a:custGeom>
              <a:solidFill>
                <a:srgbClr val="0070C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1" name="object 23"/>
              <p:cNvSpPr/>
              <p:nvPr/>
            </p:nvSpPr>
            <p:spPr>
              <a:xfrm>
                <a:off x="1476175" y="5328202"/>
                <a:ext cx="1368425" cy="467995"/>
              </a:xfrm>
              <a:custGeom>
                <a:avLst/>
                <a:gdLst/>
                <a:ahLst/>
                <a:cxnLst/>
                <a:rect l="l" t="t" r="r" b="b"/>
                <a:pathLst>
                  <a:path w="1368425" h="467995">
                    <a:moveTo>
                      <a:pt x="0" y="0"/>
                    </a:moveTo>
                    <a:lnTo>
                      <a:pt x="1368000" y="0"/>
                    </a:lnTo>
                    <a:lnTo>
                      <a:pt x="1368000" y="468000"/>
                    </a:lnTo>
                    <a:lnTo>
                      <a:pt x="0" y="468000"/>
                    </a:lnTo>
                    <a:lnTo>
                      <a:pt x="0" y="0"/>
                    </a:lnTo>
                    <a:close/>
                  </a:path>
                </a:pathLst>
              </a:custGeom>
              <a:ln w="12700">
                <a:solidFill>
                  <a:srgbClr val="0070C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62" name="object 24"/>
            <p:cNvSpPr txBox="1"/>
            <p:nvPr/>
          </p:nvSpPr>
          <p:spPr>
            <a:xfrm>
              <a:off x="1813307" y="5482335"/>
              <a:ext cx="693420" cy="13208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700" spc="55" dirty="0">
                  <a:solidFill>
                    <a:srgbClr val="FFFFFF"/>
                  </a:solidFill>
                  <a:latin typeface="Trebuchet MS"/>
                  <a:cs typeface="Trebuchet MS"/>
                </a:rPr>
                <a:t>Ф</a:t>
              </a:r>
              <a:r>
                <a:rPr sz="700" spc="35" dirty="0">
                  <a:solidFill>
                    <a:srgbClr val="FFFFFF"/>
                  </a:solidFill>
                  <a:latin typeface="Trebuchet MS"/>
                  <a:cs typeface="Trebuchet MS"/>
                </a:rPr>
                <a:t>а</a:t>
              </a:r>
              <a:r>
                <a:rPr sz="700" spc="-5" dirty="0">
                  <a:solidFill>
                    <a:srgbClr val="FFFFFF"/>
                  </a:solidFill>
                  <a:latin typeface="Trebuchet MS"/>
                  <a:cs typeface="Trebuchet MS"/>
                </a:rPr>
                <a:t>к</a:t>
              </a:r>
              <a:r>
                <a:rPr sz="700" spc="30" dirty="0">
                  <a:solidFill>
                    <a:srgbClr val="FFFFFF"/>
                  </a:solidFill>
                  <a:latin typeface="Trebuchet MS"/>
                  <a:cs typeface="Trebuchet MS"/>
                </a:rPr>
                <a:t>у</a:t>
              </a:r>
              <a:r>
                <a:rPr sz="700" spc="-10" dirty="0">
                  <a:solidFill>
                    <a:srgbClr val="FFFFFF"/>
                  </a:solidFill>
                  <a:latin typeface="Trebuchet MS"/>
                  <a:cs typeface="Trebuchet MS"/>
                </a:rPr>
                <a:t>л</a:t>
              </a:r>
              <a:r>
                <a:rPr sz="700" dirty="0">
                  <a:solidFill>
                    <a:srgbClr val="FFFFFF"/>
                  </a:solidFill>
                  <a:latin typeface="Trebuchet MS"/>
                  <a:cs typeface="Trebuchet MS"/>
                </a:rPr>
                <a:t>ьт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е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т</a:t>
              </a:r>
              <a:r>
                <a:rPr sz="700" spc="-25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Д</a:t>
              </a:r>
              <a:r>
                <a:rPr sz="700" spc="60" dirty="0">
                  <a:solidFill>
                    <a:srgbClr val="FFFFFF"/>
                  </a:solidFill>
                  <a:latin typeface="Trebuchet MS"/>
                  <a:cs typeface="Trebuchet MS"/>
                </a:rPr>
                <a:t>ПО</a:t>
              </a:r>
              <a:endParaRPr sz="700">
                <a:latin typeface="Trebuchet MS"/>
                <a:cs typeface="Trebuchet MS"/>
              </a:endParaRPr>
            </a:p>
          </p:txBody>
        </p:sp>
        <p:sp>
          <p:nvSpPr>
            <p:cNvPr id="63" name="object 25"/>
            <p:cNvSpPr txBox="1"/>
            <p:nvPr/>
          </p:nvSpPr>
          <p:spPr>
            <a:xfrm>
              <a:off x="2382625" y="4338891"/>
              <a:ext cx="1381125" cy="480695"/>
            </a:xfrm>
            <a:prstGeom prst="rect">
              <a:avLst/>
            </a:prstGeom>
            <a:solidFill>
              <a:srgbClr val="0070C0"/>
            </a:solidFill>
          </p:spPr>
          <p:txBody>
            <a:bodyPr vert="horz" wrap="square" lIns="0" tIns="6350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50"/>
                </a:spcBef>
              </a:pPr>
              <a:endParaRPr sz="1150">
                <a:latin typeface="Times New Roman"/>
                <a:cs typeface="Times New Roman"/>
              </a:endParaRPr>
            </a:p>
            <a:p>
              <a:pPr marL="187325">
                <a:lnSpc>
                  <a:spcPct val="100000"/>
                </a:lnSpc>
              </a:pPr>
              <a:r>
                <a:rPr sz="700" spc="35" dirty="0">
                  <a:solidFill>
                    <a:srgbClr val="FFFFFF"/>
                  </a:solidFill>
                  <a:latin typeface="Trebuchet MS"/>
                  <a:cs typeface="Trebuchet MS"/>
                </a:rPr>
                <a:t>И</a:t>
              </a:r>
              <a:r>
                <a:rPr sz="700" spc="30" dirty="0">
                  <a:solidFill>
                    <a:srgbClr val="FFFFFF"/>
                  </a:solidFill>
                  <a:latin typeface="Trebuchet MS"/>
                  <a:cs typeface="Trebuchet MS"/>
                </a:rPr>
                <a:t>в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а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н</a:t>
              </a:r>
              <a:r>
                <a:rPr sz="700" dirty="0">
                  <a:solidFill>
                    <a:srgbClr val="FFFFFF"/>
                  </a:solidFill>
                  <a:latin typeface="Trebuchet MS"/>
                  <a:cs typeface="Trebuchet MS"/>
                </a:rPr>
                <a:t>г</a:t>
              </a:r>
              <a:r>
                <a:rPr sz="700" spc="35" dirty="0">
                  <a:solidFill>
                    <a:srgbClr val="FFFFFF"/>
                  </a:solidFill>
                  <a:latin typeface="Trebuchet MS"/>
                  <a:cs typeface="Trebuchet MS"/>
                </a:rPr>
                <a:t>оро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д</a:t>
              </a:r>
              <a:r>
                <a:rPr sz="700" spc="35" dirty="0">
                  <a:solidFill>
                    <a:srgbClr val="FFFFFF"/>
                  </a:solidFill>
                  <a:latin typeface="Trebuchet MS"/>
                  <a:cs typeface="Trebuchet MS"/>
                </a:rPr>
                <a:t>с</a:t>
              </a:r>
              <a:r>
                <a:rPr sz="700" spc="-5" dirty="0">
                  <a:solidFill>
                    <a:srgbClr val="FFFFFF"/>
                  </a:solidFill>
                  <a:latin typeface="Trebuchet MS"/>
                  <a:cs typeface="Trebuchet MS"/>
                </a:rPr>
                <a:t>к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и</a:t>
              </a:r>
              <a:r>
                <a:rPr sz="700" spc="15" dirty="0">
                  <a:solidFill>
                    <a:srgbClr val="FFFFFF"/>
                  </a:solidFill>
                  <a:latin typeface="Trebuchet MS"/>
                  <a:cs typeface="Trebuchet MS"/>
                </a:rPr>
                <a:t>й</a:t>
              </a:r>
              <a:r>
                <a:rPr sz="700" spc="-30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-50" dirty="0">
                  <a:solidFill>
                    <a:srgbClr val="FFFFFF"/>
                  </a:solidFill>
                  <a:latin typeface="Trebuchet MS"/>
                  <a:cs typeface="Trebuchet MS"/>
                </a:rPr>
                <a:t>ф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и</a:t>
              </a:r>
              <a:r>
                <a:rPr sz="700" spc="-10" dirty="0">
                  <a:solidFill>
                    <a:srgbClr val="FFFFFF"/>
                  </a:solidFill>
                  <a:latin typeface="Trebuchet MS"/>
                  <a:cs typeface="Trebuchet MS"/>
                </a:rPr>
                <a:t>л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и</a:t>
              </a:r>
              <a:r>
                <a:rPr sz="700" spc="20" dirty="0">
                  <a:solidFill>
                    <a:srgbClr val="FFFFFF"/>
                  </a:solidFill>
                  <a:latin typeface="Trebuchet MS"/>
                  <a:cs typeface="Trebuchet MS"/>
                </a:rPr>
                <a:t>а</a:t>
              </a:r>
              <a:r>
                <a:rPr sz="700" spc="-5" dirty="0">
                  <a:solidFill>
                    <a:srgbClr val="FFFFFF"/>
                  </a:solidFill>
                  <a:latin typeface="Trebuchet MS"/>
                  <a:cs typeface="Trebuchet MS"/>
                </a:rPr>
                <a:t>л</a:t>
              </a:r>
              <a:endParaRPr sz="700">
                <a:latin typeface="Trebuchet MS"/>
                <a:cs typeface="Trebuchet MS"/>
              </a:endParaRPr>
            </a:p>
          </p:txBody>
        </p:sp>
        <p:grpSp>
          <p:nvGrpSpPr>
            <p:cNvPr id="64" name="object 26"/>
            <p:cNvGrpSpPr/>
            <p:nvPr/>
          </p:nvGrpSpPr>
          <p:grpSpPr>
            <a:xfrm>
              <a:off x="3361278" y="5321852"/>
              <a:ext cx="1381125" cy="480695"/>
              <a:chOff x="3361278" y="5321852"/>
              <a:chExt cx="1381125" cy="480695"/>
            </a:xfrm>
          </p:grpSpPr>
          <p:sp>
            <p:nvSpPr>
              <p:cNvPr id="65" name="object 27"/>
              <p:cNvSpPr/>
              <p:nvPr/>
            </p:nvSpPr>
            <p:spPr>
              <a:xfrm>
                <a:off x="3367628" y="5328202"/>
                <a:ext cx="1368425" cy="467995"/>
              </a:xfrm>
              <a:custGeom>
                <a:avLst/>
                <a:gdLst/>
                <a:ahLst/>
                <a:cxnLst/>
                <a:rect l="l" t="t" r="r" b="b"/>
                <a:pathLst>
                  <a:path w="1368425" h="467995">
                    <a:moveTo>
                      <a:pt x="1367999" y="0"/>
                    </a:moveTo>
                    <a:lnTo>
                      <a:pt x="0" y="0"/>
                    </a:lnTo>
                    <a:lnTo>
                      <a:pt x="0" y="468000"/>
                    </a:lnTo>
                    <a:lnTo>
                      <a:pt x="1367999" y="468000"/>
                    </a:lnTo>
                    <a:lnTo>
                      <a:pt x="1367999" y="0"/>
                    </a:lnTo>
                    <a:close/>
                  </a:path>
                </a:pathLst>
              </a:custGeom>
              <a:solidFill>
                <a:srgbClr val="0070C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6" name="object 28"/>
              <p:cNvSpPr/>
              <p:nvPr/>
            </p:nvSpPr>
            <p:spPr>
              <a:xfrm>
                <a:off x="3367628" y="5328202"/>
                <a:ext cx="1368425" cy="467995"/>
              </a:xfrm>
              <a:custGeom>
                <a:avLst/>
                <a:gdLst/>
                <a:ahLst/>
                <a:cxnLst/>
                <a:rect l="l" t="t" r="r" b="b"/>
                <a:pathLst>
                  <a:path w="1368425" h="467995">
                    <a:moveTo>
                      <a:pt x="0" y="0"/>
                    </a:moveTo>
                    <a:lnTo>
                      <a:pt x="1368000" y="0"/>
                    </a:lnTo>
                    <a:lnTo>
                      <a:pt x="1368000" y="468000"/>
                    </a:lnTo>
                    <a:lnTo>
                      <a:pt x="0" y="468000"/>
                    </a:lnTo>
                    <a:lnTo>
                      <a:pt x="0" y="0"/>
                    </a:lnTo>
                    <a:close/>
                  </a:path>
                </a:pathLst>
              </a:custGeom>
              <a:ln w="12700">
                <a:solidFill>
                  <a:srgbClr val="0070C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67" name="object 29"/>
            <p:cNvSpPr txBox="1"/>
            <p:nvPr/>
          </p:nvSpPr>
          <p:spPr>
            <a:xfrm>
              <a:off x="3704758" y="5482335"/>
              <a:ext cx="693420" cy="13208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700" spc="55" dirty="0">
                  <a:solidFill>
                    <a:srgbClr val="FFFFFF"/>
                  </a:solidFill>
                  <a:latin typeface="Trebuchet MS"/>
                  <a:cs typeface="Trebuchet MS"/>
                </a:rPr>
                <a:t>Ф</a:t>
              </a:r>
              <a:r>
                <a:rPr sz="700" spc="35" dirty="0">
                  <a:solidFill>
                    <a:srgbClr val="FFFFFF"/>
                  </a:solidFill>
                  <a:latin typeface="Trebuchet MS"/>
                  <a:cs typeface="Trebuchet MS"/>
                </a:rPr>
                <a:t>а</a:t>
              </a:r>
              <a:r>
                <a:rPr sz="700" spc="-5" dirty="0">
                  <a:solidFill>
                    <a:srgbClr val="FFFFFF"/>
                  </a:solidFill>
                  <a:latin typeface="Trebuchet MS"/>
                  <a:cs typeface="Trebuchet MS"/>
                </a:rPr>
                <a:t>к</a:t>
              </a:r>
              <a:r>
                <a:rPr sz="700" spc="30" dirty="0">
                  <a:solidFill>
                    <a:srgbClr val="FFFFFF"/>
                  </a:solidFill>
                  <a:latin typeface="Trebuchet MS"/>
                  <a:cs typeface="Trebuchet MS"/>
                </a:rPr>
                <a:t>у</a:t>
              </a:r>
              <a:r>
                <a:rPr sz="700" spc="-10" dirty="0">
                  <a:solidFill>
                    <a:srgbClr val="FFFFFF"/>
                  </a:solidFill>
                  <a:latin typeface="Trebuchet MS"/>
                  <a:cs typeface="Trebuchet MS"/>
                </a:rPr>
                <a:t>л</a:t>
              </a:r>
              <a:r>
                <a:rPr sz="700" dirty="0">
                  <a:solidFill>
                    <a:srgbClr val="FFFFFF"/>
                  </a:solidFill>
                  <a:latin typeface="Trebuchet MS"/>
                  <a:cs typeface="Trebuchet MS"/>
                </a:rPr>
                <a:t>ьт</a:t>
              </a:r>
              <a:r>
                <a:rPr sz="700" spc="10" dirty="0">
                  <a:solidFill>
                    <a:srgbClr val="FFFFFF"/>
                  </a:solidFill>
                  <a:latin typeface="Trebuchet MS"/>
                  <a:cs typeface="Trebuchet MS"/>
                </a:rPr>
                <a:t>е</a:t>
              </a:r>
              <a:r>
                <a:rPr sz="700" spc="5" dirty="0">
                  <a:solidFill>
                    <a:srgbClr val="FFFFFF"/>
                  </a:solidFill>
                  <a:latin typeface="Trebuchet MS"/>
                  <a:cs typeface="Trebuchet MS"/>
                </a:rPr>
                <a:t>т</a:t>
              </a:r>
              <a:r>
                <a:rPr sz="700" spc="-25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700" spc="80" dirty="0">
                  <a:solidFill>
                    <a:srgbClr val="FFFFFF"/>
                  </a:solidFill>
                  <a:latin typeface="Trebuchet MS"/>
                  <a:cs typeface="Trebuchet MS"/>
                </a:rPr>
                <a:t>С</a:t>
              </a:r>
              <a:r>
                <a:rPr sz="700" spc="60" dirty="0">
                  <a:solidFill>
                    <a:srgbClr val="FFFFFF"/>
                  </a:solidFill>
                  <a:latin typeface="Trebuchet MS"/>
                  <a:cs typeface="Trebuchet MS"/>
                </a:rPr>
                <a:t>ПО</a:t>
              </a:r>
              <a:endParaRPr sz="700">
                <a:latin typeface="Trebuchet MS"/>
                <a:cs typeface="Trebuchet MS"/>
              </a:endParaRPr>
            </a:p>
          </p:txBody>
        </p:sp>
        <p:sp>
          <p:nvSpPr>
            <p:cNvPr id="68" name="object 30"/>
            <p:cNvSpPr txBox="1"/>
            <p:nvPr/>
          </p:nvSpPr>
          <p:spPr>
            <a:xfrm>
              <a:off x="1107384" y="1975749"/>
              <a:ext cx="4083050" cy="2311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70C0"/>
              </a:solidFill>
            </a:ln>
          </p:spPr>
          <p:txBody>
            <a:bodyPr vert="horz" wrap="square" lIns="0" tIns="34290" rIns="0" bIns="0" rtlCol="0">
              <a:spAutoFit/>
            </a:bodyPr>
            <a:lstStyle/>
            <a:p>
              <a:pPr marL="139065">
                <a:lnSpc>
                  <a:spcPct val="100000"/>
                </a:lnSpc>
                <a:spcBef>
                  <a:spcPts val="270"/>
                </a:spcBef>
              </a:pPr>
              <a:r>
                <a:rPr sz="900" spc="25" dirty="0">
                  <a:solidFill>
                    <a:srgbClr val="757070"/>
                  </a:solidFill>
                  <a:latin typeface="Trebuchet MS"/>
                  <a:cs typeface="Trebuchet MS"/>
                </a:rPr>
                <a:t>Основные</a:t>
              </a:r>
              <a:r>
                <a:rPr sz="900" spc="-30" dirty="0">
                  <a:solidFill>
                    <a:srgbClr val="757070"/>
                  </a:solidFill>
                  <a:latin typeface="Trebuchet MS"/>
                  <a:cs typeface="Trebuchet MS"/>
                </a:rPr>
                <a:t> </a:t>
              </a:r>
              <a:r>
                <a:rPr sz="900" spc="20" dirty="0">
                  <a:solidFill>
                    <a:srgbClr val="757070"/>
                  </a:solidFill>
                  <a:latin typeface="Trebuchet MS"/>
                  <a:cs typeface="Trebuchet MS"/>
                </a:rPr>
                <a:t>образовательные</a:t>
              </a:r>
              <a:r>
                <a:rPr sz="900" spc="-30" dirty="0">
                  <a:solidFill>
                    <a:srgbClr val="757070"/>
                  </a:solidFill>
                  <a:latin typeface="Trebuchet MS"/>
                  <a:cs typeface="Trebuchet MS"/>
                </a:rPr>
                <a:t> </a:t>
              </a:r>
              <a:r>
                <a:rPr sz="900" spc="20" dirty="0">
                  <a:solidFill>
                    <a:srgbClr val="757070"/>
                  </a:solidFill>
                  <a:latin typeface="Trebuchet MS"/>
                  <a:cs typeface="Trebuchet MS"/>
                </a:rPr>
                <a:t>и</a:t>
              </a:r>
              <a:r>
                <a:rPr sz="900" spc="-25" dirty="0">
                  <a:solidFill>
                    <a:srgbClr val="757070"/>
                  </a:solidFill>
                  <a:latin typeface="Trebuchet MS"/>
                  <a:cs typeface="Trebuchet MS"/>
                </a:rPr>
                <a:t> </a:t>
              </a:r>
              <a:r>
                <a:rPr sz="900" spc="15" dirty="0">
                  <a:solidFill>
                    <a:srgbClr val="757070"/>
                  </a:solidFill>
                  <a:latin typeface="Trebuchet MS"/>
                  <a:cs typeface="Trebuchet MS"/>
                </a:rPr>
                <a:t>научные</a:t>
              </a:r>
              <a:r>
                <a:rPr sz="900" spc="-30" dirty="0">
                  <a:solidFill>
                    <a:srgbClr val="757070"/>
                  </a:solidFill>
                  <a:latin typeface="Trebuchet MS"/>
                  <a:cs typeface="Trebuchet MS"/>
                </a:rPr>
                <a:t> </a:t>
              </a:r>
              <a:r>
                <a:rPr sz="900" spc="20" dirty="0">
                  <a:solidFill>
                    <a:srgbClr val="757070"/>
                  </a:solidFill>
                  <a:latin typeface="Trebuchet MS"/>
                  <a:cs typeface="Trebuchet MS"/>
                </a:rPr>
                <a:t>подразделения</a:t>
              </a:r>
              <a:r>
                <a:rPr sz="900" spc="-30" dirty="0">
                  <a:solidFill>
                    <a:srgbClr val="757070"/>
                  </a:solidFill>
                  <a:latin typeface="Trebuchet MS"/>
                  <a:cs typeface="Trebuchet MS"/>
                </a:rPr>
                <a:t> </a:t>
              </a:r>
              <a:r>
                <a:rPr sz="900" spc="20" dirty="0">
                  <a:solidFill>
                    <a:srgbClr val="757070"/>
                  </a:solidFill>
                  <a:latin typeface="Trebuchet MS"/>
                  <a:cs typeface="Trebuchet MS"/>
                </a:rPr>
                <a:t>университета</a:t>
              </a:r>
              <a:endParaRPr sz="900">
                <a:latin typeface="Trebuchet MS"/>
                <a:cs typeface="Trebuchet MS"/>
              </a:endParaRPr>
            </a:p>
          </p:txBody>
        </p:sp>
        <p:grpSp>
          <p:nvGrpSpPr>
            <p:cNvPr id="69" name="object 31"/>
            <p:cNvGrpSpPr/>
            <p:nvPr/>
          </p:nvGrpSpPr>
          <p:grpSpPr>
            <a:xfrm>
              <a:off x="1877011" y="2197309"/>
              <a:ext cx="2456180" cy="3484879"/>
              <a:chOff x="1877011" y="2197309"/>
              <a:chExt cx="2456180" cy="3484879"/>
            </a:xfrm>
          </p:grpSpPr>
          <p:sp>
            <p:nvSpPr>
              <p:cNvPr id="70" name="object 32"/>
              <p:cNvSpPr/>
              <p:nvPr/>
            </p:nvSpPr>
            <p:spPr>
              <a:xfrm>
                <a:off x="2154055" y="2202071"/>
                <a:ext cx="0" cy="3475354"/>
              </a:xfrm>
              <a:custGeom>
                <a:avLst/>
                <a:gdLst/>
                <a:ahLst/>
                <a:cxnLst/>
                <a:rect l="l" t="t" r="r" b="b"/>
                <a:pathLst>
                  <a:path h="3475354">
                    <a:moveTo>
                      <a:pt x="0" y="0"/>
                    </a:moveTo>
                    <a:lnTo>
                      <a:pt x="1" y="3474736"/>
                    </a:lnTo>
                  </a:path>
                </a:pathLst>
              </a:custGeom>
              <a:ln w="9525">
                <a:solidFill>
                  <a:srgbClr val="0070C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1" name="object 33"/>
              <p:cNvSpPr/>
              <p:nvPr/>
            </p:nvSpPr>
            <p:spPr>
              <a:xfrm>
                <a:off x="4064135" y="2202071"/>
                <a:ext cx="0" cy="3475354"/>
              </a:xfrm>
              <a:custGeom>
                <a:avLst/>
                <a:gdLst/>
                <a:ahLst/>
                <a:cxnLst/>
                <a:rect l="l" t="t" r="r" b="b"/>
                <a:pathLst>
                  <a:path h="3475354">
                    <a:moveTo>
                      <a:pt x="0" y="0"/>
                    </a:moveTo>
                    <a:lnTo>
                      <a:pt x="1" y="3474736"/>
                    </a:lnTo>
                  </a:path>
                </a:pathLst>
              </a:custGeom>
              <a:ln w="9525">
                <a:solidFill>
                  <a:srgbClr val="0070C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2" name="object 34"/>
              <p:cNvSpPr/>
              <p:nvPr/>
            </p:nvSpPr>
            <p:spPr>
              <a:xfrm>
                <a:off x="1877009" y="2714827"/>
                <a:ext cx="2456180" cy="2613660"/>
              </a:xfrm>
              <a:custGeom>
                <a:avLst/>
                <a:gdLst/>
                <a:ahLst/>
                <a:cxnLst/>
                <a:rect l="l" t="t" r="r" b="b"/>
                <a:pathLst>
                  <a:path w="2456179" h="2613660">
                    <a:moveTo>
                      <a:pt x="277037" y="1950681"/>
                    </a:moveTo>
                    <a:lnTo>
                      <a:pt x="27063" y="1950681"/>
                    </a:lnTo>
                    <a:lnTo>
                      <a:pt x="90322" y="1913788"/>
                    </a:lnTo>
                    <a:lnTo>
                      <a:pt x="91084" y="1910867"/>
                    </a:lnTo>
                    <a:lnTo>
                      <a:pt x="88442" y="1906320"/>
                    </a:lnTo>
                    <a:lnTo>
                      <a:pt x="85521" y="1905558"/>
                    </a:lnTo>
                    <a:lnTo>
                      <a:pt x="0" y="1955444"/>
                    </a:lnTo>
                    <a:lnTo>
                      <a:pt x="85521" y="2005342"/>
                    </a:lnTo>
                    <a:lnTo>
                      <a:pt x="88442" y="2004568"/>
                    </a:lnTo>
                    <a:lnTo>
                      <a:pt x="91084" y="2000021"/>
                    </a:lnTo>
                    <a:lnTo>
                      <a:pt x="90322" y="1997113"/>
                    </a:lnTo>
                    <a:lnTo>
                      <a:pt x="27063" y="1960206"/>
                    </a:lnTo>
                    <a:lnTo>
                      <a:pt x="277037" y="1960206"/>
                    </a:lnTo>
                    <a:lnTo>
                      <a:pt x="277037" y="1950681"/>
                    </a:lnTo>
                    <a:close/>
                  </a:path>
                  <a:path w="2456179" h="2613660">
                    <a:moveTo>
                      <a:pt x="277037" y="1255814"/>
                    </a:moveTo>
                    <a:lnTo>
                      <a:pt x="27063" y="1255814"/>
                    </a:lnTo>
                    <a:lnTo>
                      <a:pt x="90322" y="1218920"/>
                    </a:lnTo>
                    <a:lnTo>
                      <a:pt x="91084" y="1215999"/>
                    </a:lnTo>
                    <a:lnTo>
                      <a:pt x="88442" y="1211465"/>
                    </a:lnTo>
                    <a:lnTo>
                      <a:pt x="85521" y="1210691"/>
                    </a:lnTo>
                    <a:lnTo>
                      <a:pt x="0" y="1260576"/>
                    </a:lnTo>
                    <a:lnTo>
                      <a:pt x="85521" y="1310474"/>
                    </a:lnTo>
                    <a:lnTo>
                      <a:pt x="88442" y="1309700"/>
                    </a:lnTo>
                    <a:lnTo>
                      <a:pt x="91084" y="1305153"/>
                    </a:lnTo>
                    <a:lnTo>
                      <a:pt x="90322" y="1302245"/>
                    </a:lnTo>
                    <a:lnTo>
                      <a:pt x="27063" y="1265339"/>
                    </a:lnTo>
                    <a:lnTo>
                      <a:pt x="277037" y="1265339"/>
                    </a:lnTo>
                    <a:lnTo>
                      <a:pt x="277037" y="1255814"/>
                    </a:lnTo>
                    <a:close/>
                  </a:path>
                  <a:path w="2456179" h="2613660">
                    <a:moveTo>
                      <a:pt x="277037" y="592747"/>
                    </a:moveTo>
                    <a:lnTo>
                      <a:pt x="27063" y="592747"/>
                    </a:lnTo>
                    <a:lnTo>
                      <a:pt x="90322" y="555840"/>
                    </a:lnTo>
                    <a:lnTo>
                      <a:pt x="91084" y="552932"/>
                    </a:lnTo>
                    <a:lnTo>
                      <a:pt x="88442" y="548386"/>
                    </a:lnTo>
                    <a:lnTo>
                      <a:pt x="85521" y="547611"/>
                    </a:lnTo>
                    <a:lnTo>
                      <a:pt x="0" y="597509"/>
                    </a:lnTo>
                    <a:lnTo>
                      <a:pt x="85521" y="647395"/>
                    </a:lnTo>
                    <a:lnTo>
                      <a:pt x="88442" y="646620"/>
                    </a:lnTo>
                    <a:lnTo>
                      <a:pt x="91084" y="642086"/>
                    </a:lnTo>
                    <a:lnTo>
                      <a:pt x="90322" y="639165"/>
                    </a:lnTo>
                    <a:lnTo>
                      <a:pt x="27063" y="602272"/>
                    </a:lnTo>
                    <a:lnTo>
                      <a:pt x="277037" y="602272"/>
                    </a:lnTo>
                    <a:lnTo>
                      <a:pt x="277037" y="592747"/>
                    </a:lnTo>
                    <a:close/>
                  </a:path>
                  <a:path w="2456179" h="2613660">
                    <a:moveTo>
                      <a:pt x="277037" y="45123"/>
                    </a:moveTo>
                    <a:lnTo>
                      <a:pt x="27063" y="45123"/>
                    </a:lnTo>
                    <a:lnTo>
                      <a:pt x="90322" y="8229"/>
                    </a:lnTo>
                    <a:lnTo>
                      <a:pt x="91084" y="5308"/>
                    </a:lnTo>
                    <a:lnTo>
                      <a:pt x="88442" y="762"/>
                    </a:lnTo>
                    <a:lnTo>
                      <a:pt x="85521" y="0"/>
                    </a:lnTo>
                    <a:lnTo>
                      <a:pt x="0" y="49885"/>
                    </a:lnTo>
                    <a:lnTo>
                      <a:pt x="85521" y="99771"/>
                    </a:lnTo>
                    <a:lnTo>
                      <a:pt x="88442" y="99009"/>
                    </a:lnTo>
                    <a:lnTo>
                      <a:pt x="91084" y="94462"/>
                    </a:lnTo>
                    <a:lnTo>
                      <a:pt x="90322" y="91541"/>
                    </a:lnTo>
                    <a:lnTo>
                      <a:pt x="27063" y="54648"/>
                    </a:lnTo>
                    <a:lnTo>
                      <a:pt x="277037" y="54648"/>
                    </a:lnTo>
                    <a:lnTo>
                      <a:pt x="277037" y="45123"/>
                    </a:lnTo>
                    <a:close/>
                  </a:path>
                  <a:path w="2456179" h="2613660">
                    <a:moveTo>
                      <a:pt x="326936" y="2527884"/>
                    </a:moveTo>
                    <a:lnTo>
                      <a:pt x="326161" y="2524963"/>
                    </a:lnTo>
                    <a:lnTo>
                      <a:pt x="321614" y="2522309"/>
                    </a:lnTo>
                    <a:lnTo>
                      <a:pt x="318706" y="2523083"/>
                    </a:lnTo>
                    <a:lnTo>
                      <a:pt x="281800" y="2586329"/>
                    </a:lnTo>
                    <a:lnTo>
                      <a:pt x="281800" y="2276754"/>
                    </a:lnTo>
                    <a:lnTo>
                      <a:pt x="272275" y="2276754"/>
                    </a:lnTo>
                    <a:lnTo>
                      <a:pt x="272275" y="2586329"/>
                    </a:lnTo>
                    <a:lnTo>
                      <a:pt x="235381" y="2523083"/>
                    </a:lnTo>
                    <a:lnTo>
                      <a:pt x="232460" y="2522309"/>
                    </a:lnTo>
                    <a:lnTo>
                      <a:pt x="227914" y="2524963"/>
                    </a:lnTo>
                    <a:lnTo>
                      <a:pt x="227152" y="2527884"/>
                    </a:lnTo>
                    <a:lnTo>
                      <a:pt x="277037" y="2613406"/>
                    </a:lnTo>
                    <a:lnTo>
                      <a:pt x="282549" y="2603944"/>
                    </a:lnTo>
                    <a:lnTo>
                      <a:pt x="326936" y="2527884"/>
                    </a:lnTo>
                    <a:close/>
                  </a:path>
                  <a:path w="2456179" h="2613660">
                    <a:moveTo>
                      <a:pt x="2238565" y="2527884"/>
                    </a:moveTo>
                    <a:lnTo>
                      <a:pt x="2237803" y="2524963"/>
                    </a:lnTo>
                    <a:lnTo>
                      <a:pt x="2233257" y="2522309"/>
                    </a:lnTo>
                    <a:lnTo>
                      <a:pt x="2230336" y="2523083"/>
                    </a:lnTo>
                    <a:lnTo>
                      <a:pt x="2193442" y="2586329"/>
                    </a:lnTo>
                    <a:lnTo>
                      <a:pt x="2193442" y="2276754"/>
                    </a:lnTo>
                    <a:lnTo>
                      <a:pt x="2183917" y="2276754"/>
                    </a:lnTo>
                    <a:lnTo>
                      <a:pt x="2183917" y="2586329"/>
                    </a:lnTo>
                    <a:lnTo>
                      <a:pt x="2147011" y="2523083"/>
                    </a:lnTo>
                    <a:lnTo>
                      <a:pt x="2144103" y="2522309"/>
                    </a:lnTo>
                    <a:lnTo>
                      <a:pt x="2139556" y="2524963"/>
                    </a:lnTo>
                    <a:lnTo>
                      <a:pt x="2138794" y="2527884"/>
                    </a:lnTo>
                    <a:lnTo>
                      <a:pt x="2188680" y="2613406"/>
                    </a:lnTo>
                    <a:lnTo>
                      <a:pt x="2194191" y="2603944"/>
                    </a:lnTo>
                    <a:lnTo>
                      <a:pt x="2238565" y="2527884"/>
                    </a:lnTo>
                    <a:close/>
                  </a:path>
                  <a:path w="2456179" h="2613660">
                    <a:moveTo>
                      <a:pt x="2455557" y="1955444"/>
                    </a:moveTo>
                    <a:lnTo>
                      <a:pt x="2447391" y="1950681"/>
                    </a:lnTo>
                    <a:lnTo>
                      <a:pt x="2370036" y="1905558"/>
                    </a:lnTo>
                    <a:lnTo>
                      <a:pt x="2367127" y="1906333"/>
                    </a:lnTo>
                    <a:lnTo>
                      <a:pt x="2364473" y="1910867"/>
                    </a:lnTo>
                    <a:lnTo>
                      <a:pt x="2365235" y="1913788"/>
                    </a:lnTo>
                    <a:lnTo>
                      <a:pt x="2428494" y="1950681"/>
                    </a:lnTo>
                    <a:lnTo>
                      <a:pt x="2178520" y="1950681"/>
                    </a:lnTo>
                    <a:lnTo>
                      <a:pt x="2178520" y="1960206"/>
                    </a:lnTo>
                    <a:lnTo>
                      <a:pt x="2428494" y="1960206"/>
                    </a:lnTo>
                    <a:lnTo>
                      <a:pt x="2365235" y="1997113"/>
                    </a:lnTo>
                    <a:lnTo>
                      <a:pt x="2364473" y="2000021"/>
                    </a:lnTo>
                    <a:lnTo>
                      <a:pt x="2367127" y="2004568"/>
                    </a:lnTo>
                    <a:lnTo>
                      <a:pt x="2370036" y="2005342"/>
                    </a:lnTo>
                    <a:lnTo>
                      <a:pt x="2447391" y="1960206"/>
                    </a:lnTo>
                    <a:lnTo>
                      <a:pt x="2455557" y="1955444"/>
                    </a:lnTo>
                    <a:close/>
                  </a:path>
                  <a:path w="2456179" h="2613660">
                    <a:moveTo>
                      <a:pt x="2455557" y="1260589"/>
                    </a:moveTo>
                    <a:lnTo>
                      <a:pt x="2370036" y="1210691"/>
                    </a:lnTo>
                    <a:lnTo>
                      <a:pt x="2367127" y="1211465"/>
                    </a:lnTo>
                    <a:lnTo>
                      <a:pt x="2364473" y="1215999"/>
                    </a:lnTo>
                    <a:lnTo>
                      <a:pt x="2365235" y="1218920"/>
                    </a:lnTo>
                    <a:lnTo>
                      <a:pt x="2428494" y="1255826"/>
                    </a:lnTo>
                    <a:lnTo>
                      <a:pt x="2178520" y="1255814"/>
                    </a:lnTo>
                    <a:lnTo>
                      <a:pt x="2178520" y="1265339"/>
                    </a:lnTo>
                    <a:lnTo>
                      <a:pt x="2428494" y="1265339"/>
                    </a:lnTo>
                    <a:lnTo>
                      <a:pt x="2436660" y="1260589"/>
                    </a:lnTo>
                    <a:lnTo>
                      <a:pt x="2428494" y="1265351"/>
                    </a:lnTo>
                    <a:lnTo>
                      <a:pt x="2365235" y="1302245"/>
                    </a:lnTo>
                    <a:lnTo>
                      <a:pt x="2364473" y="1305166"/>
                    </a:lnTo>
                    <a:lnTo>
                      <a:pt x="2367127" y="1309700"/>
                    </a:lnTo>
                    <a:lnTo>
                      <a:pt x="2370036" y="1310474"/>
                    </a:lnTo>
                    <a:lnTo>
                      <a:pt x="2447391" y="1265351"/>
                    </a:lnTo>
                    <a:lnTo>
                      <a:pt x="2455557" y="1260589"/>
                    </a:lnTo>
                    <a:close/>
                  </a:path>
                  <a:path w="2456179" h="2613660">
                    <a:moveTo>
                      <a:pt x="2455557" y="597509"/>
                    </a:moveTo>
                    <a:lnTo>
                      <a:pt x="2370036" y="547611"/>
                    </a:lnTo>
                    <a:lnTo>
                      <a:pt x="2367127" y="548386"/>
                    </a:lnTo>
                    <a:lnTo>
                      <a:pt x="2364473" y="552932"/>
                    </a:lnTo>
                    <a:lnTo>
                      <a:pt x="2365235" y="555840"/>
                    </a:lnTo>
                    <a:lnTo>
                      <a:pt x="2428494" y="592747"/>
                    </a:lnTo>
                    <a:lnTo>
                      <a:pt x="2178520" y="592747"/>
                    </a:lnTo>
                    <a:lnTo>
                      <a:pt x="2178520" y="602272"/>
                    </a:lnTo>
                    <a:lnTo>
                      <a:pt x="2428494" y="602272"/>
                    </a:lnTo>
                    <a:lnTo>
                      <a:pt x="2365235" y="639165"/>
                    </a:lnTo>
                    <a:lnTo>
                      <a:pt x="2364473" y="642086"/>
                    </a:lnTo>
                    <a:lnTo>
                      <a:pt x="2367127" y="646633"/>
                    </a:lnTo>
                    <a:lnTo>
                      <a:pt x="2370036" y="647395"/>
                    </a:lnTo>
                    <a:lnTo>
                      <a:pt x="2447391" y="602272"/>
                    </a:lnTo>
                    <a:lnTo>
                      <a:pt x="2455557" y="597509"/>
                    </a:lnTo>
                    <a:close/>
                  </a:path>
                  <a:path w="2456179" h="2613660">
                    <a:moveTo>
                      <a:pt x="2455557" y="49885"/>
                    </a:moveTo>
                    <a:lnTo>
                      <a:pt x="2370036" y="0"/>
                    </a:lnTo>
                    <a:lnTo>
                      <a:pt x="2367127" y="762"/>
                    </a:lnTo>
                    <a:lnTo>
                      <a:pt x="2364473" y="5308"/>
                    </a:lnTo>
                    <a:lnTo>
                      <a:pt x="2365235" y="8229"/>
                    </a:lnTo>
                    <a:lnTo>
                      <a:pt x="2428494" y="45123"/>
                    </a:lnTo>
                    <a:lnTo>
                      <a:pt x="2178520" y="45123"/>
                    </a:lnTo>
                    <a:lnTo>
                      <a:pt x="2178520" y="54648"/>
                    </a:lnTo>
                    <a:lnTo>
                      <a:pt x="2428494" y="54648"/>
                    </a:lnTo>
                    <a:lnTo>
                      <a:pt x="2365235" y="91541"/>
                    </a:lnTo>
                    <a:lnTo>
                      <a:pt x="2364473" y="94462"/>
                    </a:lnTo>
                    <a:lnTo>
                      <a:pt x="2367127" y="99009"/>
                    </a:lnTo>
                    <a:lnTo>
                      <a:pt x="2370036" y="99771"/>
                    </a:lnTo>
                    <a:lnTo>
                      <a:pt x="2447391" y="54648"/>
                    </a:lnTo>
                    <a:lnTo>
                      <a:pt x="2455557" y="49885"/>
                    </a:lnTo>
                    <a:close/>
                  </a:path>
                </a:pathLst>
              </a:custGeom>
              <a:solidFill>
                <a:srgbClr val="0070C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73" name="object 35"/>
            <p:cNvSpPr txBox="1"/>
            <p:nvPr/>
          </p:nvSpPr>
          <p:spPr>
            <a:xfrm>
              <a:off x="6654801" y="1970925"/>
              <a:ext cx="2490470" cy="2311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70C0"/>
              </a:solidFill>
            </a:ln>
          </p:spPr>
          <p:txBody>
            <a:bodyPr vert="horz" wrap="square" lIns="0" tIns="33020" rIns="0" bIns="0" rtlCol="0">
              <a:spAutoFit/>
            </a:bodyPr>
            <a:lstStyle/>
            <a:p>
              <a:pPr marL="503555">
                <a:lnSpc>
                  <a:spcPct val="100000"/>
                </a:lnSpc>
                <a:spcBef>
                  <a:spcPts val="260"/>
                </a:spcBef>
              </a:pPr>
              <a:r>
                <a:rPr sz="900" spc="20" dirty="0">
                  <a:solidFill>
                    <a:srgbClr val="757070"/>
                  </a:solidFill>
                  <a:latin typeface="Trebuchet MS"/>
                  <a:cs typeface="Trebuchet MS"/>
                </a:rPr>
                <a:t>Лидерские</a:t>
              </a:r>
              <a:r>
                <a:rPr sz="900" spc="-65" dirty="0">
                  <a:solidFill>
                    <a:srgbClr val="757070"/>
                  </a:solidFill>
                  <a:latin typeface="Trebuchet MS"/>
                  <a:cs typeface="Trebuchet MS"/>
                </a:rPr>
                <a:t> </a:t>
              </a:r>
              <a:r>
                <a:rPr sz="900" spc="20" dirty="0">
                  <a:solidFill>
                    <a:srgbClr val="757070"/>
                  </a:solidFill>
                  <a:latin typeface="Trebuchet MS"/>
                  <a:cs typeface="Trebuchet MS"/>
                </a:rPr>
                <a:t>подразделения</a:t>
              </a:r>
              <a:endParaRPr sz="900">
                <a:latin typeface="Trebuchet MS"/>
                <a:cs typeface="Trebuchet MS"/>
              </a:endParaRPr>
            </a:p>
          </p:txBody>
        </p:sp>
        <p:grpSp>
          <p:nvGrpSpPr>
            <p:cNvPr id="74" name="object 36"/>
            <p:cNvGrpSpPr/>
            <p:nvPr/>
          </p:nvGrpSpPr>
          <p:grpSpPr>
            <a:xfrm>
              <a:off x="5882450" y="2202887"/>
              <a:ext cx="4620895" cy="2710815"/>
              <a:chOff x="5882450" y="2202887"/>
              <a:chExt cx="4620895" cy="2710815"/>
            </a:xfrm>
          </p:grpSpPr>
          <p:sp>
            <p:nvSpPr>
              <p:cNvPr id="75" name="object 37"/>
              <p:cNvSpPr/>
              <p:nvPr/>
            </p:nvSpPr>
            <p:spPr>
              <a:xfrm>
                <a:off x="6837679" y="2207649"/>
                <a:ext cx="0" cy="2701290"/>
              </a:xfrm>
              <a:custGeom>
                <a:avLst/>
                <a:gdLst/>
                <a:ahLst/>
                <a:cxnLst/>
                <a:rect l="l" t="t" r="r" b="b"/>
                <a:pathLst>
                  <a:path h="2701290">
                    <a:moveTo>
                      <a:pt x="0" y="0"/>
                    </a:moveTo>
                    <a:lnTo>
                      <a:pt x="1" y="2701093"/>
                    </a:lnTo>
                  </a:path>
                </a:pathLst>
              </a:custGeom>
              <a:ln w="9525">
                <a:solidFill>
                  <a:srgbClr val="4472C4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76" name="object 38"/>
              <p:cNvPicPr/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37679" y="2560318"/>
                <a:ext cx="195740" cy="99777"/>
              </a:xfrm>
              <a:prstGeom prst="rect">
                <a:avLst/>
              </a:prstGeom>
            </p:spPr>
          </p:pic>
          <p:pic>
            <p:nvPicPr>
              <p:cNvPr id="77" name="object 39"/>
              <p:cNvPicPr/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37679" y="4585328"/>
                <a:ext cx="195740" cy="99777"/>
              </a:xfrm>
              <a:prstGeom prst="rect">
                <a:avLst/>
              </a:prstGeom>
            </p:spPr>
          </p:pic>
          <p:pic>
            <p:nvPicPr>
              <p:cNvPr id="78" name="object 40"/>
              <p:cNvPicPr/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37679" y="4001836"/>
                <a:ext cx="195740" cy="99778"/>
              </a:xfrm>
              <a:prstGeom prst="rect">
                <a:avLst/>
              </a:prstGeom>
            </p:spPr>
          </p:pic>
          <p:pic>
            <p:nvPicPr>
              <p:cNvPr id="79" name="object 41"/>
              <p:cNvPicPr/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37679" y="3392286"/>
                <a:ext cx="195740" cy="99777"/>
              </a:xfrm>
              <a:prstGeom prst="rect">
                <a:avLst/>
              </a:prstGeom>
            </p:spPr>
          </p:pic>
          <p:sp>
            <p:nvSpPr>
              <p:cNvPr id="80" name="object 42"/>
              <p:cNvSpPr/>
              <p:nvPr/>
            </p:nvSpPr>
            <p:spPr>
              <a:xfrm>
                <a:off x="5882450" y="2832040"/>
                <a:ext cx="541020" cy="1981200"/>
              </a:xfrm>
              <a:custGeom>
                <a:avLst/>
                <a:gdLst/>
                <a:ahLst/>
                <a:cxnLst/>
                <a:rect l="l" t="t" r="r" b="b"/>
                <a:pathLst>
                  <a:path w="541020" h="1981200">
                    <a:moveTo>
                      <a:pt x="0" y="0"/>
                    </a:moveTo>
                    <a:lnTo>
                      <a:pt x="0" y="1981200"/>
                    </a:lnTo>
                    <a:lnTo>
                      <a:pt x="540707" y="990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8D8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1" name="object 43"/>
              <p:cNvSpPr/>
              <p:nvPr/>
            </p:nvSpPr>
            <p:spPr>
              <a:xfrm>
                <a:off x="8084352" y="2610370"/>
                <a:ext cx="2418715" cy="832485"/>
              </a:xfrm>
              <a:custGeom>
                <a:avLst/>
                <a:gdLst/>
                <a:ahLst/>
                <a:cxnLst/>
                <a:rect l="l" t="t" r="r" b="b"/>
                <a:pathLst>
                  <a:path w="2418715" h="832485">
                    <a:moveTo>
                      <a:pt x="2324185" y="740831"/>
                    </a:moveTo>
                    <a:lnTo>
                      <a:pt x="2319641" y="743482"/>
                    </a:lnTo>
                    <a:lnTo>
                      <a:pt x="2318872" y="746398"/>
                    </a:lnTo>
                    <a:lnTo>
                      <a:pt x="2368762" y="831922"/>
                    </a:lnTo>
                    <a:lnTo>
                      <a:pt x="2374274" y="822472"/>
                    </a:lnTo>
                    <a:lnTo>
                      <a:pt x="2363999" y="822472"/>
                    </a:lnTo>
                    <a:lnTo>
                      <a:pt x="2363999" y="804854"/>
                    </a:lnTo>
                    <a:lnTo>
                      <a:pt x="2327101" y="741598"/>
                    </a:lnTo>
                    <a:lnTo>
                      <a:pt x="2324185" y="740831"/>
                    </a:lnTo>
                    <a:close/>
                  </a:path>
                  <a:path w="2418715" h="832485">
                    <a:moveTo>
                      <a:pt x="2363999" y="804854"/>
                    </a:moveTo>
                    <a:lnTo>
                      <a:pt x="2363999" y="822472"/>
                    </a:lnTo>
                    <a:lnTo>
                      <a:pt x="2373524" y="822472"/>
                    </a:lnTo>
                    <a:lnTo>
                      <a:pt x="2373524" y="820070"/>
                    </a:lnTo>
                    <a:lnTo>
                      <a:pt x="2364648" y="820070"/>
                    </a:lnTo>
                    <a:lnTo>
                      <a:pt x="2368762" y="813018"/>
                    </a:lnTo>
                    <a:lnTo>
                      <a:pt x="2363999" y="804854"/>
                    </a:lnTo>
                    <a:close/>
                  </a:path>
                  <a:path w="2418715" h="832485">
                    <a:moveTo>
                      <a:pt x="2413340" y="740831"/>
                    </a:moveTo>
                    <a:lnTo>
                      <a:pt x="2410423" y="741598"/>
                    </a:lnTo>
                    <a:lnTo>
                      <a:pt x="2373524" y="804854"/>
                    </a:lnTo>
                    <a:lnTo>
                      <a:pt x="2373524" y="822472"/>
                    </a:lnTo>
                    <a:lnTo>
                      <a:pt x="2374274" y="822472"/>
                    </a:lnTo>
                    <a:lnTo>
                      <a:pt x="2418651" y="746398"/>
                    </a:lnTo>
                    <a:lnTo>
                      <a:pt x="2417884" y="743482"/>
                    </a:lnTo>
                    <a:lnTo>
                      <a:pt x="2413340" y="740831"/>
                    </a:lnTo>
                    <a:close/>
                  </a:path>
                  <a:path w="2418715" h="832485">
                    <a:moveTo>
                      <a:pt x="2368762" y="813018"/>
                    </a:moveTo>
                    <a:lnTo>
                      <a:pt x="2364648" y="820070"/>
                    </a:lnTo>
                    <a:lnTo>
                      <a:pt x="2372875" y="820070"/>
                    </a:lnTo>
                    <a:lnTo>
                      <a:pt x="2368762" y="813018"/>
                    </a:lnTo>
                    <a:close/>
                  </a:path>
                  <a:path w="2418715" h="832485">
                    <a:moveTo>
                      <a:pt x="2373524" y="804854"/>
                    </a:moveTo>
                    <a:lnTo>
                      <a:pt x="2368762" y="813018"/>
                    </a:lnTo>
                    <a:lnTo>
                      <a:pt x="2372875" y="820070"/>
                    </a:lnTo>
                    <a:lnTo>
                      <a:pt x="2373524" y="820070"/>
                    </a:lnTo>
                    <a:lnTo>
                      <a:pt x="2373524" y="804854"/>
                    </a:lnTo>
                    <a:close/>
                  </a:path>
                  <a:path w="2418715" h="832485">
                    <a:moveTo>
                      <a:pt x="2363999" y="415908"/>
                    </a:moveTo>
                    <a:lnTo>
                      <a:pt x="2363999" y="804854"/>
                    </a:lnTo>
                    <a:lnTo>
                      <a:pt x="2368762" y="813018"/>
                    </a:lnTo>
                    <a:lnTo>
                      <a:pt x="2373524" y="804854"/>
                    </a:lnTo>
                    <a:lnTo>
                      <a:pt x="2373524" y="420670"/>
                    </a:lnTo>
                    <a:lnTo>
                      <a:pt x="2368762" y="420670"/>
                    </a:lnTo>
                    <a:lnTo>
                      <a:pt x="2363999" y="415908"/>
                    </a:lnTo>
                    <a:close/>
                  </a:path>
                  <a:path w="2418715" h="832485">
                    <a:moveTo>
                      <a:pt x="9525" y="0"/>
                    </a:moveTo>
                    <a:lnTo>
                      <a:pt x="0" y="0"/>
                    </a:lnTo>
                    <a:lnTo>
                      <a:pt x="0" y="420670"/>
                    </a:lnTo>
                    <a:lnTo>
                      <a:pt x="2363999" y="420670"/>
                    </a:lnTo>
                    <a:lnTo>
                      <a:pt x="2363999" y="415908"/>
                    </a:lnTo>
                    <a:lnTo>
                      <a:pt x="9525" y="415908"/>
                    </a:lnTo>
                    <a:lnTo>
                      <a:pt x="4762" y="411145"/>
                    </a:lnTo>
                    <a:lnTo>
                      <a:pt x="9525" y="411145"/>
                    </a:lnTo>
                    <a:lnTo>
                      <a:pt x="9525" y="0"/>
                    </a:lnTo>
                    <a:close/>
                  </a:path>
                  <a:path w="2418715" h="832485">
                    <a:moveTo>
                      <a:pt x="2373524" y="411145"/>
                    </a:moveTo>
                    <a:lnTo>
                      <a:pt x="9525" y="411145"/>
                    </a:lnTo>
                    <a:lnTo>
                      <a:pt x="9525" y="415908"/>
                    </a:lnTo>
                    <a:lnTo>
                      <a:pt x="2363999" y="415908"/>
                    </a:lnTo>
                    <a:lnTo>
                      <a:pt x="2368762" y="420670"/>
                    </a:lnTo>
                    <a:lnTo>
                      <a:pt x="2373524" y="420670"/>
                    </a:lnTo>
                    <a:lnTo>
                      <a:pt x="2373524" y="411145"/>
                    </a:lnTo>
                    <a:close/>
                  </a:path>
                  <a:path w="2418715" h="832485">
                    <a:moveTo>
                      <a:pt x="9525" y="411145"/>
                    </a:moveTo>
                    <a:lnTo>
                      <a:pt x="4762" y="411145"/>
                    </a:lnTo>
                    <a:lnTo>
                      <a:pt x="9525" y="415908"/>
                    </a:lnTo>
                    <a:lnTo>
                      <a:pt x="9525" y="411145"/>
                    </a:lnTo>
                    <a:close/>
                  </a:path>
                </a:pathLst>
              </a:custGeom>
              <a:solidFill>
                <a:srgbClr val="4472C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82" name="object 44"/>
            <p:cNvSpPr txBox="1"/>
            <p:nvPr/>
          </p:nvSpPr>
          <p:spPr>
            <a:xfrm>
              <a:off x="9426413" y="3442186"/>
              <a:ext cx="2053589" cy="2011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AE3F3"/>
              </a:solidFill>
            </a:ln>
          </p:spPr>
          <p:txBody>
            <a:bodyPr vert="horz" wrap="square" lIns="0" tIns="43180" rIns="0" bIns="0" rtlCol="0">
              <a:spAutoFit/>
            </a:bodyPr>
            <a:lstStyle/>
            <a:p>
              <a:pPr marL="27305" marR="746125">
                <a:lnSpc>
                  <a:spcPct val="100000"/>
                </a:lnSpc>
                <a:spcBef>
                  <a:spcPts val="340"/>
                </a:spcBef>
              </a:pPr>
              <a:r>
                <a:rPr sz="900" spc="20" dirty="0">
                  <a:solidFill>
                    <a:srgbClr val="0070C0"/>
                  </a:solidFill>
                  <a:latin typeface="Trebuchet MS"/>
                  <a:cs typeface="Trebuchet MS"/>
                </a:rPr>
                <a:t>Унив</a:t>
              </a:r>
              <a:r>
                <a:rPr sz="900" spc="15" dirty="0">
                  <a:solidFill>
                    <a:srgbClr val="0070C0"/>
                  </a:solidFill>
                  <a:latin typeface="Trebuchet MS"/>
                  <a:cs typeface="Trebuchet MS"/>
                </a:rPr>
                <a:t>е</a:t>
              </a:r>
              <a:r>
                <a:rPr sz="900" spc="30" dirty="0">
                  <a:solidFill>
                    <a:srgbClr val="0070C0"/>
                  </a:solidFill>
                  <a:latin typeface="Trebuchet MS"/>
                  <a:cs typeface="Trebuchet MS"/>
                </a:rPr>
                <a:t>р</a:t>
              </a:r>
              <a:r>
                <a:rPr sz="900" spc="50" dirty="0">
                  <a:solidFill>
                    <a:srgbClr val="0070C0"/>
                  </a:solidFill>
                  <a:latin typeface="Trebuchet MS"/>
                  <a:cs typeface="Trebuchet MS"/>
                </a:rPr>
                <a:t>с</a:t>
              </a:r>
              <a:r>
                <a:rPr sz="900" spc="35" dirty="0">
                  <a:solidFill>
                    <a:srgbClr val="0070C0"/>
                  </a:solidFill>
                  <a:latin typeface="Trebuchet MS"/>
                  <a:cs typeface="Trebuchet MS"/>
                </a:rPr>
                <a:t>а</a:t>
              </a:r>
              <a:r>
                <a:rPr sz="900" spc="-10" dirty="0">
                  <a:solidFill>
                    <a:srgbClr val="0070C0"/>
                  </a:solidFill>
                  <a:latin typeface="Trebuchet MS"/>
                  <a:cs typeface="Trebuchet MS"/>
                </a:rPr>
                <a:t>л</a:t>
              </a:r>
              <a:r>
                <a:rPr sz="900" spc="5" dirty="0">
                  <a:solidFill>
                    <a:srgbClr val="0070C0"/>
                  </a:solidFill>
                  <a:latin typeface="Trebuchet MS"/>
                  <a:cs typeface="Trebuchet MS"/>
                </a:rPr>
                <a:t>ьн</a:t>
              </a:r>
              <a:r>
                <a:rPr sz="900" spc="35" dirty="0">
                  <a:solidFill>
                    <a:srgbClr val="0070C0"/>
                  </a:solidFill>
                  <a:latin typeface="Trebuchet MS"/>
                  <a:cs typeface="Trebuchet MS"/>
                </a:rPr>
                <a:t>а</a:t>
              </a:r>
              <a:r>
                <a:rPr sz="900" spc="5" dirty="0">
                  <a:solidFill>
                    <a:srgbClr val="0070C0"/>
                  </a:solidFill>
                  <a:latin typeface="Trebuchet MS"/>
                  <a:cs typeface="Trebuchet MS"/>
                </a:rPr>
                <a:t>я</a:t>
              </a:r>
              <a:r>
                <a:rPr sz="900" spc="-40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900" spc="10" dirty="0">
                  <a:solidFill>
                    <a:srgbClr val="0070C0"/>
                  </a:solidFill>
                  <a:latin typeface="Trebuchet MS"/>
                  <a:cs typeface="Trebuchet MS"/>
                </a:rPr>
                <a:t>м</a:t>
              </a:r>
              <a:r>
                <a:rPr sz="900" spc="50" dirty="0">
                  <a:solidFill>
                    <a:srgbClr val="0070C0"/>
                  </a:solidFill>
                  <a:latin typeface="Trebuchet MS"/>
                  <a:cs typeface="Trebuchet MS"/>
                </a:rPr>
                <a:t>о</a:t>
              </a:r>
              <a:r>
                <a:rPr sz="900" spc="15" dirty="0">
                  <a:solidFill>
                    <a:srgbClr val="0070C0"/>
                  </a:solidFill>
                  <a:latin typeface="Trebuchet MS"/>
                  <a:cs typeface="Trebuchet MS"/>
                </a:rPr>
                <a:t>д</a:t>
              </a:r>
              <a:r>
                <a:rPr sz="900" spc="10" dirty="0">
                  <a:solidFill>
                    <a:srgbClr val="0070C0"/>
                  </a:solidFill>
                  <a:latin typeface="Trebuchet MS"/>
                  <a:cs typeface="Trebuchet MS"/>
                </a:rPr>
                <a:t>е</a:t>
              </a:r>
              <a:r>
                <a:rPr sz="900" spc="-10" dirty="0">
                  <a:solidFill>
                    <a:srgbClr val="0070C0"/>
                  </a:solidFill>
                  <a:latin typeface="Trebuchet MS"/>
                  <a:cs typeface="Trebuchet MS"/>
                </a:rPr>
                <a:t>л</a:t>
              </a:r>
              <a:r>
                <a:rPr sz="900" spc="5" dirty="0">
                  <a:solidFill>
                    <a:srgbClr val="0070C0"/>
                  </a:solidFill>
                  <a:latin typeface="Trebuchet MS"/>
                  <a:cs typeface="Trebuchet MS"/>
                </a:rPr>
                <a:t>ь  </a:t>
              </a:r>
              <a:r>
                <a:rPr sz="900" spc="20" dirty="0">
                  <a:solidFill>
                    <a:srgbClr val="0070C0"/>
                  </a:solidFill>
                  <a:latin typeface="Trebuchet MS"/>
                  <a:cs typeface="Trebuchet MS"/>
                </a:rPr>
                <a:t>подразделения</a:t>
              </a:r>
              <a:endParaRPr sz="900">
                <a:latin typeface="Trebuchet MS"/>
                <a:cs typeface="Trebuchet MS"/>
              </a:endParaRPr>
            </a:p>
            <a:p>
              <a:pPr>
                <a:lnSpc>
                  <a:spcPct val="100000"/>
                </a:lnSpc>
              </a:pPr>
              <a:endParaRPr sz="1100">
                <a:latin typeface="Trebuchet MS"/>
                <a:cs typeface="Trebuchet MS"/>
              </a:endParaRPr>
            </a:p>
            <a:p>
              <a:pPr>
                <a:lnSpc>
                  <a:spcPct val="100000"/>
                </a:lnSpc>
                <a:spcBef>
                  <a:spcPts val="40"/>
                </a:spcBef>
              </a:pPr>
              <a:endParaRPr sz="850">
                <a:latin typeface="Trebuchet MS"/>
                <a:cs typeface="Trebuchet MS"/>
              </a:endParaRPr>
            </a:p>
            <a:p>
              <a:pPr marL="161925" indent="-135255">
                <a:lnSpc>
                  <a:spcPct val="100000"/>
                </a:lnSpc>
                <a:buAutoNum type="arabicPeriod"/>
                <a:tabLst>
                  <a:tab pos="162560" algn="l"/>
                </a:tabLst>
              </a:pPr>
              <a:r>
                <a:rPr sz="900" spc="90" dirty="0">
                  <a:solidFill>
                    <a:srgbClr val="0070C0"/>
                  </a:solidFill>
                  <a:latin typeface="Trebuchet MS"/>
                  <a:cs typeface="Trebuchet MS"/>
                </a:rPr>
                <a:t>П</a:t>
              </a:r>
              <a:r>
                <a:rPr sz="900" spc="30" dirty="0">
                  <a:solidFill>
                    <a:srgbClr val="0070C0"/>
                  </a:solidFill>
                  <a:latin typeface="Trebuchet MS"/>
                  <a:cs typeface="Trebuchet MS"/>
                </a:rPr>
                <a:t>р</a:t>
              </a:r>
              <a:r>
                <a:rPr sz="900" spc="15" dirty="0">
                  <a:solidFill>
                    <a:srgbClr val="0070C0"/>
                  </a:solidFill>
                  <a:latin typeface="Trebuchet MS"/>
                  <a:cs typeface="Trebuchet MS"/>
                </a:rPr>
                <a:t>е</a:t>
              </a:r>
              <a:r>
                <a:rPr sz="900" spc="10" dirty="0">
                  <a:solidFill>
                    <a:srgbClr val="0070C0"/>
                  </a:solidFill>
                  <a:latin typeface="Trebuchet MS"/>
                  <a:cs typeface="Trebuchet MS"/>
                </a:rPr>
                <a:t>д</a:t>
              </a:r>
              <a:r>
                <a:rPr sz="900" spc="80" dirty="0">
                  <a:solidFill>
                    <a:srgbClr val="0070C0"/>
                  </a:solidFill>
                  <a:latin typeface="Trebuchet MS"/>
                  <a:cs typeface="Trebuchet MS"/>
                </a:rPr>
                <a:t>-</a:t>
              </a:r>
              <a:r>
                <a:rPr sz="900" spc="25" dirty="0">
                  <a:solidFill>
                    <a:srgbClr val="0070C0"/>
                  </a:solidFill>
                  <a:latin typeface="Trebuchet MS"/>
                  <a:cs typeface="Trebuchet MS"/>
                </a:rPr>
                <a:t>уни</a:t>
              </a:r>
              <a:r>
                <a:rPr sz="900" spc="20" dirty="0">
                  <a:solidFill>
                    <a:srgbClr val="0070C0"/>
                  </a:solidFill>
                  <a:latin typeface="Trebuchet MS"/>
                  <a:cs typeface="Trebuchet MS"/>
                </a:rPr>
                <a:t>в</a:t>
              </a:r>
              <a:r>
                <a:rPr sz="900" spc="15" dirty="0">
                  <a:solidFill>
                    <a:srgbClr val="0070C0"/>
                  </a:solidFill>
                  <a:latin typeface="Trebuchet MS"/>
                  <a:cs typeface="Trebuchet MS"/>
                </a:rPr>
                <a:t>е</a:t>
              </a:r>
              <a:r>
                <a:rPr sz="900" spc="30" dirty="0">
                  <a:solidFill>
                    <a:srgbClr val="0070C0"/>
                  </a:solidFill>
                  <a:latin typeface="Trebuchet MS"/>
                  <a:cs typeface="Trebuchet MS"/>
                </a:rPr>
                <a:t>р</a:t>
              </a:r>
              <a:r>
                <a:rPr sz="900" spc="50" dirty="0">
                  <a:solidFill>
                    <a:srgbClr val="0070C0"/>
                  </a:solidFill>
                  <a:latin typeface="Trebuchet MS"/>
                  <a:cs typeface="Trebuchet MS"/>
                </a:rPr>
                <a:t>с</a:t>
              </a:r>
              <a:r>
                <a:rPr sz="900" spc="35" dirty="0">
                  <a:solidFill>
                    <a:srgbClr val="0070C0"/>
                  </a:solidFill>
                  <a:latin typeface="Trebuchet MS"/>
                  <a:cs typeface="Trebuchet MS"/>
                </a:rPr>
                <a:t>а</a:t>
              </a:r>
              <a:r>
                <a:rPr sz="900" spc="30" dirty="0">
                  <a:solidFill>
                    <a:srgbClr val="0070C0"/>
                  </a:solidFill>
                  <a:latin typeface="Trebuchet MS"/>
                  <a:cs typeface="Trebuchet MS"/>
                </a:rPr>
                <a:t>р</a:t>
              </a:r>
              <a:r>
                <a:rPr sz="900" spc="25" dirty="0">
                  <a:solidFill>
                    <a:srgbClr val="0070C0"/>
                  </a:solidFill>
                  <a:latin typeface="Trebuchet MS"/>
                  <a:cs typeface="Trebuchet MS"/>
                </a:rPr>
                <a:t>иум</a:t>
              </a:r>
              <a:r>
                <a:rPr sz="900" spc="-40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900" spc="185" dirty="0">
                  <a:solidFill>
                    <a:srgbClr val="0070C0"/>
                  </a:solidFill>
                  <a:latin typeface="Trebuchet MS"/>
                  <a:cs typeface="Trebuchet MS"/>
                </a:rPr>
                <a:t>–</a:t>
              </a:r>
              <a:endParaRPr sz="900">
                <a:latin typeface="Trebuchet MS"/>
                <a:cs typeface="Trebuchet MS"/>
              </a:endParaRPr>
            </a:p>
            <a:p>
              <a:pPr marL="27305">
                <a:lnSpc>
                  <a:spcPct val="100000"/>
                </a:lnSpc>
                <a:spcBef>
                  <a:spcPts val="20"/>
                </a:spcBef>
              </a:pPr>
              <a:r>
                <a:rPr sz="900" spc="15" dirty="0">
                  <a:solidFill>
                    <a:srgbClr val="0070C0"/>
                  </a:solidFill>
                  <a:latin typeface="Trebuchet MS"/>
                  <a:cs typeface="Trebuchet MS"/>
                </a:rPr>
                <a:t>методическая</a:t>
              </a:r>
              <a:r>
                <a:rPr sz="900" spc="-65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900" spc="20" dirty="0">
                  <a:solidFill>
                    <a:srgbClr val="0070C0"/>
                  </a:solidFill>
                  <a:latin typeface="Trebuchet MS"/>
                  <a:cs typeface="Trebuchet MS"/>
                </a:rPr>
                <a:t>сеть</a:t>
              </a:r>
              <a:endParaRPr sz="900">
                <a:latin typeface="Trebuchet MS"/>
                <a:cs typeface="Trebuchet MS"/>
              </a:endParaRPr>
            </a:p>
            <a:p>
              <a:pPr marL="27305">
                <a:lnSpc>
                  <a:spcPct val="100000"/>
                </a:lnSpc>
                <a:spcBef>
                  <a:spcPts val="25"/>
                </a:spcBef>
              </a:pPr>
              <a:r>
                <a:rPr sz="900" spc="-60" dirty="0">
                  <a:solidFill>
                    <a:srgbClr val="0070C0"/>
                  </a:solidFill>
                  <a:latin typeface="Trebuchet MS"/>
                  <a:cs typeface="Trebuchet MS"/>
                </a:rPr>
                <a:t>(</a:t>
              </a:r>
              <a:r>
                <a:rPr sz="900" spc="20" dirty="0">
                  <a:solidFill>
                    <a:srgbClr val="0070C0"/>
                  </a:solidFill>
                  <a:latin typeface="Trebuchet MS"/>
                  <a:cs typeface="Trebuchet MS"/>
                </a:rPr>
                <a:t>и</a:t>
              </a:r>
              <a:r>
                <a:rPr sz="900" spc="5" dirty="0">
                  <a:solidFill>
                    <a:srgbClr val="0070C0"/>
                  </a:solidFill>
                  <a:latin typeface="Trebuchet MS"/>
                  <a:cs typeface="Trebuchet MS"/>
                </a:rPr>
                <a:t>н</a:t>
              </a:r>
              <a:r>
                <a:rPr sz="900" spc="20" dirty="0">
                  <a:solidFill>
                    <a:srgbClr val="0070C0"/>
                  </a:solidFill>
                  <a:latin typeface="Trebuchet MS"/>
                  <a:cs typeface="Trebuchet MS"/>
                </a:rPr>
                <a:t>ж</a:t>
              </a:r>
              <a:r>
                <a:rPr sz="900" spc="-105" dirty="0">
                  <a:solidFill>
                    <a:srgbClr val="0070C0"/>
                  </a:solidFill>
                  <a:latin typeface="Trebuchet MS"/>
                  <a:cs typeface="Trebuchet MS"/>
                </a:rPr>
                <a:t>.</a:t>
              </a:r>
              <a:r>
                <a:rPr sz="900" spc="-40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900" spc="-5" dirty="0">
                  <a:solidFill>
                    <a:srgbClr val="0070C0"/>
                  </a:solidFill>
                  <a:latin typeface="Trebuchet MS"/>
                  <a:cs typeface="Trebuchet MS"/>
                </a:rPr>
                <a:t>к</a:t>
              </a:r>
              <a:r>
                <a:rPr sz="900" spc="-10" dirty="0">
                  <a:solidFill>
                    <a:srgbClr val="0070C0"/>
                  </a:solidFill>
                  <a:latin typeface="Trebuchet MS"/>
                  <a:cs typeface="Trebuchet MS"/>
                </a:rPr>
                <a:t>л</a:t>
              </a:r>
              <a:r>
                <a:rPr sz="900" spc="35" dirty="0">
                  <a:solidFill>
                    <a:srgbClr val="0070C0"/>
                  </a:solidFill>
                  <a:latin typeface="Trebuchet MS"/>
                  <a:cs typeface="Trebuchet MS"/>
                </a:rPr>
                <a:t>а</a:t>
              </a:r>
              <a:r>
                <a:rPr sz="900" spc="50" dirty="0">
                  <a:solidFill>
                    <a:srgbClr val="0070C0"/>
                  </a:solidFill>
                  <a:latin typeface="Trebuchet MS"/>
                  <a:cs typeface="Trebuchet MS"/>
                </a:rPr>
                <a:t>сс</a:t>
              </a:r>
              <a:r>
                <a:rPr sz="900" spc="-10" dirty="0">
                  <a:solidFill>
                    <a:srgbClr val="0070C0"/>
                  </a:solidFill>
                  <a:latin typeface="Trebuchet MS"/>
                  <a:cs typeface="Trebuchet MS"/>
                </a:rPr>
                <a:t>ы</a:t>
              </a:r>
              <a:r>
                <a:rPr sz="900" spc="-35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900" spc="185" dirty="0">
                  <a:solidFill>
                    <a:srgbClr val="0070C0"/>
                  </a:solidFill>
                  <a:latin typeface="Trebuchet MS"/>
                  <a:cs typeface="Trebuchet MS"/>
                </a:rPr>
                <a:t>–</a:t>
              </a:r>
              <a:r>
                <a:rPr sz="900" spc="-30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900" spc="45" dirty="0">
                  <a:solidFill>
                    <a:srgbClr val="0070C0"/>
                  </a:solidFill>
                  <a:latin typeface="Trebuchet MS"/>
                  <a:cs typeface="Trebuchet MS"/>
                </a:rPr>
                <a:t>7</a:t>
              </a:r>
              <a:r>
                <a:rPr sz="900" spc="50" dirty="0">
                  <a:solidFill>
                    <a:srgbClr val="0070C0"/>
                  </a:solidFill>
                  <a:latin typeface="Trebuchet MS"/>
                  <a:cs typeface="Trebuchet MS"/>
                </a:rPr>
                <a:t>0</a:t>
              </a:r>
              <a:r>
                <a:rPr sz="900" spc="-35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900" spc="25" dirty="0">
                  <a:solidFill>
                    <a:srgbClr val="0070C0"/>
                  </a:solidFill>
                  <a:latin typeface="Trebuchet MS"/>
                  <a:cs typeface="Trebuchet MS"/>
                </a:rPr>
                <a:t>ш</a:t>
              </a:r>
              <a:r>
                <a:rPr sz="900" spc="20" dirty="0">
                  <a:solidFill>
                    <a:srgbClr val="0070C0"/>
                  </a:solidFill>
                  <a:latin typeface="Trebuchet MS"/>
                  <a:cs typeface="Trebuchet MS"/>
                </a:rPr>
                <a:t>к</a:t>
              </a:r>
              <a:r>
                <a:rPr sz="900" spc="25" dirty="0">
                  <a:solidFill>
                    <a:srgbClr val="0070C0"/>
                  </a:solidFill>
                  <a:latin typeface="Trebuchet MS"/>
                  <a:cs typeface="Trebuchet MS"/>
                </a:rPr>
                <a:t>о</a:t>
              </a:r>
              <a:r>
                <a:rPr sz="900" spc="-10" dirty="0">
                  <a:solidFill>
                    <a:srgbClr val="0070C0"/>
                  </a:solidFill>
                  <a:latin typeface="Trebuchet MS"/>
                  <a:cs typeface="Trebuchet MS"/>
                </a:rPr>
                <a:t>л</a:t>
              </a:r>
              <a:r>
                <a:rPr sz="900" spc="-55" dirty="0">
                  <a:solidFill>
                    <a:srgbClr val="0070C0"/>
                  </a:solidFill>
                  <a:latin typeface="Trebuchet MS"/>
                  <a:cs typeface="Trebuchet MS"/>
                </a:rPr>
                <a:t>)</a:t>
              </a:r>
              <a:endParaRPr sz="900">
                <a:latin typeface="Trebuchet MS"/>
                <a:cs typeface="Trebuchet MS"/>
              </a:endParaRPr>
            </a:p>
            <a:p>
              <a:pPr marL="27305" marR="685165">
                <a:lnSpc>
                  <a:spcPts val="1010"/>
                </a:lnSpc>
                <a:spcBef>
                  <a:spcPts val="95"/>
                </a:spcBef>
                <a:buAutoNum type="arabicPeriod"/>
                <a:tabLst>
                  <a:tab pos="127635" algn="l"/>
                </a:tabLst>
              </a:pPr>
              <a:r>
                <a:rPr sz="900" spc="50" dirty="0">
                  <a:solidFill>
                    <a:srgbClr val="0070C0"/>
                  </a:solidFill>
                  <a:latin typeface="Trebuchet MS"/>
                  <a:cs typeface="Trebuchet MS"/>
                </a:rPr>
                <a:t>Ш</a:t>
              </a:r>
              <a:r>
                <a:rPr sz="900" spc="20" dirty="0">
                  <a:solidFill>
                    <a:srgbClr val="0070C0"/>
                  </a:solidFill>
                  <a:latin typeface="Trebuchet MS"/>
                  <a:cs typeface="Trebuchet MS"/>
                </a:rPr>
                <a:t>и</a:t>
              </a:r>
              <a:r>
                <a:rPr sz="900" spc="30" dirty="0">
                  <a:solidFill>
                    <a:srgbClr val="0070C0"/>
                  </a:solidFill>
                  <a:latin typeface="Trebuchet MS"/>
                  <a:cs typeface="Trebuchet MS"/>
                </a:rPr>
                <a:t>р</a:t>
              </a:r>
              <a:r>
                <a:rPr sz="900" spc="50" dirty="0">
                  <a:solidFill>
                    <a:srgbClr val="0070C0"/>
                  </a:solidFill>
                  <a:latin typeface="Trebuchet MS"/>
                  <a:cs typeface="Trebuchet MS"/>
                </a:rPr>
                <a:t>о</a:t>
              </a:r>
              <a:r>
                <a:rPr sz="900" spc="-5" dirty="0">
                  <a:solidFill>
                    <a:srgbClr val="0070C0"/>
                  </a:solidFill>
                  <a:latin typeface="Trebuchet MS"/>
                  <a:cs typeface="Trebuchet MS"/>
                </a:rPr>
                <a:t>к</a:t>
              </a:r>
              <a:r>
                <a:rPr sz="900" spc="20" dirty="0">
                  <a:solidFill>
                    <a:srgbClr val="0070C0"/>
                  </a:solidFill>
                  <a:latin typeface="Trebuchet MS"/>
                  <a:cs typeface="Trebuchet MS"/>
                </a:rPr>
                <a:t>ий</a:t>
              </a:r>
              <a:r>
                <a:rPr sz="900" spc="-35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900" spc="10" dirty="0">
                  <a:solidFill>
                    <a:srgbClr val="0070C0"/>
                  </a:solidFill>
                  <a:latin typeface="Trebuchet MS"/>
                  <a:cs typeface="Trebuchet MS"/>
                </a:rPr>
                <a:t>б</a:t>
              </a:r>
              <a:r>
                <a:rPr sz="900" spc="35" dirty="0">
                  <a:solidFill>
                    <a:srgbClr val="0070C0"/>
                  </a:solidFill>
                  <a:latin typeface="Trebuchet MS"/>
                  <a:cs typeface="Trebuchet MS"/>
                </a:rPr>
                <a:t>а</a:t>
              </a:r>
              <a:r>
                <a:rPr sz="900" spc="-5" dirty="0">
                  <a:solidFill>
                    <a:srgbClr val="0070C0"/>
                  </a:solidFill>
                  <a:latin typeface="Trebuchet MS"/>
                  <a:cs typeface="Trebuchet MS"/>
                </a:rPr>
                <a:t>к</a:t>
              </a:r>
              <a:r>
                <a:rPr sz="900" spc="35" dirty="0">
                  <a:solidFill>
                    <a:srgbClr val="0070C0"/>
                  </a:solidFill>
                  <a:latin typeface="Trebuchet MS"/>
                  <a:cs typeface="Trebuchet MS"/>
                </a:rPr>
                <a:t>а</a:t>
              </a:r>
              <a:r>
                <a:rPr sz="900" spc="-10" dirty="0">
                  <a:solidFill>
                    <a:srgbClr val="0070C0"/>
                  </a:solidFill>
                  <a:latin typeface="Trebuchet MS"/>
                  <a:cs typeface="Trebuchet MS"/>
                </a:rPr>
                <a:t>л</a:t>
              </a:r>
              <a:r>
                <a:rPr sz="900" spc="35" dirty="0">
                  <a:solidFill>
                    <a:srgbClr val="0070C0"/>
                  </a:solidFill>
                  <a:latin typeface="Trebuchet MS"/>
                  <a:cs typeface="Trebuchet MS"/>
                </a:rPr>
                <a:t>а</a:t>
              </a:r>
              <a:r>
                <a:rPr sz="900" spc="20" dirty="0">
                  <a:solidFill>
                    <a:srgbClr val="0070C0"/>
                  </a:solidFill>
                  <a:latin typeface="Trebuchet MS"/>
                  <a:cs typeface="Trebuchet MS"/>
                </a:rPr>
                <a:t>в</a:t>
              </a:r>
              <a:r>
                <a:rPr sz="900" spc="30" dirty="0">
                  <a:solidFill>
                    <a:srgbClr val="0070C0"/>
                  </a:solidFill>
                  <a:latin typeface="Trebuchet MS"/>
                  <a:cs typeface="Trebuchet MS"/>
                </a:rPr>
                <a:t>р</a:t>
              </a:r>
              <a:r>
                <a:rPr sz="900" spc="20" dirty="0">
                  <a:solidFill>
                    <a:srgbClr val="0070C0"/>
                  </a:solidFill>
                  <a:latin typeface="Trebuchet MS"/>
                  <a:cs typeface="Trebuchet MS"/>
                </a:rPr>
                <a:t>и</a:t>
              </a:r>
              <a:r>
                <a:rPr sz="900" spc="35" dirty="0">
                  <a:solidFill>
                    <a:srgbClr val="0070C0"/>
                  </a:solidFill>
                  <a:latin typeface="Trebuchet MS"/>
                  <a:cs typeface="Trebuchet MS"/>
                </a:rPr>
                <a:t>а</a:t>
              </a:r>
              <a:r>
                <a:rPr sz="900" spc="5" dirty="0">
                  <a:solidFill>
                    <a:srgbClr val="0070C0"/>
                  </a:solidFill>
                  <a:latin typeface="Trebuchet MS"/>
                  <a:cs typeface="Trebuchet MS"/>
                </a:rPr>
                <a:t>т  </a:t>
              </a:r>
              <a:r>
                <a:rPr sz="900" spc="30" dirty="0">
                  <a:solidFill>
                    <a:srgbClr val="0070C0"/>
                  </a:solidFill>
                  <a:latin typeface="Trebuchet MS"/>
                  <a:cs typeface="Trebuchet MS"/>
                </a:rPr>
                <a:t>по</a:t>
              </a:r>
              <a:r>
                <a:rPr sz="900" spc="-40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900" spc="60" dirty="0">
                  <a:solidFill>
                    <a:srgbClr val="0070C0"/>
                  </a:solidFill>
                  <a:latin typeface="Trebuchet MS"/>
                  <a:cs typeface="Trebuchet MS"/>
                </a:rPr>
                <a:t>УГСН</a:t>
              </a:r>
              <a:endParaRPr sz="900">
                <a:latin typeface="Trebuchet MS"/>
                <a:cs typeface="Trebuchet MS"/>
              </a:endParaRPr>
            </a:p>
            <a:p>
              <a:pPr marL="151130" indent="-124460">
                <a:lnSpc>
                  <a:spcPct val="100000"/>
                </a:lnSpc>
                <a:buAutoNum type="arabicPeriod"/>
                <a:tabLst>
                  <a:tab pos="151765" algn="l"/>
                </a:tabLst>
              </a:pPr>
              <a:r>
                <a:rPr sz="900" spc="50" dirty="0">
                  <a:solidFill>
                    <a:srgbClr val="0070C0"/>
                  </a:solidFill>
                  <a:latin typeface="Trebuchet MS"/>
                  <a:cs typeface="Trebuchet MS"/>
                </a:rPr>
                <a:t>И</a:t>
              </a:r>
              <a:r>
                <a:rPr sz="900" spc="5" dirty="0">
                  <a:solidFill>
                    <a:srgbClr val="0070C0"/>
                  </a:solidFill>
                  <a:latin typeface="Trebuchet MS"/>
                  <a:cs typeface="Trebuchet MS"/>
                </a:rPr>
                <a:t>н</a:t>
              </a:r>
              <a:r>
                <a:rPr sz="900" spc="20" dirty="0">
                  <a:solidFill>
                    <a:srgbClr val="0070C0"/>
                  </a:solidFill>
                  <a:latin typeface="Trebuchet MS"/>
                  <a:cs typeface="Trebuchet MS"/>
                </a:rPr>
                <a:t>ж</a:t>
              </a:r>
              <a:r>
                <a:rPr sz="900" spc="15" dirty="0">
                  <a:solidFill>
                    <a:srgbClr val="0070C0"/>
                  </a:solidFill>
                  <a:latin typeface="Trebuchet MS"/>
                  <a:cs typeface="Trebuchet MS"/>
                </a:rPr>
                <a:t>е</a:t>
              </a:r>
              <a:r>
                <a:rPr sz="900" spc="5" dirty="0">
                  <a:solidFill>
                    <a:srgbClr val="0070C0"/>
                  </a:solidFill>
                  <a:latin typeface="Trebuchet MS"/>
                  <a:cs typeface="Trebuchet MS"/>
                </a:rPr>
                <a:t>н</a:t>
              </a:r>
              <a:r>
                <a:rPr sz="900" spc="15" dirty="0">
                  <a:solidFill>
                    <a:srgbClr val="0070C0"/>
                  </a:solidFill>
                  <a:latin typeface="Trebuchet MS"/>
                  <a:cs typeface="Trebuchet MS"/>
                </a:rPr>
                <a:t>е</a:t>
              </a:r>
              <a:r>
                <a:rPr sz="900" spc="30" dirty="0">
                  <a:solidFill>
                    <a:srgbClr val="0070C0"/>
                  </a:solidFill>
                  <a:latin typeface="Trebuchet MS"/>
                  <a:cs typeface="Trebuchet MS"/>
                </a:rPr>
                <a:t>р</a:t>
              </a:r>
              <a:r>
                <a:rPr sz="900" spc="5" dirty="0">
                  <a:solidFill>
                    <a:srgbClr val="0070C0"/>
                  </a:solidFill>
                  <a:latin typeface="Trebuchet MS"/>
                  <a:cs typeface="Trebuchet MS"/>
                </a:rPr>
                <a:t>н</a:t>
              </a:r>
              <a:r>
                <a:rPr sz="900" spc="35" dirty="0">
                  <a:solidFill>
                    <a:srgbClr val="0070C0"/>
                  </a:solidFill>
                  <a:latin typeface="Trebuchet MS"/>
                  <a:cs typeface="Trebuchet MS"/>
                </a:rPr>
                <a:t>а</a:t>
              </a:r>
              <a:r>
                <a:rPr sz="900" spc="5" dirty="0">
                  <a:solidFill>
                    <a:srgbClr val="0070C0"/>
                  </a:solidFill>
                  <a:latin typeface="Trebuchet MS"/>
                  <a:cs typeface="Trebuchet MS"/>
                </a:rPr>
                <a:t>я</a:t>
              </a:r>
              <a:r>
                <a:rPr sz="900" spc="-40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900" spc="25" dirty="0">
                  <a:solidFill>
                    <a:srgbClr val="0070C0"/>
                  </a:solidFill>
                  <a:latin typeface="Trebuchet MS"/>
                  <a:cs typeface="Trebuchet MS"/>
                </a:rPr>
                <a:t>ш</a:t>
              </a:r>
              <a:r>
                <a:rPr sz="900" spc="-5" dirty="0">
                  <a:solidFill>
                    <a:srgbClr val="0070C0"/>
                  </a:solidFill>
                  <a:latin typeface="Trebuchet MS"/>
                  <a:cs typeface="Trebuchet MS"/>
                </a:rPr>
                <a:t>к</a:t>
              </a:r>
              <a:r>
                <a:rPr sz="900" spc="50" dirty="0">
                  <a:solidFill>
                    <a:srgbClr val="0070C0"/>
                  </a:solidFill>
                  <a:latin typeface="Trebuchet MS"/>
                  <a:cs typeface="Trebuchet MS"/>
                </a:rPr>
                <a:t>о</a:t>
              </a:r>
              <a:r>
                <a:rPr sz="900" spc="-10" dirty="0">
                  <a:solidFill>
                    <a:srgbClr val="0070C0"/>
                  </a:solidFill>
                  <a:latin typeface="Trebuchet MS"/>
                  <a:cs typeface="Trebuchet MS"/>
                </a:rPr>
                <a:t>л</a:t>
              </a:r>
              <a:r>
                <a:rPr sz="900" spc="35" dirty="0">
                  <a:solidFill>
                    <a:srgbClr val="0070C0"/>
                  </a:solidFill>
                  <a:latin typeface="Trebuchet MS"/>
                  <a:cs typeface="Trebuchet MS"/>
                </a:rPr>
                <a:t>а</a:t>
              </a:r>
              <a:endParaRPr sz="900">
                <a:latin typeface="Trebuchet MS"/>
                <a:cs typeface="Trebuchet MS"/>
              </a:endParaRPr>
            </a:p>
            <a:p>
              <a:pPr marL="27305">
                <a:lnSpc>
                  <a:spcPct val="100000"/>
                </a:lnSpc>
                <a:spcBef>
                  <a:spcPts val="20"/>
                </a:spcBef>
              </a:pPr>
              <a:r>
                <a:rPr sz="900" spc="20" dirty="0">
                  <a:solidFill>
                    <a:srgbClr val="0070C0"/>
                  </a:solidFill>
                  <a:latin typeface="Trebuchet MS"/>
                  <a:cs typeface="Trebuchet MS"/>
                </a:rPr>
                <a:t>(магистратура</a:t>
              </a:r>
              <a:r>
                <a:rPr sz="900" spc="-55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900" spc="-5" dirty="0">
                  <a:solidFill>
                    <a:srgbClr val="0070C0"/>
                  </a:solidFill>
                  <a:latin typeface="Trebuchet MS"/>
                  <a:cs typeface="Trebuchet MS"/>
                </a:rPr>
                <a:t>+</a:t>
              </a:r>
              <a:r>
                <a:rPr sz="900" spc="-45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900" dirty="0">
                  <a:solidFill>
                    <a:srgbClr val="0070C0"/>
                  </a:solidFill>
                  <a:latin typeface="Trebuchet MS"/>
                  <a:cs typeface="Trebuchet MS"/>
                </a:rPr>
                <a:t>студ.</a:t>
              </a:r>
              <a:r>
                <a:rPr sz="900" spc="-55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900" spc="10" dirty="0">
                  <a:solidFill>
                    <a:srgbClr val="0070C0"/>
                  </a:solidFill>
                  <a:latin typeface="Trebuchet MS"/>
                  <a:cs typeface="Trebuchet MS"/>
                </a:rPr>
                <a:t>КБ)</a:t>
              </a:r>
              <a:endParaRPr sz="900">
                <a:latin typeface="Trebuchet MS"/>
                <a:cs typeface="Trebuchet MS"/>
              </a:endParaRPr>
            </a:p>
            <a:p>
              <a:pPr marL="154305" indent="-127635">
                <a:lnSpc>
                  <a:spcPct val="100000"/>
                </a:lnSpc>
                <a:spcBef>
                  <a:spcPts val="25"/>
                </a:spcBef>
                <a:buAutoNum type="arabicPeriod" startAt="3"/>
                <a:tabLst>
                  <a:tab pos="154940" algn="l"/>
                </a:tabLst>
              </a:pPr>
              <a:r>
                <a:rPr sz="900" spc="80" dirty="0">
                  <a:solidFill>
                    <a:srgbClr val="0070C0"/>
                  </a:solidFill>
                  <a:latin typeface="Trebuchet MS"/>
                  <a:cs typeface="Trebuchet MS"/>
                </a:rPr>
                <a:t>Ф</a:t>
              </a:r>
              <a:r>
                <a:rPr sz="900" spc="30" dirty="0">
                  <a:solidFill>
                    <a:srgbClr val="0070C0"/>
                  </a:solidFill>
                  <a:latin typeface="Trebuchet MS"/>
                  <a:cs typeface="Trebuchet MS"/>
                </a:rPr>
                <a:t>р</a:t>
              </a:r>
              <a:r>
                <a:rPr sz="900" spc="50" dirty="0">
                  <a:solidFill>
                    <a:srgbClr val="0070C0"/>
                  </a:solidFill>
                  <a:latin typeface="Trebuchet MS"/>
                  <a:cs typeface="Trebuchet MS"/>
                </a:rPr>
                <a:t>о</a:t>
              </a:r>
              <a:r>
                <a:rPr sz="900" spc="5" dirty="0">
                  <a:solidFill>
                    <a:srgbClr val="0070C0"/>
                  </a:solidFill>
                  <a:latin typeface="Trebuchet MS"/>
                  <a:cs typeface="Trebuchet MS"/>
                </a:rPr>
                <a:t>н</a:t>
              </a:r>
              <a:r>
                <a:rPr sz="900" dirty="0">
                  <a:solidFill>
                    <a:srgbClr val="0070C0"/>
                  </a:solidFill>
                  <a:latin typeface="Trebuchet MS"/>
                  <a:cs typeface="Trebuchet MS"/>
                </a:rPr>
                <a:t>т</a:t>
              </a:r>
              <a:r>
                <a:rPr sz="900" spc="20" dirty="0">
                  <a:solidFill>
                    <a:srgbClr val="0070C0"/>
                  </a:solidFill>
                  <a:latin typeface="Trebuchet MS"/>
                  <a:cs typeface="Trebuchet MS"/>
                </a:rPr>
                <a:t>и</a:t>
              </a:r>
              <a:r>
                <a:rPr sz="900" spc="30" dirty="0">
                  <a:solidFill>
                    <a:srgbClr val="0070C0"/>
                  </a:solidFill>
                  <a:latin typeface="Trebuchet MS"/>
                  <a:cs typeface="Trebuchet MS"/>
                </a:rPr>
                <a:t>р</a:t>
              </a:r>
              <a:r>
                <a:rPr sz="900" spc="5" dirty="0">
                  <a:solidFill>
                    <a:srgbClr val="0070C0"/>
                  </a:solidFill>
                  <a:latin typeface="Trebuchet MS"/>
                  <a:cs typeface="Trebuchet MS"/>
                </a:rPr>
                <a:t>н</a:t>
              </a:r>
              <a:r>
                <a:rPr sz="900" spc="-10" dirty="0">
                  <a:solidFill>
                    <a:srgbClr val="0070C0"/>
                  </a:solidFill>
                  <a:latin typeface="Trebuchet MS"/>
                  <a:cs typeface="Trebuchet MS"/>
                </a:rPr>
                <a:t>ы</a:t>
              </a:r>
              <a:r>
                <a:rPr sz="900" spc="20" dirty="0">
                  <a:solidFill>
                    <a:srgbClr val="0070C0"/>
                  </a:solidFill>
                  <a:latin typeface="Trebuchet MS"/>
                  <a:cs typeface="Trebuchet MS"/>
                </a:rPr>
                <a:t>е</a:t>
              </a:r>
              <a:r>
                <a:rPr sz="900" spc="-40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900" spc="-10" dirty="0">
                  <a:solidFill>
                    <a:srgbClr val="0070C0"/>
                  </a:solidFill>
                  <a:latin typeface="Trebuchet MS"/>
                  <a:cs typeface="Trebuchet MS"/>
                </a:rPr>
                <a:t>л</a:t>
              </a:r>
              <a:r>
                <a:rPr sz="900" spc="35" dirty="0">
                  <a:solidFill>
                    <a:srgbClr val="0070C0"/>
                  </a:solidFill>
                  <a:latin typeface="Trebuchet MS"/>
                  <a:cs typeface="Trebuchet MS"/>
                </a:rPr>
                <a:t>а</a:t>
              </a:r>
              <a:r>
                <a:rPr sz="900" spc="10" dirty="0">
                  <a:solidFill>
                    <a:srgbClr val="0070C0"/>
                  </a:solidFill>
                  <a:latin typeface="Trebuchet MS"/>
                  <a:cs typeface="Trebuchet MS"/>
                </a:rPr>
                <a:t>б</a:t>
              </a:r>
              <a:r>
                <a:rPr sz="900" spc="50" dirty="0">
                  <a:solidFill>
                    <a:srgbClr val="0070C0"/>
                  </a:solidFill>
                  <a:latin typeface="Trebuchet MS"/>
                  <a:cs typeface="Trebuchet MS"/>
                </a:rPr>
                <a:t>о</a:t>
              </a:r>
              <a:r>
                <a:rPr sz="900" spc="30" dirty="0">
                  <a:solidFill>
                    <a:srgbClr val="0070C0"/>
                  </a:solidFill>
                  <a:latin typeface="Trebuchet MS"/>
                  <a:cs typeface="Trebuchet MS"/>
                </a:rPr>
                <a:t>р</a:t>
              </a:r>
              <a:r>
                <a:rPr sz="900" spc="35" dirty="0">
                  <a:solidFill>
                    <a:srgbClr val="0070C0"/>
                  </a:solidFill>
                  <a:latin typeface="Trebuchet MS"/>
                  <a:cs typeface="Trebuchet MS"/>
                </a:rPr>
                <a:t>а</a:t>
              </a:r>
              <a:r>
                <a:rPr sz="900" dirty="0">
                  <a:solidFill>
                    <a:srgbClr val="0070C0"/>
                  </a:solidFill>
                  <a:latin typeface="Trebuchet MS"/>
                  <a:cs typeface="Trebuchet MS"/>
                </a:rPr>
                <a:t>т</a:t>
              </a:r>
              <a:r>
                <a:rPr sz="900" spc="50" dirty="0">
                  <a:solidFill>
                    <a:srgbClr val="0070C0"/>
                  </a:solidFill>
                  <a:latin typeface="Trebuchet MS"/>
                  <a:cs typeface="Trebuchet MS"/>
                </a:rPr>
                <a:t>о</a:t>
              </a:r>
              <a:r>
                <a:rPr sz="900" spc="30" dirty="0">
                  <a:solidFill>
                    <a:srgbClr val="0070C0"/>
                  </a:solidFill>
                  <a:latin typeface="Trebuchet MS"/>
                  <a:cs typeface="Trebuchet MS"/>
                </a:rPr>
                <a:t>р</a:t>
              </a:r>
              <a:r>
                <a:rPr sz="900" spc="20" dirty="0">
                  <a:solidFill>
                    <a:srgbClr val="0070C0"/>
                  </a:solidFill>
                  <a:latin typeface="Trebuchet MS"/>
                  <a:cs typeface="Trebuchet MS"/>
                </a:rPr>
                <a:t>ии</a:t>
              </a:r>
              <a:endParaRPr sz="900">
                <a:latin typeface="Trebuchet MS"/>
                <a:cs typeface="Trebuchet MS"/>
              </a:endParaRPr>
            </a:p>
            <a:p>
              <a:pPr marL="27305">
                <a:lnSpc>
                  <a:spcPct val="100000"/>
                </a:lnSpc>
              </a:pPr>
              <a:r>
                <a:rPr sz="900" spc="-30" dirty="0">
                  <a:solidFill>
                    <a:srgbClr val="0070C0"/>
                  </a:solidFill>
                  <a:latin typeface="Trebuchet MS"/>
                  <a:cs typeface="Trebuchet MS"/>
                </a:rPr>
                <a:t>(</a:t>
              </a:r>
              <a:r>
                <a:rPr sz="900" spc="-35" dirty="0">
                  <a:solidFill>
                    <a:srgbClr val="0070C0"/>
                  </a:solidFill>
                  <a:latin typeface="Trebuchet MS"/>
                  <a:cs typeface="Trebuchet MS"/>
                </a:rPr>
                <a:t>+</a:t>
              </a:r>
              <a:r>
                <a:rPr sz="900" spc="-30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900" spc="20" dirty="0">
                  <a:solidFill>
                    <a:srgbClr val="0070C0"/>
                  </a:solidFill>
                  <a:latin typeface="Trebuchet MS"/>
                  <a:cs typeface="Trebuchet MS"/>
                </a:rPr>
                <a:t>ц</a:t>
              </a:r>
              <a:r>
                <a:rPr sz="900" spc="15" dirty="0">
                  <a:solidFill>
                    <a:srgbClr val="0070C0"/>
                  </a:solidFill>
                  <a:latin typeface="Trebuchet MS"/>
                  <a:cs typeface="Trebuchet MS"/>
                </a:rPr>
                <a:t>е</a:t>
              </a:r>
              <a:r>
                <a:rPr sz="900" spc="-10" dirty="0">
                  <a:solidFill>
                    <a:srgbClr val="0070C0"/>
                  </a:solidFill>
                  <a:latin typeface="Trebuchet MS"/>
                  <a:cs typeface="Trebuchet MS"/>
                </a:rPr>
                <a:t>л</a:t>
              </a:r>
              <a:r>
                <a:rPr sz="900" spc="15" dirty="0">
                  <a:solidFill>
                    <a:srgbClr val="0070C0"/>
                  </a:solidFill>
                  <a:latin typeface="Trebuchet MS"/>
                  <a:cs typeface="Trebuchet MS"/>
                </a:rPr>
                <a:t>е</a:t>
              </a:r>
              <a:r>
                <a:rPr sz="900" spc="20" dirty="0">
                  <a:solidFill>
                    <a:srgbClr val="0070C0"/>
                  </a:solidFill>
                  <a:latin typeface="Trebuchet MS"/>
                  <a:cs typeface="Trebuchet MS"/>
                </a:rPr>
                <a:t>в</a:t>
              </a:r>
              <a:r>
                <a:rPr sz="900" spc="35" dirty="0">
                  <a:solidFill>
                    <a:srgbClr val="0070C0"/>
                  </a:solidFill>
                  <a:latin typeface="Trebuchet MS"/>
                  <a:cs typeface="Trebuchet MS"/>
                </a:rPr>
                <a:t>а</a:t>
              </a:r>
              <a:r>
                <a:rPr sz="900" spc="5" dirty="0">
                  <a:solidFill>
                    <a:srgbClr val="0070C0"/>
                  </a:solidFill>
                  <a:latin typeface="Trebuchet MS"/>
                  <a:cs typeface="Trebuchet MS"/>
                </a:rPr>
                <a:t>я</a:t>
              </a:r>
              <a:r>
                <a:rPr sz="900" spc="-40" dirty="0">
                  <a:solidFill>
                    <a:srgbClr val="0070C0"/>
                  </a:solidFill>
                  <a:latin typeface="Trebuchet MS"/>
                  <a:cs typeface="Trebuchet MS"/>
                </a:rPr>
                <a:t> </a:t>
              </a:r>
              <a:r>
                <a:rPr sz="900" spc="35" dirty="0">
                  <a:solidFill>
                    <a:srgbClr val="0070C0"/>
                  </a:solidFill>
                  <a:latin typeface="Trebuchet MS"/>
                  <a:cs typeface="Trebuchet MS"/>
                </a:rPr>
                <a:t>а</a:t>
              </a:r>
              <a:r>
                <a:rPr sz="900" spc="50" dirty="0">
                  <a:solidFill>
                    <a:srgbClr val="0070C0"/>
                  </a:solidFill>
                  <a:latin typeface="Trebuchet MS"/>
                  <a:cs typeface="Trebuchet MS"/>
                </a:rPr>
                <a:t>с</a:t>
              </a:r>
              <a:r>
                <a:rPr sz="900" spc="15" dirty="0">
                  <a:solidFill>
                    <a:srgbClr val="0070C0"/>
                  </a:solidFill>
                  <a:latin typeface="Trebuchet MS"/>
                  <a:cs typeface="Trebuchet MS"/>
                </a:rPr>
                <a:t>п</a:t>
              </a:r>
              <a:r>
                <a:rPr sz="900" spc="20" dirty="0">
                  <a:solidFill>
                    <a:srgbClr val="0070C0"/>
                  </a:solidFill>
                  <a:latin typeface="Trebuchet MS"/>
                  <a:cs typeface="Trebuchet MS"/>
                </a:rPr>
                <a:t>и</a:t>
              </a:r>
              <a:r>
                <a:rPr sz="900" spc="30" dirty="0">
                  <a:solidFill>
                    <a:srgbClr val="0070C0"/>
                  </a:solidFill>
                  <a:latin typeface="Trebuchet MS"/>
                  <a:cs typeface="Trebuchet MS"/>
                </a:rPr>
                <a:t>р</a:t>
              </a:r>
              <a:r>
                <a:rPr sz="900" spc="35" dirty="0">
                  <a:solidFill>
                    <a:srgbClr val="0070C0"/>
                  </a:solidFill>
                  <a:latin typeface="Trebuchet MS"/>
                  <a:cs typeface="Trebuchet MS"/>
                </a:rPr>
                <a:t>а</a:t>
              </a:r>
              <a:r>
                <a:rPr sz="900" spc="5" dirty="0">
                  <a:solidFill>
                    <a:srgbClr val="0070C0"/>
                  </a:solidFill>
                  <a:latin typeface="Trebuchet MS"/>
                  <a:cs typeface="Trebuchet MS"/>
                </a:rPr>
                <a:t>н</a:t>
              </a:r>
              <a:r>
                <a:rPr sz="900" dirty="0">
                  <a:solidFill>
                    <a:srgbClr val="0070C0"/>
                  </a:solidFill>
                  <a:latin typeface="Trebuchet MS"/>
                  <a:cs typeface="Trebuchet MS"/>
                </a:rPr>
                <a:t>т</a:t>
              </a:r>
              <a:r>
                <a:rPr sz="900" spc="50" dirty="0">
                  <a:solidFill>
                    <a:srgbClr val="0070C0"/>
                  </a:solidFill>
                  <a:latin typeface="Trebuchet MS"/>
                  <a:cs typeface="Trebuchet MS"/>
                </a:rPr>
                <a:t>у</a:t>
              </a:r>
              <a:r>
                <a:rPr sz="900" spc="30" dirty="0">
                  <a:solidFill>
                    <a:srgbClr val="0070C0"/>
                  </a:solidFill>
                  <a:latin typeface="Trebuchet MS"/>
                  <a:cs typeface="Trebuchet MS"/>
                </a:rPr>
                <a:t>р</a:t>
              </a:r>
              <a:r>
                <a:rPr sz="900" spc="35" dirty="0">
                  <a:solidFill>
                    <a:srgbClr val="0070C0"/>
                  </a:solidFill>
                  <a:latin typeface="Trebuchet MS"/>
                  <a:cs typeface="Trebuchet MS"/>
                </a:rPr>
                <a:t>а</a:t>
              </a:r>
              <a:r>
                <a:rPr sz="900" spc="-55" dirty="0">
                  <a:solidFill>
                    <a:srgbClr val="0070C0"/>
                  </a:solidFill>
                  <a:latin typeface="Trebuchet MS"/>
                  <a:cs typeface="Trebuchet MS"/>
                </a:rPr>
                <a:t>)</a:t>
              </a:r>
              <a:endParaRPr sz="900">
                <a:latin typeface="Trebuchet MS"/>
                <a:cs typeface="Trebuchet MS"/>
              </a:endParaRPr>
            </a:p>
          </p:txBody>
        </p:sp>
        <p:sp>
          <p:nvSpPr>
            <p:cNvPr id="83" name="object 45"/>
            <p:cNvSpPr txBox="1"/>
            <p:nvPr/>
          </p:nvSpPr>
          <p:spPr>
            <a:xfrm>
              <a:off x="6416724" y="5664708"/>
              <a:ext cx="1040765" cy="40957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065" marR="5080" indent="-635" algn="ctr">
                <a:lnSpc>
                  <a:spcPct val="105000"/>
                </a:lnSpc>
                <a:spcBef>
                  <a:spcPts val="100"/>
                </a:spcBef>
              </a:pPr>
              <a:r>
                <a:rPr sz="800" spc="20" dirty="0">
                  <a:latin typeface="Trebuchet MS"/>
                  <a:cs typeface="Trebuchet MS"/>
                </a:rPr>
                <a:t>Решение Ученого </a:t>
              </a:r>
              <a:r>
                <a:rPr sz="800" spc="25" dirty="0">
                  <a:latin typeface="Trebuchet MS"/>
                  <a:cs typeface="Trebuchet MS"/>
                </a:rPr>
                <a:t> совета</a:t>
              </a:r>
              <a:r>
                <a:rPr sz="800" spc="-55" dirty="0">
                  <a:latin typeface="Trebuchet MS"/>
                  <a:cs typeface="Trebuchet MS"/>
                </a:rPr>
                <a:t> </a:t>
              </a:r>
              <a:r>
                <a:rPr sz="800" spc="25" dirty="0">
                  <a:latin typeface="Trebuchet MS"/>
                  <a:cs typeface="Trebuchet MS"/>
                </a:rPr>
                <a:t>от</a:t>
              </a:r>
              <a:r>
                <a:rPr sz="800" spc="-60" dirty="0">
                  <a:latin typeface="Trebuchet MS"/>
                  <a:cs typeface="Trebuchet MS"/>
                </a:rPr>
                <a:t> </a:t>
              </a:r>
              <a:r>
                <a:rPr sz="800" spc="10" dirty="0">
                  <a:latin typeface="Trebuchet MS"/>
                  <a:cs typeface="Trebuchet MS"/>
                </a:rPr>
                <a:t>21.04.2022 </a:t>
              </a:r>
              <a:r>
                <a:rPr sz="800" spc="-225" dirty="0">
                  <a:latin typeface="Trebuchet MS"/>
                  <a:cs typeface="Trebuchet MS"/>
                </a:rPr>
                <a:t> </a:t>
              </a:r>
              <a:r>
                <a:rPr sz="800" spc="25" dirty="0">
                  <a:latin typeface="Trebuchet MS"/>
                  <a:cs typeface="Trebuchet MS"/>
                </a:rPr>
                <a:t>Протокол</a:t>
              </a:r>
              <a:r>
                <a:rPr sz="800" spc="-35" dirty="0">
                  <a:latin typeface="Trebuchet MS"/>
                  <a:cs typeface="Trebuchet MS"/>
                </a:rPr>
                <a:t> </a:t>
              </a:r>
              <a:r>
                <a:rPr sz="800" spc="85" dirty="0">
                  <a:latin typeface="Trebuchet MS"/>
                  <a:cs typeface="Trebuchet MS"/>
                </a:rPr>
                <a:t>№3</a:t>
              </a:r>
              <a:endParaRPr sz="800">
                <a:latin typeface="Trebuchet MS"/>
                <a:cs typeface="Trebuchet MS"/>
              </a:endParaRPr>
            </a:p>
          </p:txBody>
        </p:sp>
        <p:sp>
          <p:nvSpPr>
            <p:cNvPr id="84" name="object 46"/>
            <p:cNvSpPr txBox="1"/>
            <p:nvPr/>
          </p:nvSpPr>
          <p:spPr>
            <a:xfrm>
              <a:off x="8092637" y="5664708"/>
              <a:ext cx="1442085" cy="40957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 algn="ctr">
                <a:lnSpc>
                  <a:spcPct val="105000"/>
                </a:lnSpc>
                <a:spcBef>
                  <a:spcPts val="100"/>
                </a:spcBef>
              </a:pPr>
              <a:r>
                <a:rPr sz="800" spc="55" dirty="0">
                  <a:latin typeface="Trebuchet MS"/>
                  <a:cs typeface="Trebuchet MS"/>
                </a:rPr>
                <a:t>На</a:t>
              </a:r>
              <a:r>
                <a:rPr sz="800" spc="35" dirty="0">
                  <a:latin typeface="Trebuchet MS"/>
                  <a:cs typeface="Trebuchet MS"/>
                </a:rPr>
                <a:t>з</a:t>
              </a:r>
              <a:r>
                <a:rPr sz="800" dirty="0">
                  <a:latin typeface="Trebuchet MS"/>
                  <a:cs typeface="Trebuchet MS"/>
                </a:rPr>
                <a:t>н</a:t>
              </a:r>
              <a:r>
                <a:rPr sz="800" spc="20" dirty="0">
                  <a:latin typeface="Trebuchet MS"/>
                  <a:cs typeface="Trebuchet MS"/>
                </a:rPr>
                <a:t>а</a:t>
              </a:r>
              <a:r>
                <a:rPr sz="800" spc="15" dirty="0">
                  <a:latin typeface="Trebuchet MS"/>
                  <a:cs typeface="Trebuchet MS"/>
                </a:rPr>
                <a:t>ч</a:t>
              </a:r>
              <a:r>
                <a:rPr sz="800" spc="20" dirty="0">
                  <a:latin typeface="Trebuchet MS"/>
                  <a:cs typeface="Trebuchet MS"/>
                </a:rPr>
                <a:t>е</a:t>
              </a:r>
              <a:r>
                <a:rPr sz="800" spc="5" dirty="0">
                  <a:latin typeface="Trebuchet MS"/>
                  <a:cs typeface="Trebuchet MS"/>
                </a:rPr>
                <a:t>н</a:t>
              </a:r>
              <a:r>
                <a:rPr sz="800" spc="-35" dirty="0">
                  <a:latin typeface="Trebuchet MS"/>
                  <a:cs typeface="Trebuchet MS"/>
                </a:rPr>
                <a:t> </a:t>
              </a:r>
              <a:r>
                <a:rPr sz="800" spc="10" dirty="0">
                  <a:latin typeface="Trebuchet MS"/>
                  <a:cs typeface="Trebuchet MS"/>
                </a:rPr>
                <a:t>и</a:t>
              </a:r>
              <a:r>
                <a:rPr sz="800" spc="-100" dirty="0">
                  <a:latin typeface="Trebuchet MS"/>
                  <a:cs typeface="Trebuchet MS"/>
                </a:rPr>
                <a:t>.</a:t>
              </a:r>
              <a:r>
                <a:rPr sz="800" spc="40" dirty="0">
                  <a:latin typeface="Trebuchet MS"/>
                  <a:cs typeface="Trebuchet MS"/>
                </a:rPr>
                <a:t>о</a:t>
              </a:r>
              <a:r>
                <a:rPr sz="800" spc="-95" dirty="0">
                  <a:latin typeface="Trebuchet MS"/>
                  <a:cs typeface="Trebuchet MS"/>
                </a:rPr>
                <a:t>.</a:t>
              </a:r>
              <a:r>
                <a:rPr sz="800" spc="-35" dirty="0">
                  <a:latin typeface="Trebuchet MS"/>
                  <a:cs typeface="Trebuchet MS"/>
                </a:rPr>
                <a:t> </a:t>
              </a:r>
              <a:r>
                <a:rPr sz="800" spc="30" dirty="0">
                  <a:latin typeface="Trebuchet MS"/>
                  <a:cs typeface="Trebuchet MS"/>
                </a:rPr>
                <a:t>п</a:t>
              </a:r>
              <a:r>
                <a:rPr sz="800" spc="15" dirty="0">
                  <a:latin typeface="Trebuchet MS"/>
                  <a:cs typeface="Trebuchet MS"/>
                </a:rPr>
                <a:t>р</a:t>
              </a:r>
              <a:r>
                <a:rPr sz="800" spc="40" dirty="0">
                  <a:latin typeface="Trebuchet MS"/>
                  <a:cs typeface="Trebuchet MS"/>
                </a:rPr>
                <a:t>о</a:t>
              </a:r>
              <a:r>
                <a:rPr sz="800" spc="20" dirty="0">
                  <a:latin typeface="Trebuchet MS"/>
                  <a:cs typeface="Trebuchet MS"/>
                </a:rPr>
                <a:t>ре</a:t>
              </a:r>
              <a:r>
                <a:rPr sz="800" spc="-5" dirty="0">
                  <a:latin typeface="Trebuchet MS"/>
                  <a:cs typeface="Trebuchet MS"/>
                </a:rPr>
                <a:t>к</a:t>
              </a:r>
              <a:r>
                <a:rPr sz="800" spc="5" dirty="0">
                  <a:latin typeface="Trebuchet MS"/>
                  <a:cs typeface="Trebuchet MS"/>
                </a:rPr>
                <a:t>т</a:t>
              </a:r>
              <a:r>
                <a:rPr sz="800" spc="40" dirty="0">
                  <a:latin typeface="Trebuchet MS"/>
                  <a:cs typeface="Trebuchet MS"/>
                </a:rPr>
                <a:t>о</a:t>
              </a:r>
              <a:r>
                <a:rPr sz="800" spc="20" dirty="0">
                  <a:latin typeface="Trebuchet MS"/>
                  <a:cs typeface="Trebuchet MS"/>
                </a:rPr>
                <a:t>р</a:t>
              </a:r>
              <a:r>
                <a:rPr sz="800" spc="30" dirty="0">
                  <a:latin typeface="Trebuchet MS"/>
                  <a:cs typeface="Trebuchet MS"/>
                </a:rPr>
                <a:t>а</a:t>
              </a:r>
              <a:r>
                <a:rPr sz="800" spc="-25" dirty="0">
                  <a:latin typeface="Trebuchet MS"/>
                  <a:cs typeface="Trebuchet MS"/>
                </a:rPr>
                <a:t> </a:t>
              </a:r>
              <a:r>
                <a:rPr sz="800" spc="30" dirty="0">
                  <a:latin typeface="Trebuchet MS"/>
                  <a:cs typeface="Trebuchet MS"/>
                </a:rPr>
                <a:t>по  </a:t>
              </a:r>
              <a:r>
                <a:rPr sz="800" spc="20" dirty="0">
                  <a:latin typeface="Trebuchet MS"/>
                  <a:cs typeface="Trebuchet MS"/>
                </a:rPr>
                <a:t>воспитательной </a:t>
              </a:r>
              <a:r>
                <a:rPr sz="800" spc="25" dirty="0">
                  <a:latin typeface="Trebuchet MS"/>
                  <a:cs typeface="Trebuchet MS"/>
                </a:rPr>
                <a:t>работе </a:t>
              </a:r>
              <a:r>
                <a:rPr sz="800" spc="15" dirty="0">
                  <a:latin typeface="Trebuchet MS"/>
                  <a:cs typeface="Trebuchet MS"/>
                </a:rPr>
                <a:t>и </a:t>
              </a:r>
              <a:r>
                <a:rPr sz="800" spc="20" dirty="0">
                  <a:latin typeface="Trebuchet MS"/>
                  <a:cs typeface="Trebuchet MS"/>
                </a:rPr>
                <a:t> молодежной</a:t>
              </a:r>
              <a:r>
                <a:rPr sz="800" spc="-45" dirty="0">
                  <a:latin typeface="Trebuchet MS"/>
                  <a:cs typeface="Trebuchet MS"/>
                </a:rPr>
                <a:t> </a:t>
              </a:r>
              <a:r>
                <a:rPr sz="800" spc="15" dirty="0">
                  <a:latin typeface="Trebuchet MS"/>
                  <a:cs typeface="Trebuchet MS"/>
                </a:rPr>
                <a:t>политике</a:t>
              </a:r>
              <a:endParaRPr sz="800">
                <a:latin typeface="Trebuchet MS"/>
                <a:cs typeface="Trebuchet MS"/>
              </a:endParaRPr>
            </a:p>
          </p:txBody>
        </p:sp>
        <p:sp>
          <p:nvSpPr>
            <p:cNvPr id="85" name="object 47"/>
            <p:cNvSpPr/>
            <p:nvPr/>
          </p:nvSpPr>
          <p:spPr>
            <a:xfrm>
              <a:off x="5238496" y="6200647"/>
              <a:ext cx="6177915" cy="288290"/>
            </a:xfrm>
            <a:custGeom>
              <a:avLst/>
              <a:gdLst/>
              <a:ahLst/>
              <a:cxnLst/>
              <a:rect l="l" t="t" r="r" b="b"/>
              <a:pathLst>
                <a:path w="6177915" h="288289">
                  <a:moveTo>
                    <a:pt x="6177432" y="129044"/>
                  </a:moveTo>
                  <a:lnTo>
                    <a:pt x="6091898" y="79146"/>
                  </a:lnTo>
                  <a:lnTo>
                    <a:pt x="6088989" y="79921"/>
                  </a:lnTo>
                  <a:lnTo>
                    <a:pt x="6086335" y="84467"/>
                  </a:lnTo>
                  <a:lnTo>
                    <a:pt x="6087110" y="87376"/>
                  </a:lnTo>
                  <a:lnTo>
                    <a:pt x="6150356" y="124282"/>
                  </a:lnTo>
                  <a:lnTo>
                    <a:pt x="5667299" y="124282"/>
                  </a:lnTo>
                  <a:lnTo>
                    <a:pt x="5642711" y="58953"/>
                  </a:lnTo>
                  <a:lnTo>
                    <a:pt x="5611533" y="27787"/>
                  </a:lnTo>
                  <a:lnTo>
                    <a:pt x="5572010" y="7340"/>
                  </a:lnTo>
                  <a:lnTo>
                    <a:pt x="5526494" y="0"/>
                  </a:lnTo>
                  <a:lnTo>
                    <a:pt x="5480977" y="7340"/>
                  </a:lnTo>
                  <a:lnTo>
                    <a:pt x="5441442" y="27787"/>
                  </a:lnTo>
                  <a:lnTo>
                    <a:pt x="5410276" y="58953"/>
                  </a:lnTo>
                  <a:lnTo>
                    <a:pt x="5389829" y="98488"/>
                  </a:lnTo>
                  <a:lnTo>
                    <a:pt x="5385663" y="124282"/>
                  </a:lnTo>
                  <a:lnTo>
                    <a:pt x="3700424" y="124282"/>
                  </a:lnTo>
                  <a:lnTo>
                    <a:pt x="3675824" y="58953"/>
                  </a:lnTo>
                  <a:lnTo>
                    <a:pt x="3644646" y="27787"/>
                  </a:lnTo>
                  <a:lnTo>
                    <a:pt x="3605123" y="7340"/>
                  </a:lnTo>
                  <a:lnTo>
                    <a:pt x="3559606" y="0"/>
                  </a:lnTo>
                  <a:lnTo>
                    <a:pt x="3514090" y="7340"/>
                  </a:lnTo>
                  <a:lnTo>
                    <a:pt x="3474555" y="27787"/>
                  </a:lnTo>
                  <a:lnTo>
                    <a:pt x="3443389" y="58953"/>
                  </a:lnTo>
                  <a:lnTo>
                    <a:pt x="3422942" y="98488"/>
                  </a:lnTo>
                  <a:lnTo>
                    <a:pt x="3418776" y="124282"/>
                  </a:lnTo>
                  <a:lnTo>
                    <a:pt x="1834578" y="124282"/>
                  </a:lnTo>
                  <a:lnTo>
                    <a:pt x="1809978" y="58953"/>
                  </a:lnTo>
                  <a:lnTo>
                    <a:pt x="1778812" y="27787"/>
                  </a:lnTo>
                  <a:lnTo>
                    <a:pt x="1739277" y="7340"/>
                  </a:lnTo>
                  <a:lnTo>
                    <a:pt x="1693760" y="0"/>
                  </a:lnTo>
                  <a:lnTo>
                    <a:pt x="1648244" y="7340"/>
                  </a:lnTo>
                  <a:lnTo>
                    <a:pt x="1608721" y="27787"/>
                  </a:lnTo>
                  <a:lnTo>
                    <a:pt x="1577543" y="58953"/>
                  </a:lnTo>
                  <a:lnTo>
                    <a:pt x="1557108" y="98488"/>
                  </a:lnTo>
                  <a:lnTo>
                    <a:pt x="1552943" y="124282"/>
                  </a:lnTo>
                  <a:lnTo>
                    <a:pt x="284810" y="124282"/>
                  </a:lnTo>
                  <a:lnTo>
                    <a:pt x="260210" y="58953"/>
                  </a:lnTo>
                  <a:lnTo>
                    <a:pt x="229044" y="27787"/>
                  </a:lnTo>
                  <a:lnTo>
                    <a:pt x="189509" y="7340"/>
                  </a:lnTo>
                  <a:lnTo>
                    <a:pt x="143992" y="0"/>
                  </a:lnTo>
                  <a:lnTo>
                    <a:pt x="98475" y="7340"/>
                  </a:lnTo>
                  <a:lnTo>
                    <a:pt x="58953" y="27787"/>
                  </a:lnTo>
                  <a:lnTo>
                    <a:pt x="27774" y="58953"/>
                  </a:lnTo>
                  <a:lnTo>
                    <a:pt x="7340" y="98488"/>
                  </a:lnTo>
                  <a:lnTo>
                    <a:pt x="0" y="144005"/>
                  </a:lnTo>
                  <a:lnTo>
                    <a:pt x="7340" y="189509"/>
                  </a:lnTo>
                  <a:lnTo>
                    <a:pt x="27774" y="229044"/>
                  </a:lnTo>
                  <a:lnTo>
                    <a:pt x="58953" y="260210"/>
                  </a:lnTo>
                  <a:lnTo>
                    <a:pt x="98475" y="280657"/>
                  </a:lnTo>
                  <a:lnTo>
                    <a:pt x="143992" y="287997"/>
                  </a:lnTo>
                  <a:lnTo>
                    <a:pt x="189509" y="280657"/>
                  </a:lnTo>
                  <a:lnTo>
                    <a:pt x="229044" y="260210"/>
                  </a:lnTo>
                  <a:lnTo>
                    <a:pt x="260210" y="229044"/>
                  </a:lnTo>
                  <a:lnTo>
                    <a:pt x="280657" y="189509"/>
                  </a:lnTo>
                  <a:lnTo>
                    <a:pt x="287997" y="144005"/>
                  </a:lnTo>
                  <a:lnTo>
                    <a:pt x="286346" y="133807"/>
                  </a:lnTo>
                  <a:lnTo>
                    <a:pt x="1551406" y="133807"/>
                  </a:lnTo>
                  <a:lnTo>
                    <a:pt x="1557108" y="189509"/>
                  </a:lnTo>
                  <a:lnTo>
                    <a:pt x="1577543" y="229044"/>
                  </a:lnTo>
                  <a:lnTo>
                    <a:pt x="1608721" y="260210"/>
                  </a:lnTo>
                  <a:lnTo>
                    <a:pt x="1648244" y="280657"/>
                  </a:lnTo>
                  <a:lnTo>
                    <a:pt x="1693760" y="287997"/>
                  </a:lnTo>
                  <a:lnTo>
                    <a:pt x="1739277" y="280657"/>
                  </a:lnTo>
                  <a:lnTo>
                    <a:pt x="1778812" y="260210"/>
                  </a:lnTo>
                  <a:lnTo>
                    <a:pt x="1809978" y="229044"/>
                  </a:lnTo>
                  <a:lnTo>
                    <a:pt x="1830425" y="189509"/>
                  </a:lnTo>
                  <a:lnTo>
                    <a:pt x="1837766" y="144005"/>
                  </a:lnTo>
                  <a:lnTo>
                    <a:pt x="1836115" y="133807"/>
                  </a:lnTo>
                  <a:lnTo>
                    <a:pt x="3417239" y="133807"/>
                  </a:lnTo>
                  <a:lnTo>
                    <a:pt x="3422942" y="189509"/>
                  </a:lnTo>
                  <a:lnTo>
                    <a:pt x="3443389" y="229044"/>
                  </a:lnTo>
                  <a:lnTo>
                    <a:pt x="3474555" y="260210"/>
                  </a:lnTo>
                  <a:lnTo>
                    <a:pt x="3514090" y="280657"/>
                  </a:lnTo>
                  <a:lnTo>
                    <a:pt x="3559606" y="287997"/>
                  </a:lnTo>
                  <a:lnTo>
                    <a:pt x="3605123" y="280657"/>
                  </a:lnTo>
                  <a:lnTo>
                    <a:pt x="3644646" y="260210"/>
                  </a:lnTo>
                  <a:lnTo>
                    <a:pt x="3675824" y="229044"/>
                  </a:lnTo>
                  <a:lnTo>
                    <a:pt x="3696258" y="189509"/>
                  </a:lnTo>
                  <a:lnTo>
                    <a:pt x="3703612" y="144005"/>
                  </a:lnTo>
                  <a:lnTo>
                    <a:pt x="3701961" y="133807"/>
                  </a:lnTo>
                  <a:lnTo>
                    <a:pt x="5384127" y="133807"/>
                  </a:lnTo>
                  <a:lnTo>
                    <a:pt x="5389829" y="189509"/>
                  </a:lnTo>
                  <a:lnTo>
                    <a:pt x="5410276" y="229044"/>
                  </a:lnTo>
                  <a:lnTo>
                    <a:pt x="5441442" y="260210"/>
                  </a:lnTo>
                  <a:lnTo>
                    <a:pt x="5480977" y="280657"/>
                  </a:lnTo>
                  <a:lnTo>
                    <a:pt x="5526494" y="287997"/>
                  </a:lnTo>
                  <a:lnTo>
                    <a:pt x="5572010" y="280657"/>
                  </a:lnTo>
                  <a:lnTo>
                    <a:pt x="5611533" y="260210"/>
                  </a:lnTo>
                  <a:lnTo>
                    <a:pt x="5642711" y="229044"/>
                  </a:lnTo>
                  <a:lnTo>
                    <a:pt x="5663146" y="189509"/>
                  </a:lnTo>
                  <a:lnTo>
                    <a:pt x="5670486" y="144005"/>
                  </a:lnTo>
                  <a:lnTo>
                    <a:pt x="5668835" y="133807"/>
                  </a:lnTo>
                  <a:lnTo>
                    <a:pt x="6150356" y="133807"/>
                  </a:lnTo>
                  <a:lnTo>
                    <a:pt x="6087110" y="170700"/>
                  </a:lnTo>
                  <a:lnTo>
                    <a:pt x="6086335" y="173621"/>
                  </a:lnTo>
                  <a:lnTo>
                    <a:pt x="6088989" y="178155"/>
                  </a:lnTo>
                  <a:lnTo>
                    <a:pt x="6091898" y="178930"/>
                  </a:lnTo>
                  <a:lnTo>
                    <a:pt x="6169266" y="133807"/>
                  </a:lnTo>
                  <a:lnTo>
                    <a:pt x="6177432" y="129044"/>
                  </a:lnTo>
                  <a:close/>
                </a:path>
              </a:pathLst>
            </a:custGeom>
            <a:solidFill>
              <a:srgbClr val="FF00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48"/>
            <p:cNvSpPr txBox="1"/>
            <p:nvPr/>
          </p:nvSpPr>
          <p:spPr>
            <a:xfrm>
              <a:off x="5044359" y="5670803"/>
              <a:ext cx="676910" cy="14732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800" spc="20" dirty="0">
                  <a:latin typeface="Trebuchet MS"/>
                  <a:cs typeface="Trebuchet MS"/>
                </a:rPr>
                <a:t>Направления</a:t>
              </a:r>
              <a:endParaRPr sz="800">
                <a:latin typeface="Trebuchet MS"/>
                <a:cs typeface="Trebuchet MS"/>
              </a:endParaRPr>
            </a:p>
          </p:txBody>
        </p:sp>
        <p:sp>
          <p:nvSpPr>
            <p:cNvPr id="87" name="object 49"/>
            <p:cNvSpPr txBox="1"/>
            <p:nvPr/>
          </p:nvSpPr>
          <p:spPr>
            <a:xfrm>
              <a:off x="5056296" y="5792723"/>
              <a:ext cx="652145" cy="28194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 indent="22860">
                <a:lnSpc>
                  <a:spcPct val="105000"/>
                </a:lnSpc>
                <a:spcBef>
                  <a:spcPts val="100"/>
                </a:spcBef>
              </a:pPr>
              <a:r>
                <a:rPr sz="800" spc="15" dirty="0">
                  <a:latin typeface="Trebuchet MS"/>
                  <a:cs typeface="Trebuchet MS"/>
                </a:rPr>
                <a:t>закреплены </a:t>
              </a:r>
              <a:r>
                <a:rPr sz="800" spc="-229" dirty="0">
                  <a:latin typeface="Trebuchet MS"/>
                  <a:cs typeface="Trebuchet MS"/>
                </a:rPr>
                <a:t> </a:t>
              </a:r>
              <a:r>
                <a:rPr sz="800" spc="20" dirty="0">
                  <a:latin typeface="Trebuchet MS"/>
                  <a:cs typeface="Trebuchet MS"/>
                </a:rPr>
                <a:t>в</a:t>
              </a:r>
              <a:r>
                <a:rPr sz="800" spc="-30" dirty="0">
                  <a:latin typeface="Trebuchet MS"/>
                  <a:cs typeface="Trebuchet MS"/>
                </a:rPr>
                <a:t> </a:t>
              </a:r>
              <a:r>
                <a:rPr sz="800" spc="25" dirty="0">
                  <a:latin typeface="Trebuchet MS"/>
                  <a:cs typeface="Trebuchet MS"/>
                </a:rPr>
                <a:t>пр</a:t>
              </a:r>
              <a:r>
                <a:rPr sz="800" spc="40" dirty="0">
                  <a:latin typeface="Trebuchet MS"/>
                  <a:cs typeface="Trebuchet MS"/>
                </a:rPr>
                <a:t>о</a:t>
              </a:r>
              <a:r>
                <a:rPr sz="800" spc="10" dirty="0">
                  <a:latin typeface="Trebuchet MS"/>
                  <a:cs typeface="Trebuchet MS"/>
                </a:rPr>
                <a:t>г</a:t>
              </a:r>
              <a:r>
                <a:rPr sz="800" spc="25" dirty="0">
                  <a:latin typeface="Trebuchet MS"/>
                  <a:cs typeface="Trebuchet MS"/>
                </a:rPr>
                <a:t>р</a:t>
              </a:r>
              <a:r>
                <a:rPr sz="800" spc="35" dirty="0">
                  <a:latin typeface="Trebuchet MS"/>
                  <a:cs typeface="Trebuchet MS"/>
                </a:rPr>
                <a:t>а</a:t>
              </a:r>
              <a:r>
                <a:rPr sz="800" spc="10" dirty="0">
                  <a:latin typeface="Trebuchet MS"/>
                  <a:cs typeface="Trebuchet MS"/>
                </a:rPr>
                <a:t>мм</a:t>
              </a:r>
              <a:r>
                <a:rPr sz="800" spc="20" dirty="0">
                  <a:latin typeface="Trebuchet MS"/>
                  <a:cs typeface="Trebuchet MS"/>
                </a:rPr>
                <a:t>е</a:t>
              </a:r>
              <a:endParaRPr sz="800">
                <a:latin typeface="Trebuchet MS"/>
                <a:cs typeface="Trebuchet MS"/>
              </a:endParaRPr>
            </a:p>
          </p:txBody>
        </p:sp>
        <p:sp>
          <p:nvSpPr>
            <p:cNvPr id="88" name="object 50"/>
            <p:cNvSpPr txBox="1"/>
            <p:nvPr/>
          </p:nvSpPr>
          <p:spPr>
            <a:xfrm>
              <a:off x="5038552" y="5441188"/>
              <a:ext cx="1605915" cy="16671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000" spc="-25" dirty="0">
                  <a:solidFill>
                    <a:srgbClr val="FF0066"/>
                  </a:solidFill>
                  <a:latin typeface="Lucida Sans Unicode"/>
                  <a:cs typeface="Lucida Sans Unicode"/>
                </a:rPr>
                <a:t>П</a:t>
              </a:r>
              <a:r>
                <a:rPr sz="1000" spc="-15" dirty="0">
                  <a:solidFill>
                    <a:srgbClr val="FF0066"/>
                  </a:solidFill>
                  <a:latin typeface="Lucida Sans Unicode"/>
                  <a:cs typeface="Lucida Sans Unicode"/>
                </a:rPr>
                <a:t>л</a:t>
              </a:r>
              <a:r>
                <a:rPr sz="1000" spc="-35" dirty="0">
                  <a:solidFill>
                    <a:srgbClr val="FF0066"/>
                  </a:solidFill>
                  <a:latin typeface="Lucida Sans Unicode"/>
                  <a:cs typeface="Lucida Sans Unicode"/>
                </a:rPr>
                <a:t>а</a:t>
              </a:r>
              <a:r>
                <a:rPr sz="1000" spc="-30" dirty="0">
                  <a:solidFill>
                    <a:srgbClr val="FF0066"/>
                  </a:solidFill>
                  <a:latin typeface="Lucida Sans Unicode"/>
                  <a:cs typeface="Lucida Sans Unicode"/>
                </a:rPr>
                <a:t>н</a:t>
              </a:r>
              <a:r>
                <a:rPr sz="1000" spc="-50" dirty="0">
                  <a:solidFill>
                    <a:srgbClr val="FF0066"/>
                  </a:solidFill>
                  <a:latin typeface="Lucida Sans Unicode"/>
                  <a:cs typeface="Lucida Sans Unicode"/>
                </a:rPr>
                <a:t> </a:t>
              </a:r>
              <a:r>
                <a:rPr sz="1000" spc="-70" dirty="0">
                  <a:solidFill>
                    <a:srgbClr val="FF0066"/>
                  </a:solidFill>
                  <a:latin typeface="Lucida Sans Unicode"/>
                  <a:cs typeface="Lucida Sans Unicode"/>
                </a:rPr>
                <a:t>н</a:t>
              </a:r>
              <a:r>
                <a:rPr sz="1000" dirty="0">
                  <a:solidFill>
                    <a:srgbClr val="FF0066"/>
                  </a:solidFill>
                  <a:latin typeface="Lucida Sans Unicode"/>
                  <a:cs typeface="Lucida Sans Unicode"/>
                </a:rPr>
                <a:t>а</a:t>
              </a:r>
              <a:r>
                <a:rPr sz="1000" spc="-50" dirty="0">
                  <a:solidFill>
                    <a:srgbClr val="FF0066"/>
                  </a:solidFill>
                  <a:latin typeface="Lucida Sans Unicode"/>
                  <a:cs typeface="Lucida Sans Unicode"/>
                </a:rPr>
                <a:t> </a:t>
              </a:r>
              <a:r>
                <a:rPr sz="1000" spc="35" dirty="0">
                  <a:solidFill>
                    <a:srgbClr val="FF0066"/>
                  </a:solidFill>
                  <a:latin typeface="Trebuchet MS"/>
                  <a:cs typeface="Trebuchet MS"/>
                </a:rPr>
                <a:t>2</a:t>
              </a:r>
              <a:r>
                <a:rPr sz="1000" spc="135" dirty="0">
                  <a:solidFill>
                    <a:srgbClr val="FF0066"/>
                  </a:solidFill>
                  <a:latin typeface="Trebuchet MS"/>
                  <a:cs typeface="Trebuchet MS"/>
                </a:rPr>
                <a:t>0</a:t>
              </a:r>
              <a:r>
                <a:rPr sz="1000" spc="35" dirty="0">
                  <a:solidFill>
                    <a:srgbClr val="FF0066"/>
                  </a:solidFill>
                  <a:latin typeface="Trebuchet MS"/>
                  <a:cs typeface="Trebuchet MS"/>
                </a:rPr>
                <a:t>2</a:t>
              </a:r>
              <a:r>
                <a:rPr sz="1000" spc="-165" dirty="0">
                  <a:solidFill>
                    <a:srgbClr val="FF0066"/>
                  </a:solidFill>
                  <a:latin typeface="Trebuchet MS"/>
                  <a:cs typeface="Trebuchet MS"/>
                </a:rPr>
                <a:t>1</a:t>
              </a:r>
              <a:r>
                <a:rPr sz="1000" spc="-30" dirty="0">
                  <a:solidFill>
                    <a:srgbClr val="FF0066"/>
                  </a:solidFill>
                  <a:latin typeface="Trebuchet MS"/>
                  <a:cs typeface="Trebuchet MS"/>
                </a:rPr>
                <a:t> </a:t>
              </a:r>
              <a:r>
                <a:rPr sz="1000" spc="90" dirty="0">
                  <a:solidFill>
                    <a:srgbClr val="FF0066"/>
                  </a:solidFill>
                  <a:latin typeface="Trebuchet MS"/>
                  <a:cs typeface="Trebuchet MS"/>
                </a:rPr>
                <a:t>-</a:t>
              </a:r>
              <a:r>
                <a:rPr sz="1000" spc="-25" dirty="0">
                  <a:solidFill>
                    <a:srgbClr val="FF0066"/>
                  </a:solidFill>
                  <a:latin typeface="Trebuchet MS"/>
                  <a:cs typeface="Trebuchet MS"/>
                </a:rPr>
                <a:t> </a:t>
              </a:r>
              <a:r>
                <a:rPr sz="1000" spc="85" dirty="0">
                  <a:solidFill>
                    <a:srgbClr val="FF0066"/>
                  </a:solidFill>
                  <a:latin typeface="Trebuchet MS"/>
                  <a:cs typeface="Trebuchet MS"/>
                </a:rPr>
                <a:t>20</a:t>
              </a:r>
              <a:r>
                <a:rPr sz="1000" spc="35" dirty="0">
                  <a:solidFill>
                    <a:srgbClr val="FF0066"/>
                  </a:solidFill>
                  <a:latin typeface="Trebuchet MS"/>
                  <a:cs typeface="Trebuchet MS"/>
                </a:rPr>
                <a:t>2</a:t>
              </a:r>
              <a:r>
                <a:rPr sz="1000" spc="40" dirty="0">
                  <a:solidFill>
                    <a:srgbClr val="FF0066"/>
                  </a:solidFill>
                  <a:latin typeface="Trebuchet MS"/>
                  <a:cs typeface="Trebuchet MS"/>
                </a:rPr>
                <a:t>2</a:t>
              </a:r>
              <a:r>
                <a:rPr sz="1000" dirty="0">
                  <a:solidFill>
                    <a:srgbClr val="FF0066"/>
                  </a:solidFill>
                  <a:latin typeface="Trebuchet MS"/>
                  <a:cs typeface="Trebuchet MS"/>
                </a:rPr>
                <a:t> </a:t>
              </a:r>
              <a:r>
                <a:rPr sz="1000" spc="-55" dirty="0">
                  <a:solidFill>
                    <a:srgbClr val="FF0066"/>
                  </a:solidFill>
                  <a:latin typeface="Trebuchet MS"/>
                  <a:cs typeface="Trebuchet MS"/>
                </a:rPr>
                <a:t> </a:t>
              </a:r>
              <a:r>
                <a:rPr sz="1000" spc="-50" dirty="0">
                  <a:solidFill>
                    <a:srgbClr val="FF0066"/>
                  </a:solidFill>
                  <a:latin typeface="Lucida Sans Unicode"/>
                  <a:cs typeface="Lucida Sans Unicode"/>
                </a:rPr>
                <a:t>г</a:t>
              </a:r>
              <a:r>
                <a:rPr sz="1000" spc="-15" dirty="0">
                  <a:solidFill>
                    <a:srgbClr val="FF0066"/>
                  </a:solidFill>
                  <a:latin typeface="Lucida Sans Unicode"/>
                  <a:cs typeface="Lucida Sans Unicode"/>
                </a:rPr>
                <a:t>о</a:t>
              </a:r>
              <a:r>
                <a:rPr sz="1000" spc="-90" dirty="0">
                  <a:solidFill>
                    <a:srgbClr val="FF0066"/>
                  </a:solidFill>
                  <a:latin typeface="Lucida Sans Unicode"/>
                  <a:cs typeface="Lucida Sans Unicode"/>
                </a:rPr>
                <a:t>д</a:t>
              </a:r>
              <a:r>
                <a:rPr sz="1000" spc="-45" dirty="0">
                  <a:solidFill>
                    <a:srgbClr val="FF0066"/>
                  </a:solidFill>
                  <a:latin typeface="Lucida Sans Unicode"/>
                  <a:cs typeface="Lucida Sans Unicode"/>
                </a:rPr>
                <a:t>ы</a:t>
              </a:r>
              <a:endParaRPr sz="1000" dirty="0">
                <a:solidFill>
                  <a:srgbClr val="FF0066"/>
                </a:solidFill>
                <a:latin typeface="Lucida Sans Unicode"/>
                <a:cs typeface="Lucida Sans Unicode"/>
              </a:endParaRPr>
            </a:p>
          </p:txBody>
        </p:sp>
        <p:sp>
          <p:nvSpPr>
            <p:cNvPr id="89" name="object 51"/>
            <p:cNvSpPr txBox="1"/>
            <p:nvPr/>
          </p:nvSpPr>
          <p:spPr>
            <a:xfrm>
              <a:off x="10236106" y="5664708"/>
              <a:ext cx="1113790" cy="28194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51435" marR="5080" indent="-39370">
                <a:lnSpc>
                  <a:spcPct val="105000"/>
                </a:lnSpc>
                <a:spcBef>
                  <a:spcPts val="100"/>
                </a:spcBef>
              </a:pPr>
              <a:r>
                <a:rPr sz="800" spc="30" dirty="0">
                  <a:latin typeface="Trebuchet MS"/>
                  <a:cs typeface="Trebuchet MS"/>
                </a:rPr>
                <a:t>Создание</a:t>
              </a:r>
              <a:r>
                <a:rPr sz="800" spc="-50" dirty="0">
                  <a:latin typeface="Trebuchet MS"/>
                  <a:cs typeface="Trebuchet MS"/>
                </a:rPr>
                <a:t> </a:t>
              </a:r>
              <a:r>
                <a:rPr sz="800" spc="15" dirty="0">
                  <a:latin typeface="Trebuchet MS"/>
                  <a:cs typeface="Trebuchet MS"/>
                </a:rPr>
                <a:t>Управления </a:t>
              </a:r>
              <a:r>
                <a:rPr sz="800" spc="-229" dirty="0">
                  <a:latin typeface="Trebuchet MS"/>
                  <a:cs typeface="Trebuchet MS"/>
                </a:rPr>
                <a:t> </a:t>
              </a:r>
              <a:r>
                <a:rPr sz="800" spc="20" dirty="0">
                  <a:latin typeface="Trebuchet MS"/>
                  <a:cs typeface="Trebuchet MS"/>
                </a:rPr>
                <a:t>цифрового</a:t>
              </a:r>
              <a:r>
                <a:rPr sz="800" spc="-60" dirty="0">
                  <a:latin typeface="Trebuchet MS"/>
                  <a:cs typeface="Trebuchet MS"/>
                </a:rPr>
                <a:t> </a:t>
              </a:r>
              <a:r>
                <a:rPr sz="800" spc="20" dirty="0">
                  <a:latin typeface="Trebuchet MS"/>
                  <a:cs typeface="Trebuchet MS"/>
                </a:rPr>
                <a:t>развития</a:t>
              </a:r>
              <a:endParaRPr sz="800">
                <a:latin typeface="Trebuchet MS"/>
                <a:cs typeface="Trebuchet M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609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7. Финансовая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Динамика </a:t>
            </a:r>
            <a:r>
              <a:rPr lang="ru-RU" sz="2200" dirty="0"/>
              <a:t>средней численности работников ГУАП (по </a:t>
            </a:r>
            <a:r>
              <a:rPr lang="ru-RU" sz="2200" dirty="0" smtClean="0"/>
              <a:t>категориям) в 2019–2022 </a:t>
            </a:r>
            <a:r>
              <a:rPr lang="ru-RU" sz="2200" dirty="0"/>
              <a:t>годах, чел.</a:t>
            </a:r>
          </a:p>
        </p:txBody>
      </p:sp>
      <p:graphicFrame>
        <p:nvGraphicFramePr>
          <p:cNvPr id="6" name="Group 1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894668"/>
              </p:ext>
            </p:extLst>
          </p:nvPr>
        </p:nvGraphicFramePr>
        <p:xfrm>
          <a:off x="334963" y="1125538"/>
          <a:ext cx="11557000" cy="3914343"/>
        </p:xfrm>
        <a:graphic>
          <a:graphicData uri="http://schemas.openxmlformats.org/drawingml/2006/table">
            <a:tbl>
              <a:tblPr/>
              <a:tblGrid>
                <a:gridCol w="3253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21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74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757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98182">
                  <a:extLst>
                    <a:ext uri="{9D8B030D-6E8A-4147-A177-3AD203B41FA5}">
                      <a16:colId xmlns:a16="http://schemas.microsoft.com/office/drawing/2014/main" val="2520635499"/>
                    </a:ext>
                  </a:extLst>
                </a:gridCol>
              </a:tblGrid>
              <a:tr h="259642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Категория работников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Средняя численность работников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8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2019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2020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20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2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1 пол. 20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2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itchFamily="34" charset="0"/>
                        </a:rPr>
                        <a:t>2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itchFamily="18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39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ППС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407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419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424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436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40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НР-всего, в том числе: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40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НС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2,2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40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Препод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. СПО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40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УВП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280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286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287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287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40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АУП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267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269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264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265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09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Прочий персонал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177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180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176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itchFamily="18" charset="0"/>
                        </a:rPr>
                        <a:t>167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6290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Все категории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1254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1253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1239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1239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732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>
            <a:normAutofit/>
          </a:bodyPr>
          <a:lstStyle/>
          <a:p>
            <a:r>
              <a:rPr lang="ru-RU" dirty="0" smtClean="0"/>
              <a:t>Управление имущественным комплексом в 2021-2022 гг.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334963" y="1133475"/>
            <a:ext cx="5595935" cy="3095626"/>
            <a:chOff x="334963" y="1125537"/>
            <a:chExt cx="5595935" cy="3095626"/>
          </a:xfrm>
        </p:grpSpPr>
        <p:sp>
          <p:nvSpPr>
            <p:cNvPr id="6" name="Прямоугольник с двумя скругленными противолежащими углами 5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34963" y="1125537"/>
              <a:ext cx="5595935" cy="3095626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  <a:alpha val="61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78557" y="1135079"/>
              <a:ext cx="553805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Недвижимое имущество ГУАП</a:t>
              </a:r>
              <a:endParaRPr lang="ru-RU" sz="2400" b="1" dirty="0">
                <a:solidFill>
                  <a:srgbClr val="01509F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8" name="Прямая со стрелкой 7"/>
            <p:cNvCxnSpPr>
              <a:cxnSpLocks/>
            </p:cNvCxnSpPr>
            <p:nvPr/>
          </p:nvCxnSpPr>
          <p:spPr>
            <a:xfrm>
              <a:off x="3238472" y="1613595"/>
              <a:ext cx="310508" cy="275484"/>
            </a:xfrm>
            <a:prstGeom prst="straightConnector1">
              <a:avLst/>
            </a:prstGeom>
            <a:ln>
              <a:solidFill>
                <a:srgbClr val="01509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457" y="1580703"/>
              <a:ext cx="1808553" cy="1446334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51888" y="1490426"/>
              <a:ext cx="2059284" cy="1646848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1654050" y="2802670"/>
              <a:ext cx="1190811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1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объектов </a:t>
              </a:r>
            </a:p>
            <a:p>
              <a:r>
                <a:rPr lang="ru-RU" sz="11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недвижимости</a:t>
              </a:r>
              <a:endParaRPr lang="ru-RU" sz="1100" dirty="0">
                <a:solidFill>
                  <a:srgbClr val="01509F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204938" y="3273548"/>
              <a:ext cx="130716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105711,8 </a:t>
              </a:r>
              <a:r>
                <a:rPr lang="ru-RU" sz="1600" b="1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</a:t>
              </a:r>
              <a:r>
                <a:rPr lang="ru-RU" sz="1600" b="1" baseline="300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2</a:t>
              </a:r>
              <a:endParaRPr lang="ru-RU" sz="1600" b="1" baseline="30000" dirty="0">
                <a:solidFill>
                  <a:srgbClr val="01509F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165649" y="2792293"/>
              <a:ext cx="488401" cy="400110"/>
            </a:xfrm>
            <a:prstGeom prst="rect">
              <a:avLst/>
            </a:prstGeom>
            <a:solidFill>
              <a:srgbClr val="01509F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13</a:t>
              </a:r>
              <a:r>
                <a:rPr lang="ru-RU" sz="2000" b="1" dirty="0" smtClean="0">
                  <a:solidFill>
                    <a:srgbClr val="01509F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endParaRPr lang="ru-RU" sz="2000" dirty="0"/>
            </a:p>
          </p:txBody>
        </p:sp>
        <p:cxnSp>
          <p:nvCxnSpPr>
            <p:cNvPr id="14" name="Прямая со стрелкой 13"/>
            <p:cNvCxnSpPr>
              <a:cxnSpLocks/>
            </p:cNvCxnSpPr>
            <p:nvPr/>
          </p:nvCxnSpPr>
          <p:spPr>
            <a:xfrm flipH="1">
              <a:off x="2350199" y="1609081"/>
              <a:ext cx="323811" cy="266114"/>
            </a:xfrm>
            <a:prstGeom prst="straightConnector1">
              <a:avLst/>
            </a:prstGeom>
            <a:ln>
              <a:solidFill>
                <a:srgbClr val="01509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Прямоугольник 14"/>
            <p:cNvSpPr/>
            <p:nvPr/>
          </p:nvSpPr>
          <p:spPr>
            <a:xfrm>
              <a:off x="4010536" y="2812805"/>
              <a:ext cx="96856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1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земельных</a:t>
              </a:r>
            </a:p>
            <a:p>
              <a:r>
                <a:rPr lang="ru-RU" sz="11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участков</a:t>
              </a:r>
              <a:endParaRPr lang="ru-RU" sz="1100" dirty="0">
                <a:solidFill>
                  <a:srgbClr val="01509F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697843" y="3262126"/>
              <a:ext cx="113786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93473 м</a:t>
              </a:r>
              <a:r>
                <a:rPr lang="ru-RU" sz="1600" b="1" baseline="30000" dirty="0" smtClean="0">
                  <a:solidFill>
                    <a:srgbClr val="01509F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2</a:t>
              </a:r>
              <a:endParaRPr lang="ru-RU" sz="1600" b="1" baseline="30000" dirty="0">
                <a:solidFill>
                  <a:srgbClr val="01509F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3522135" y="2792293"/>
              <a:ext cx="488401" cy="400110"/>
            </a:xfrm>
            <a:prstGeom prst="rect">
              <a:avLst/>
            </a:prstGeom>
            <a:solidFill>
              <a:srgbClr val="01509F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1</a:t>
              </a:r>
              <a:r>
                <a:rPr lang="en-US" sz="2000" b="1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0</a:t>
              </a:r>
              <a:r>
                <a:rPr lang="ru-RU" sz="2000" b="1" dirty="0" smtClean="0">
                  <a:solidFill>
                    <a:srgbClr val="01509F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endParaRPr lang="ru-RU" sz="2000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77792" y="3838917"/>
            <a:ext cx="6368667" cy="2326685"/>
            <a:chOff x="5945644" y="1557338"/>
            <a:chExt cx="5187307" cy="2718571"/>
          </a:xfrm>
        </p:grpSpPr>
        <p:sp>
          <p:nvSpPr>
            <p:cNvPr id="19" name="Прямоугольник с двумя скругленными противолежащими углами 18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5945644" y="1557338"/>
              <a:ext cx="4600437" cy="2718571"/>
            </a:xfrm>
            <a:prstGeom prst="round2DiagRect">
              <a:avLst/>
            </a:prstGeom>
            <a:solidFill>
              <a:srgbClr val="2B375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6027717" y="2603239"/>
              <a:ext cx="15840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Аренда</a:t>
              </a:r>
            </a:p>
          </p:txBody>
        </p:sp>
        <p:grpSp>
          <p:nvGrpSpPr>
            <p:cNvPr id="21" name="Группа 20"/>
            <p:cNvGrpSpPr/>
            <p:nvPr/>
          </p:nvGrpSpPr>
          <p:grpSpPr>
            <a:xfrm>
              <a:off x="8221297" y="2033080"/>
              <a:ext cx="2911654" cy="1763297"/>
              <a:chOff x="8221297" y="2033080"/>
              <a:chExt cx="2911654" cy="1763297"/>
            </a:xfrm>
          </p:grpSpPr>
          <p:sp>
            <p:nvSpPr>
              <p:cNvPr id="26" name="Прямоугольник 25"/>
              <p:cNvSpPr/>
              <p:nvPr/>
            </p:nvSpPr>
            <p:spPr>
              <a:xfrm>
                <a:off x="8221297" y="2033080"/>
                <a:ext cx="2911654" cy="5394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b="1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735,8 </a:t>
                </a:r>
                <a:r>
                  <a:rPr lang="ru-RU" sz="1600" b="1" dirty="0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м</a:t>
                </a:r>
                <a:r>
                  <a:rPr lang="ru-RU" sz="1600" b="1" baseline="30000" dirty="0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2  </a:t>
                </a:r>
                <a:r>
                  <a:rPr lang="ru-RU" sz="1600" b="1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(0,7%)</a:t>
                </a:r>
                <a:endParaRPr lang="ru-RU" sz="1600" b="1" baseline="300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8221297" y="2639631"/>
                <a:ext cx="205132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7</a:t>
                </a:r>
                <a:r>
                  <a:rPr lang="ru-RU" sz="1600" b="1" dirty="0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r>
                  <a:rPr lang="ru-RU" sz="1600" dirty="0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арендаторов</a:t>
                </a:r>
                <a:endParaRPr lang="ru-RU" sz="1600" baseline="300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8221297" y="3256953"/>
                <a:ext cx="2081915" cy="5394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b="1" dirty="0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9,2</a:t>
                </a:r>
                <a:r>
                  <a:rPr lang="ru-RU" sz="1600" b="1" dirty="0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r>
                  <a:rPr lang="ru-RU" sz="1600" dirty="0" err="1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млн.руб</a:t>
                </a:r>
                <a:r>
                  <a:rPr lang="ru-RU" sz="1600" dirty="0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.</a:t>
                </a:r>
                <a:endParaRPr lang="ru-RU" sz="1600" baseline="30000" dirty="0" smtClean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cxnSp>
          <p:nvCxnSpPr>
            <p:cNvPr id="22" name="Прямая со стрелкой 21"/>
            <p:cNvCxnSpPr>
              <a:cxnSpLocks/>
            </p:cNvCxnSpPr>
            <p:nvPr/>
          </p:nvCxnSpPr>
          <p:spPr>
            <a:xfrm flipV="1">
              <a:off x="7646126" y="2297765"/>
              <a:ext cx="575171" cy="263827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 стрелкой 22"/>
            <p:cNvCxnSpPr>
              <a:cxnSpLocks/>
            </p:cNvCxnSpPr>
            <p:nvPr/>
          </p:nvCxnSpPr>
          <p:spPr>
            <a:xfrm>
              <a:off x="7646126" y="2907564"/>
              <a:ext cx="575170" cy="0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>
              <a:cxnSpLocks/>
            </p:cNvCxnSpPr>
            <p:nvPr/>
          </p:nvCxnSpPr>
          <p:spPr>
            <a:xfrm>
              <a:off x="7646126" y="3189826"/>
              <a:ext cx="575171" cy="24969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0" name="Group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625818"/>
              </p:ext>
            </p:extLst>
          </p:nvPr>
        </p:nvGraphicFramePr>
        <p:xfrm>
          <a:off x="6144780" y="1149434"/>
          <a:ext cx="5711940" cy="4657634"/>
        </p:xfrm>
        <a:graphic>
          <a:graphicData uri="http://schemas.openxmlformats.org/drawingml/2006/table">
            <a:tbl>
              <a:tblPr/>
              <a:tblGrid>
                <a:gridCol w="13163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15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799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18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Адрес 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Мероприятие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Статус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81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Передовиков 13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Маршала Жукова 24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Программа мероприятий </a:t>
                      </a:r>
                      <a:b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</a:b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по капитальному ремонту 2032,6 кв. м жилой площади</a:t>
                      </a:r>
                    </a:p>
                  </a:txBody>
                  <a:tcPr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Отремонтировано 2032,6 кв. м жилой площади, за счет бюджетных средств</a:t>
                      </a:r>
                    </a:p>
                  </a:txBody>
                  <a:tcPr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81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Тярлево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, </a:t>
                      </a:r>
                      <a:b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</a:b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ул. Луговая, д. 15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Работа по проектированию физкультурно-оздоровительного комплекса с прилегающим летным полем</a:t>
                      </a:r>
                    </a:p>
                  </a:txBody>
                  <a:tcPr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dirty="0" smtClean="0"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 ноябре 2021 года завершена работа по объединению земельных участков по адресу: Санкт-Петербург, пос. </a:t>
                      </a:r>
                      <a:r>
                        <a:rPr lang="ru-RU" sz="1000" dirty="0" err="1" smtClean="0"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Тярлево</a:t>
                      </a:r>
                      <a:r>
                        <a:rPr lang="ru-RU" sz="1000" dirty="0" smtClean="0"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, ул. Луговая, д. 15, лит.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В феврале 2022 года получено согласие </a:t>
                      </a:r>
                      <a:r>
                        <a:rPr lang="ru-RU" sz="1000" dirty="0" err="1" smtClean="0"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Минобрнауки</a:t>
                      </a:r>
                      <a:r>
                        <a:rPr lang="ru-RU" sz="1000" dirty="0" smtClean="0"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 России на списание аварийного нежилого здания, находящегося по адресу: Санкт-Петербург, пос. </a:t>
                      </a:r>
                      <a:r>
                        <a:rPr lang="ru-RU" sz="1000" dirty="0" err="1" smtClean="0"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Тярлево</a:t>
                      </a:r>
                      <a:r>
                        <a:rPr lang="ru-RU" sz="1000" dirty="0" smtClean="0"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, ул. Луговая, д. 15, лит. А, в настоящее время разрабатывается проектно-сметная документация на новое строительство здания</a:t>
                      </a:r>
                    </a:p>
                  </a:txBody>
                  <a:tcPr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81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Здания ГУАП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В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Минобрнауки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 России направлено 32 пакета документов для согласования аренды и безвозмездного пользования помещениями</a:t>
                      </a:r>
                    </a:p>
                  </a:txBody>
                  <a:tcPr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Согласовано 11 по первому этапу и 16 по второму этапу, на рассмотрении находятся 4 пакета документов</a:t>
                      </a:r>
                    </a:p>
                  </a:txBody>
                  <a:tcPr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47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ул. Гастелло, д. 16, лит. А. 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Сформирован запрос в ФАУ «</a:t>
                      </a:r>
                      <a:r>
                        <a:rPr kumimoji="0" lang="ru-RU" sz="1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Главгосэкспертиза</a:t>
                      </a: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 России» </a:t>
                      </a:r>
                      <a:b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</a:b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на проект реконструкции</a:t>
                      </a:r>
                    </a:p>
                  </a:txBody>
                  <a:tcPr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Положительное заключение.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Arial" charset="0"/>
                        </a:rPr>
                        <a:t>Апрель 2022</a:t>
                      </a:r>
                    </a:p>
                  </a:txBody>
                  <a:tcPr horzOverflow="overflow">
                    <a:lnL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309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92163"/>
          </a:xfrm>
        </p:spPr>
        <p:txBody>
          <a:bodyPr>
            <a:normAutofit/>
          </a:bodyPr>
          <a:lstStyle/>
          <a:p>
            <a:r>
              <a:rPr lang="ru-RU" dirty="0" smtClean="0"/>
              <a:t>Освоение </a:t>
            </a:r>
            <a:r>
              <a:rPr lang="ru-RU" dirty="0"/>
              <a:t>средств Департаментом развития университетского комплекса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 </a:t>
            </a:r>
            <a:r>
              <a:rPr lang="ru-RU" dirty="0"/>
              <a:t>период с 01.09.2021 по 31.08.2022</a:t>
            </a:r>
          </a:p>
        </p:txBody>
      </p:sp>
      <p:graphicFrame>
        <p:nvGraphicFramePr>
          <p:cNvPr id="28" name="Таблица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0951322"/>
              </p:ext>
            </p:extLst>
          </p:nvPr>
        </p:nvGraphicFramePr>
        <p:xfrm>
          <a:off x="351723" y="1268413"/>
          <a:ext cx="11540239" cy="4787892"/>
        </p:xfrm>
        <a:graphic>
          <a:graphicData uri="http://schemas.openxmlformats.org/drawingml/2006/table">
            <a:tbl>
              <a:tblPr firstRow="1" firstCol="1" bandRow="1"/>
              <a:tblGrid>
                <a:gridCol w="2752250">
                  <a:extLst>
                    <a:ext uri="{9D8B030D-6E8A-4147-A177-3AD203B41FA5}">
                      <a16:colId xmlns:a16="http://schemas.microsoft.com/office/drawing/2014/main" val="3126794516"/>
                    </a:ext>
                  </a:extLst>
                </a:gridCol>
                <a:gridCol w="1360046">
                  <a:extLst>
                    <a:ext uri="{9D8B030D-6E8A-4147-A177-3AD203B41FA5}">
                      <a16:colId xmlns:a16="http://schemas.microsoft.com/office/drawing/2014/main" val="155315492"/>
                    </a:ext>
                  </a:extLst>
                </a:gridCol>
                <a:gridCol w="1120731">
                  <a:extLst>
                    <a:ext uri="{9D8B030D-6E8A-4147-A177-3AD203B41FA5}">
                      <a16:colId xmlns:a16="http://schemas.microsoft.com/office/drawing/2014/main" val="1346964012"/>
                    </a:ext>
                  </a:extLst>
                </a:gridCol>
                <a:gridCol w="1240388">
                  <a:extLst>
                    <a:ext uri="{9D8B030D-6E8A-4147-A177-3AD203B41FA5}">
                      <a16:colId xmlns:a16="http://schemas.microsoft.com/office/drawing/2014/main" val="788003233"/>
                    </a:ext>
                  </a:extLst>
                </a:gridCol>
                <a:gridCol w="1240388">
                  <a:extLst>
                    <a:ext uri="{9D8B030D-6E8A-4147-A177-3AD203B41FA5}">
                      <a16:colId xmlns:a16="http://schemas.microsoft.com/office/drawing/2014/main" val="1491102640"/>
                    </a:ext>
                  </a:extLst>
                </a:gridCol>
                <a:gridCol w="1240388">
                  <a:extLst>
                    <a:ext uri="{9D8B030D-6E8A-4147-A177-3AD203B41FA5}">
                      <a16:colId xmlns:a16="http://schemas.microsoft.com/office/drawing/2014/main" val="2895781518"/>
                    </a:ext>
                  </a:extLst>
                </a:gridCol>
                <a:gridCol w="1240388">
                  <a:extLst>
                    <a:ext uri="{9D8B030D-6E8A-4147-A177-3AD203B41FA5}">
                      <a16:colId xmlns:a16="http://schemas.microsoft.com/office/drawing/2014/main" val="3786248658"/>
                    </a:ext>
                  </a:extLst>
                </a:gridCol>
                <a:gridCol w="1345660">
                  <a:extLst>
                    <a:ext uri="{9D8B030D-6E8A-4147-A177-3AD203B41FA5}">
                      <a16:colId xmlns:a16="http://schemas.microsoft.com/office/drawing/2014/main" val="1881981311"/>
                    </a:ext>
                  </a:extLst>
                </a:gridCol>
              </a:tblGrid>
              <a:tr h="46218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Адрес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20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Ремонтно</a:t>
                      </a:r>
                      <a:r>
                        <a:rPr lang="ru-RU" sz="12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строительные работы (заключено договоров),   руб.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2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Работы </a:t>
                      </a:r>
                      <a:br>
                        <a:rPr lang="ru-RU" sz="12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по </a:t>
                      </a:r>
                      <a:r>
                        <a:rPr lang="ru-RU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программе доступная среда, руб.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МЧС </a:t>
                      </a:r>
                      <a:r>
                        <a:rPr lang="ru-RU" sz="12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ru-RU" sz="12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и </a:t>
                      </a:r>
                      <a:r>
                        <a:rPr lang="ru-RU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антитеррор. Защищенности,   руб.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2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Энергетическое </a:t>
                      </a:r>
                      <a:r>
                        <a:rPr lang="ru-RU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обследования и  составление </a:t>
                      </a:r>
                      <a:r>
                        <a:rPr lang="ru-RU" sz="12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энергетичеких</a:t>
                      </a:r>
                      <a:r>
                        <a:rPr lang="ru-RU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паспортов зданий,             руб.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Техническое обслуживание и содержание зданий,           руб.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Закупка строительных , </a:t>
                      </a:r>
                      <a:r>
                        <a:rPr lang="ru-RU" sz="120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электротехн</a:t>
                      </a:r>
                      <a:r>
                        <a:rPr lang="ru-RU" sz="12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. </a:t>
                      </a:r>
                      <a:r>
                        <a:rPr lang="ru-RU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материалов, инструмента и оборудования, руб.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Отдел эксплуатации </a:t>
                      </a:r>
                      <a:r>
                        <a:rPr lang="ru-RU" sz="12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автотранспорта, </a:t>
                      </a:r>
                      <a:r>
                        <a:rPr lang="ru-RU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руб.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2845447"/>
                  </a:ext>
                </a:extLst>
              </a:tr>
              <a:tr h="227793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ул. Б. Морская, д. 67, лит. А 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142 447,30  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789 990,00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9 962 610,27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11 399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890,74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42 014 466,00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15 812 720,25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3 907 985,00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5516225"/>
                  </a:ext>
                </a:extLst>
              </a:tr>
              <a:tr h="227793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ул. Гастелло, д.15, лит. А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952 045,22  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367271"/>
                  </a:ext>
                </a:extLst>
              </a:tr>
              <a:tr h="227793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ул. Ленсовета, д. 14, лит. А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300 967,73  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638227"/>
                  </a:ext>
                </a:extLst>
              </a:tr>
              <a:tr h="233970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пр. Московский,  д.149В, лит. А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000,00  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8061514"/>
                  </a:ext>
                </a:extLst>
              </a:tr>
              <a:tr h="220353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ул. </a:t>
                      </a: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М.Жукова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д.24, лит. А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477 237,44  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7296346"/>
                  </a:ext>
                </a:extLst>
              </a:tr>
              <a:tr h="227793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ул. Передовиков д. 13, лит. А,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ул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 Передовиков д.13, к.2, </a:t>
                      </a: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лит.А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993 531,82  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558411"/>
                  </a:ext>
                </a:extLst>
              </a:tr>
              <a:tr h="307332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Тярлево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ул. Луговая, д. 15, лит. А</a:t>
                      </a: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828 305,20  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5255920"/>
                  </a:ext>
                </a:extLst>
              </a:tr>
              <a:tr h="227793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ул. Гастелло д.16, </a:t>
                      </a: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лит.А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103 915,46  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767759"/>
                  </a:ext>
                </a:extLst>
              </a:tr>
              <a:tr h="3796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ИТОГО</a:t>
                      </a: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205948450,17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2396897"/>
                  </a:ext>
                </a:extLst>
              </a:tr>
              <a:tr h="379654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Roboto" panose="02000000000000000000" pitchFamily="2" charset="0"/>
                        </a:rPr>
                        <a:t>289 836 112,43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6081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140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ownload Idea Bulb Image HQ PNG Image | FreePNGIm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679" y="1412875"/>
            <a:ext cx="5261767" cy="5261767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92163"/>
          </a:xfrm>
        </p:spPr>
        <p:txBody>
          <a:bodyPr>
            <a:normAutofit/>
          </a:bodyPr>
          <a:lstStyle/>
          <a:p>
            <a:r>
              <a:rPr lang="ru-RU" dirty="0"/>
              <a:t>Мероприятия по энергосбережению и </a:t>
            </a:r>
            <a:r>
              <a:rPr lang="ru-RU" dirty="0" err="1"/>
              <a:t>энергоэффективности</a:t>
            </a:r>
            <a:r>
              <a:rPr lang="ru-RU" dirty="0"/>
              <a:t> 2021-2022 </a:t>
            </a:r>
            <a:r>
              <a:rPr lang="ru-RU" dirty="0" smtClean="0"/>
              <a:t>учебный год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5325" y="1628775"/>
            <a:ext cx="4758024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</a:pPr>
            <a:r>
              <a:rPr lang="ru-RU" sz="1600" b="1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 рамках исполнения ФЗ № 261 о выполнении мероприятий по энергосбережению </a:t>
            </a:r>
            <a:r>
              <a:rPr lang="ru-RU" sz="1600" b="1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600" b="1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600" b="1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 </a:t>
            </a:r>
            <a:r>
              <a:rPr lang="ru-RU" sz="1600" b="1" dirty="0" err="1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энергоэффективности</a:t>
            </a:r>
            <a:r>
              <a:rPr lang="ru-RU" sz="1600" b="1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:</a:t>
            </a:r>
          </a:p>
          <a:p>
            <a:pPr marL="228600" lvl="0" indent="-228600">
              <a:spcAft>
                <a:spcPts val="600"/>
              </a:spcAft>
              <a:buFont typeface="+mj-lt"/>
              <a:buAutoNum type="arabicPeriod"/>
            </a:pPr>
            <a:r>
              <a:rPr lang="ru-RU" sz="12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Заключен </a:t>
            </a:r>
            <a:r>
              <a:rPr lang="ru-RU" sz="120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Договор № 002 c 10.01.2022 по 31.11.2022 на проведение энергетического обследования с составлением энергетических паспортов зданий ГУАП и разработкой программы </a:t>
            </a:r>
            <a:r>
              <a:rPr lang="ru-RU" sz="12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энергосбережения</a:t>
            </a:r>
          </a:p>
          <a:p>
            <a:pPr lvl="0">
              <a:spcAft>
                <a:spcPts val="600"/>
              </a:spcAft>
            </a:pPr>
            <a:r>
              <a:rPr lang="ru-RU" sz="120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 окончании работ будут представлены:</a:t>
            </a:r>
          </a:p>
          <a:p>
            <a:pPr marL="447675" lvl="1" indent="-2667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Энергетический паспорт объектов ГУАП;</a:t>
            </a:r>
          </a:p>
          <a:p>
            <a:pPr marL="447675" lvl="1" indent="-2667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Отчеты о проведении энергетического обследования;</a:t>
            </a:r>
          </a:p>
          <a:p>
            <a:pPr marL="447675" lvl="1" indent="-2667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Программа энергосбережения с рекомендациями и техническими решениями;</a:t>
            </a:r>
          </a:p>
          <a:p>
            <a:pPr marL="447675" lvl="1" indent="-2667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Уведомление о регистрации </a:t>
            </a:r>
            <a:r>
              <a:rPr lang="ru-RU" sz="1200" dirty="0" err="1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энергопаспорта</a:t>
            </a:r>
            <a:r>
              <a:rPr lang="ru-RU" sz="12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;</a:t>
            </a:r>
          </a:p>
          <a:p>
            <a:pPr marL="228600" lvl="0" indent="-228600">
              <a:spcAft>
                <a:spcPts val="600"/>
              </a:spcAft>
              <a:buFont typeface="+mj-lt"/>
              <a:buAutoNum type="arabicPeriod" startAt="2"/>
            </a:pPr>
            <a:r>
              <a:rPr lang="ru-RU" sz="120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 период с 01.09.2021 по 01.09.2022 ГУАП приобрел 1302 светодиодных светильника на сумму 8 991 340 </a:t>
            </a:r>
            <a:r>
              <a:rPr lang="ru-RU" sz="12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рублей</a:t>
            </a:r>
          </a:p>
          <a:p>
            <a:pPr marL="228600" lvl="0" indent="-228600">
              <a:spcAft>
                <a:spcPts val="600"/>
              </a:spcAft>
              <a:buFont typeface="+mj-lt"/>
              <a:buAutoNum type="arabicPeriod" startAt="2"/>
            </a:pPr>
            <a:r>
              <a:rPr lang="ru-RU" sz="120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Согласно анализа энергопотребления за 2020-2022 год, средняя экономия составила 6% при учете роста тарифов на электроэнергию на 6,67% с 2019 года. Ежегодная экономия в рублях составляет 1800000 </a:t>
            </a:r>
            <a:r>
              <a:rPr lang="ru-RU" sz="12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рублей</a:t>
            </a:r>
            <a:endParaRPr lang="ru-RU" sz="1200" dirty="0"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017631" y="1628775"/>
            <a:ext cx="475802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Aft>
                <a:spcPts val="600"/>
              </a:spcAft>
              <a:buFont typeface="+mj-lt"/>
              <a:buAutoNum type="arabicPeriod" startAt="4"/>
            </a:pPr>
            <a:r>
              <a:rPr lang="ru-RU" sz="120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 началу нового учебного года, в августе 2022 года в помещении спортзала по адресу: СПб, </a:t>
            </a:r>
            <a:r>
              <a:rPr lang="ru-RU" sz="1200" dirty="0" err="1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ул.Большая</a:t>
            </a:r>
            <a:r>
              <a:rPr lang="ru-RU" sz="120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Морская, 67 была произведена замена </a:t>
            </a:r>
            <a:r>
              <a:rPr lang="ru-RU" sz="1200" dirty="0" err="1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металло</a:t>
            </a:r>
            <a:r>
              <a:rPr lang="ru-RU" sz="120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-галогенных светильников большого энергопотребления старого образца на новые светодиодные светильники нового поколения для спортивных сооружений. </a:t>
            </a:r>
            <a:r>
              <a:rPr lang="ru-RU" sz="12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sz="12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2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 </a:t>
            </a:r>
            <a:r>
              <a:rPr lang="ru-RU" sz="120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следствии этого энергопотребление спортивного зала было </a:t>
            </a:r>
            <a:r>
              <a:rPr lang="ru-RU" sz="1200" b="1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уменьшено в 2 РАЗА с 42 кВт до 20 кВт. </a:t>
            </a:r>
            <a:endParaRPr lang="ru-RU" sz="1200" b="1" dirty="0" smtClean="0"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80975" lvl="1">
              <a:spcAft>
                <a:spcPts val="600"/>
              </a:spcAft>
            </a:pPr>
            <a:r>
              <a:rPr lang="ru-RU" sz="12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Всего с 01.09.21 по 01.09.22 установлено:</a:t>
            </a:r>
          </a:p>
          <a:p>
            <a:pPr marL="447675" lvl="1" indent="-2667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светильников </a:t>
            </a:r>
            <a:r>
              <a:rPr lang="ru-RU" sz="120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светодиодных – 786 шт</a:t>
            </a:r>
            <a:r>
              <a:rPr lang="ru-RU" sz="12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lang="ru-RU" sz="1200" dirty="0"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447675" lvl="1" indent="-2667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ламп </a:t>
            </a:r>
            <a:r>
              <a:rPr lang="ru-RU" sz="120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светодиодных – 968 шт</a:t>
            </a:r>
            <a:r>
              <a:rPr lang="ru-RU" sz="120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lang="ru-RU" sz="1400" dirty="0"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272568" y="4497957"/>
            <a:ext cx="44005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 период с 1 июля 2022 по 1 сентября 2022 </a:t>
            </a:r>
            <a:br>
              <a:rPr lang="ru-RU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была произведена подготовка </a:t>
            </a:r>
            <a:r>
              <a:rPr lang="ru-RU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 </a:t>
            </a:r>
            <a:r>
              <a:rPr lang="ru-RU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отопительному сезону зданий ГУАП </a:t>
            </a:r>
            <a:r>
              <a:rPr lang="ru-RU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ru-RU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 </a:t>
            </a:r>
            <a:r>
              <a:rPr lang="ru-RU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получением паспортов о готовности </a:t>
            </a:r>
            <a:br>
              <a:rPr lang="ru-RU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к отопительному сезону</a:t>
            </a:r>
          </a:p>
        </p:txBody>
      </p:sp>
    </p:spTree>
    <p:extLst>
      <p:ext uri="{BB962C8B-B14F-4D97-AF65-F5344CB8AC3E}">
        <p14:creationId xmlns:p14="http://schemas.microsoft.com/office/powerpoint/2010/main" val="136401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92163"/>
          </a:xfrm>
        </p:spPr>
        <p:txBody>
          <a:bodyPr>
            <a:normAutofit/>
          </a:bodyPr>
          <a:lstStyle/>
          <a:p>
            <a:r>
              <a:rPr lang="ru-RU" dirty="0"/>
              <a:t>Анализ выполненных ремонтных работ и объемов РСО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 </a:t>
            </a:r>
            <a:r>
              <a:rPr lang="ru-RU" dirty="0"/>
              <a:t>период с 01.09.2021 год по 31.08.2022 год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636435"/>
              </p:ext>
            </p:extLst>
          </p:nvPr>
        </p:nvGraphicFramePr>
        <p:xfrm>
          <a:off x="334963" y="1782763"/>
          <a:ext cx="11505315" cy="1513805"/>
        </p:xfrm>
        <a:graphic>
          <a:graphicData uri="http://schemas.openxmlformats.org/drawingml/2006/table">
            <a:tbl>
              <a:tblPr firstRow="1" firstCol="1" bandRow="1"/>
              <a:tblGrid>
                <a:gridCol w="2301063">
                  <a:extLst>
                    <a:ext uri="{9D8B030D-6E8A-4147-A177-3AD203B41FA5}">
                      <a16:colId xmlns:a16="http://schemas.microsoft.com/office/drawing/2014/main" val="3126794516"/>
                    </a:ext>
                  </a:extLst>
                </a:gridCol>
                <a:gridCol w="2301063">
                  <a:extLst>
                    <a:ext uri="{9D8B030D-6E8A-4147-A177-3AD203B41FA5}">
                      <a16:colId xmlns:a16="http://schemas.microsoft.com/office/drawing/2014/main" val="155315492"/>
                    </a:ext>
                  </a:extLst>
                </a:gridCol>
                <a:gridCol w="2301063">
                  <a:extLst>
                    <a:ext uri="{9D8B030D-6E8A-4147-A177-3AD203B41FA5}">
                      <a16:colId xmlns:a16="http://schemas.microsoft.com/office/drawing/2014/main" val="1346964012"/>
                    </a:ext>
                  </a:extLst>
                </a:gridCol>
                <a:gridCol w="2301063">
                  <a:extLst>
                    <a:ext uri="{9D8B030D-6E8A-4147-A177-3AD203B41FA5}">
                      <a16:colId xmlns:a16="http://schemas.microsoft.com/office/drawing/2014/main" val="788003233"/>
                    </a:ext>
                  </a:extLst>
                </a:gridCol>
                <a:gridCol w="2301063">
                  <a:extLst>
                    <a:ext uri="{9D8B030D-6E8A-4147-A177-3AD203B41FA5}">
                      <a16:colId xmlns:a16="http://schemas.microsoft.com/office/drawing/2014/main" val="1491102640"/>
                    </a:ext>
                  </a:extLst>
                </a:gridCol>
              </a:tblGrid>
              <a:tr h="7508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Общая 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запланированных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помещений на 2022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Общая 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</a:t>
                      </a:r>
                      <a:r>
                        <a:rPr lang="en-US" sz="1200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200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отремонтированных помещений по плану работ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Общая 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</a:t>
                      </a:r>
                      <a:r>
                        <a:rPr lang="en-US" sz="1200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200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отремонтированных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помещений сверх плана работ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Общая 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</a:t>
                      </a:r>
                      <a:r>
                        <a:rPr lang="en-US" sz="1200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200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всех помещений отремонтированных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Общая 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</a:t>
                      </a:r>
                      <a:r>
                        <a:rPr lang="en-US" sz="1200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200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помещений в плане 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работ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конца года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2845447"/>
                  </a:ext>
                </a:extLst>
              </a:tr>
              <a:tr h="7629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2223,9 </a:t>
                      </a:r>
                      <a:r>
                        <a:rPr lang="ru-RU" sz="1800" b="1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1800" b="1" baseline="30000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b="1" baseline="30000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baseline="0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 60</a:t>
                      </a:r>
                      <a:endParaRPr lang="ru-RU" sz="1800" baseline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1959,69 </a:t>
                      </a:r>
                      <a:r>
                        <a:rPr lang="ru-RU" sz="1800" b="1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1800" b="1" baseline="30000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 48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613,8 </a:t>
                      </a:r>
                      <a:r>
                        <a:rPr lang="ru-RU" sz="1800" b="1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1800" b="1" baseline="30000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 15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2573,49 </a:t>
                      </a:r>
                      <a:r>
                        <a:rPr lang="ru-RU" sz="1800" b="1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1800" b="1" baseline="30000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 63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382 </a:t>
                      </a:r>
                      <a:r>
                        <a:rPr lang="ru-RU" sz="1800" b="1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1800" b="1" baseline="30000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 12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5516225"/>
                  </a:ext>
                </a:extLst>
              </a:tr>
            </a:tbl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CB05140-9775-4F18-975B-CD02C187ED9C}"/>
              </a:ext>
            </a:extLst>
          </p:cNvPr>
          <p:cNvSpPr/>
          <p:nvPr/>
        </p:nvSpPr>
        <p:spPr>
          <a:xfrm>
            <a:off x="334963" y="1318697"/>
            <a:ext cx="1874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+mj-lt"/>
                <a:ea typeface="Roboto" panose="020B0604020202020204" charset="0"/>
                <a:cs typeface="Roboto" panose="020B0604020202020204" charset="0"/>
              </a:rPr>
              <a:t>По всем адресам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CB05140-9775-4F18-975B-CD02C187ED9C}"/>
              </a:ext>
            </a:extLst>
          </p:cNvPr>
          <p:cNvSpPr/>
          <p:nvPr/>
        </p:nvSpPr>
        <p:spPr>
          <a:xfrm>
            <a:off x="286989" y="3769127"/>
            <a:ext cx="27305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+mj-lt"/>
                <a:ea typeface="Roboto" panose="020B0604020202020204" charset="0"/>
                <a:cs typeface="Roboto" panose="020B0604020202020204" charset="0"/>
              </a:rPr>
              <a:t>Мебельное производство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276603"/>
              </p:ext>
            </p:extLst>
          </p:nvPr>
        </p:nvGraphicFramePr>
        <p:xfrm>
          <a:off x="334963" y="4259264"/>
          <a:ext cx="4602126" cy="1513805"/>
        </p:xfrm>
        <a:graphic>
          <a:graphicData uri="http://schemas.openxmlformats.org/drawingml/2006/table">
            <a:tbl>
              <a:tblPr firstRow="1" firstCol="1" bandRow="1"/>
              <a:tblGrid>
                <a:gridCol w="2301063">
                  <a:extLst>
                    <a:ext uri="{9D8B030D-6E8A-4147-A177-3AD203B41FA5}">
                      <a16:colId xmlns:a16="http://schemas.microsoft.com/office/drawing/2014/main" val="3126794516"/>
                    </a:ext>
                  </a:extLst>
                </a:gridCol>
                <a:gridCol w="2301063">
                  <a:extLst>
                    <a:ext uri="{9D8B030D-6E8A-4147-A177-3AD203B41FA5}">
                      <a16:colId xmlns:a16="http://schemas.microsoft.com/office/drawing/2014/main" val="155315492"/>
                    </a:ext>
                  </a:extLst>
                </a:gridCol>
              </a:tblGrid>
              <a:tr h="75088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Общее количество изготовленной мебели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Итоговая сумма по всем заказ – нарядам за весь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2845447"/>
                  </a:ext>
                </a:extLst>
              </a:tr>
              <a:tr h="7629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106 </a:t>
                      </a:r>
                      <a:r>
                        <a:rPr lang="ru-RU" sz="1800" b="1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шт.</a:t>
                      </a:r>
                      <a:endParaRPr lang="ru-RU" sz="1800" baseline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663649,47 руб.</a:t>
                      </a:r>
                      <a:endParaRPr lang="ru-RU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5516225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376384" y="3429000"/>
            <a:ext cx="20874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+mj-lt"/>
              </a:rPr>
              <a:t>11 501 181,075 руб.</a:t>
            </a:r>
          </a:p>
        </p:txBody>
      </p:sp>
    </p:spTree>
    <p:extLst>
      <p:ext uri="{BB962C8B-B14F-4D97-AF65-F5344CB8AC3E}">
        <p14:creationId xmlns:p14="http://schemas.microsoft.com/office/powerpoint/2010/main" val="378139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r>
              <a:rPr lang="ru-RU" dirty="0"/>
              <a:t>Фотоотчет. </a:t>
            </a:r>
            <a:r>
              <a:rPr lang="ru-RU" dirty="0" smtClean="0"/>
              <a:t>Большая Морская 67. </a:t>
            </a:r>
            <a:r>
              <a:rPr lang="ru-RU" dirty="0"/>
              <a:t>Аварийные работы по замене силового кабеля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553" y="1135523"/>
            <a:ext cx="6347573" cy="37609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84038" y="2349910"/>
            <a:ext cx="6707926" cy="4103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9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5888" y="1412875"/>
            <a:ext cx="6696075" cy="3761447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r>
              <a:rPr lang="ru-RU" dirty="0"/>
              <a:t>Фотоотчет. </a:t>
            </a:r>
            <a:r>
              <a:rPr lang="ru-RU" dirty="0" smtClean="0"/>
              <a:t>Большая Морская 67. Ремонт теплотрассы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031" y="2940828"/>
            <a:ext cx="5202869" cy="3512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401" y="1113891"/>
            <a:ext cx="4087947" cy="2759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58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r>
              <a:rPr lang="ru-RU" dirty="0"/>
              <a:t>Фотоотчет. </a:t>
            </a:r>
            <a:r>
              <a:rPr lang="ru-RU" dirty="0" smtClean="0"/>
              <a:t>Большая Морская 67. </a:t>
            </a:r>
            <a:r>
              <a:rPr lang="ru-RU" dirty="0"/>
              <a:t>Ремонт </a:t>
            </a:r>
            <a:r>
              <a:rPr lang="ru-RU" dirty="0" smtClean="0"/>
              <a:t>аудиторий </a:t>
            </a:r>
            <a:r>
              <a:rPr lang="ru-RU" dirty="0"/>
              <a:t>3 института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5888" y="1930511"/>
            <a:ext cx="6696075" cy="45226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1125538"/>
            <a:ext cx="6227199" cy="4205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85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r>
              <a:rPr lang="ru-RU" dirty="0"/>
              <a:t>Фотоотчет. </a:t>
            </a:r>
            <a:r>
              <a:rPr lang="ru-RU" dirty="0" smtClean="0"/>
              <a:t>Большая Морская 67. Ремонт аудитории 51-05 ВУЦ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5276" y="1125538"/>
            <a:ext cx="8082117" cy="532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01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r>
              <a:rPr lang="ru-RU" dirty="0"/>
              <a:t>Фотоотчет. </a:t>
            </a:r>
            <a:r>
              <a:rPr lang="ru-RU" dirty="0" smtClean="0"/>
              <a:t>Большая Морская 67. Ремонт аудитории 13-48. УЦР. ОРИС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962" y="1125537"/>
            <a:ext cx="7080835" cy="42116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4653" y="2477729"/>
            <a:ext cx="6662385" cy="3975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485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1. Программа развития ГУАП на 2021–2030 годы. Приоритет 2030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Целевые </a:t>
            </a:r>
            <a:r>
              <a:rPr lang="ru-RU" dirty="0"/>
              <a:t>показатели эффективности реализации программы развития</a:t>
            </a:r>
            <a:endParaRPr lang="ru-RU" dirty="0">
              <a:effectLst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64795"/>
              </p:ext>
            </p:extLst>
          </p:nvPr>
        </p:nvGraphicFramePr>
        <p:xfrm>
          <a:off x="334963" y="1260475"/>
          <a:ext cx="11522076" cy="5048249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640687">
                  <a:extLst>
                    <a:ext uri="{9D8B030D-6E8A-4147-A177-3AD203B41FA5}">
                      <a16:colId xmlns:a16="http://schemas.microsoft.com/office/drawing/2014/main" val="3794233776"/>
                    </a:ext>
                  </a:extLst>
                </a:gridCol>
                <a:gridCol w="5619359">
                  <a:extLst>
                    <a:ext uri="{9D8B030D-6E8A-4147-A177-3AD203B41FA5}">
                      <a16:colId xmlns:a16="http://schemas.microsoft.com/office/drawing/2014/main" val="633427957"/>
                    </a:ext>
                  </a:extLst>
                </a:gridCol>
                <a:gridCol w="877005">
                  <a:extLst>
                    <a:ext uri="{9D8B030D-6E8A-4147-A177-3AD203B41FA5}">
                      <a16:colId xmlns:a16="http://schemas.microsoft.com/office/drawing/2014/main" val="2880566612"/>
                    </a:ext>
                  </a:extLst>
                </a:gridCol>
                <a:gridCol w="877005">
                  <a:extLst>
                    <a:ext uri="{9D8B030D-6E8A-4147-A177-3AD203B41FA5}">
                      <a16:colId xmlns:a16="http://schemas.microsoft.com/office/drawing/2014/main" val="3437124931"/>
                    </a:ext>
                  </a:extLst>
                </a:gridCol>
                <a:gridCol w="877005">
                  <a:extLst>
                    <a:ext uri="{9D8B030D-6E8A-4147-A177-3AD203B41FA5}">
                      <a16:colId xmlns:a16="http://schemas.microsoft.com/office/drawing/2014/main" val="1011050497"/>
                    </a:ext>
                  </a:extLst>
                </a:gridCol>
                <a:gridCol w="877005">
                  <a:extLst>
                    <a:ext uri="{9D8B030D-6E8A-4147-A177-3AD203B41FA5}">
                      <a16:colId xmlns:a16="http://schemas.microsoft.com/office/drawing/2014/main" val="1496765947"/>
                    </a:ext>
                  </a:extLst>
                </a:gridCol>
                <a:gridCol w="877005">
                  <a:extLst>
                    <a:ext uri="{9D8B030D-6E8A-4147-A177-3AD203B41FA5}">
                      <a16:colId xmlns:a16="http://schemas.microsoft.com/office/drawing/2014/main" val="2795839292"/>
                    </a:ext>
                  </a:extLst>
                </a:gridCol>
                <a:gridCol w="877005">
                  <a:extLst>
                    <a:ext uri="{9D8B030D-6E8A-4147-A177-3AD203B41FA5}">
                      <a16:colId xmlns:a16="http://schemas.microsoft.com/office/drawing/2014/main" val="4067561900"/>
                    </a:ext>
                  </a:extLst>
                </a:gridCol>
              </a:tblGrid>
              <a:tr h="249204">
                <a:tc rowSpan="2"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№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Наименование показателя 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2020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2021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2022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2023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787734"/>
                  </a:ext>
                </a:extLst>
              </a:tr>
              <a:tr h="2630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план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факт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205606"/>
                  </a:ext>
                </a:extLst>
              </a:tr>
              <a:tr h="355226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Целевые показатели эффективности реализации программы развития университета, получающего базовую часть гранта</a:t>
                      </a:r>
                    </a:p>
                  </a:txBody>
                  <a:tcPr marL="45720" marR="4572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4020815"/>
                  </a:ext>
                </a:extLst>
              </a:tr>
              <a:tr h="4801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Р1(б)</a:t>
                      </a:r>
                    </a:p>
                  </a:txBody>
                  <a:tcPr marL="45720" marR="45720"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Объём научно-исследовательских и опытно-конструкторских работ (далее НИОКР)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/>
                      </a:r>
                      <a:b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 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расчете на одного научно-педагогического работника (далее НПР)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тыс.руб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320,741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330,189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332,867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397,674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427,918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868852"/>
                  </a:ext>
                </a:extLst>
              </a:tr>
              <a:tr h="46034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Р2(б)</a:t>
                      </a:r>
                    </a:p>
                  </a:txBody>
                  <a:tcPr marL="45720" marR="45720"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Доля 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работников в возрасте до 39 лет в общей численности профессорско-преподавательского состава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%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23,703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22,9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23,9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963596"/>
                  </a:ext>
                </a:extLst>
              </a:tr>
              <a:tr h="8789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Р3(б)</a:t>
                      </a:r>
                    </a:p>
                  </a:txBody>
                  <a:tcPr marL="45720" marR="45720"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Доля обучающихся по образовательным программам </a:t>
                      </a:r>
                      <a:r>
                        <a:rPr lang="ru-RU" sz="11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бакалавриата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, </a:t>
                      </a:r>
                      <a:r>
                        <a:rPr lang="ru-RU" sz="11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специалитета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, магистратуры по очной форме обучения, получивших на бесплатной основе дополнительную квалификацию, в общей численности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обучающихся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по 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образовательным программам </a:t>
                      </a:r>
                      <a:r>
                        <a:rPr lang="ru-RU" sz="11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бакалавриата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, </a:t>
                      </a:r>
                      <a:r>
                        <a:rPr lang="ru-RU" sz="11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специалитета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, магистратуры по очной форме обучения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%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1,136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1,9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3,6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9141305"/>
                  </a:ext>
                </a:extLst>
              </a:tr>
              <a:tr h="46034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Р4(б)</a:t>
                      </a:r>
                    </a:p>
                  </a:txBody>
                  <a:tcPr marL="45720" marR="45720"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Доходы университета из средств от приносящей доход деятельности в расчете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/>
                      </a:r>
                      <a:b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</a:b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на 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одного НПР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тыс.руб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1975,217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2148,368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2188,784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2271,117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2323,301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188157"/>
                  </a:ext>
                </a:extLst>
              </a:tr>
              <a:tr h="140855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Р5(б)</a:t>
                      </a:r>
                    </a:p>
                  </a:txBody>
                  <a:tcPr marL="45720" marR="45720"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Количество обучающихся по образовательным программам среднего профессионального образования и (или) образовательным программам высшего образования, получение профессиональных компетенций по которым связано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 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формированием цифровых навыков использования и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освоения новых 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цифровых технологий, в том числе по образовательным программам, разработанным с учетом рекомендуемых опорным образовательным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центром 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по направлениям цифровой экономики и тиражированию актуализированным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основным 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образовательным программ с цифровой составляющей (очная форма)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чел.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3202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3650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5297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5297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8218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0061692"/>
                  </a:ext>
                </a:extLst>
              </a:tr>
              <a:tr h="4924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Р6(Б)</a:t>
                      </a:r>
                    </a:p>
                  </a:txBody>
                  <a:tcPr marL="45720" marR="45720"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Объем затрат на научные исследования и разработки из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собственных средств 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университета в расчете на одного НПР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тыс.руб.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22,224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28,302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41,695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34,884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41,19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111147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8535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r>
              <a:rPr lang="ru-RU" dirty="0"/>
              <a:t>Фотоотчет. </a:t>
            </a:r>
            <a:r>
              <a:rPr lang="ru-RU" dirty="0" smtClean="0"/>
              <a:t>Большая Морская 67. Помещение 51-10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13"/>
          <a:stretch/>
        </p:blipFill>
        <p:spPr>
          <a:xfrm>
            <a:off x="2703870" y="1125538"/>
            <a:ext cx="6302478" cy="5324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6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r>
              <a:rPr lang="ru-RU" dirty="0"/>
              <a:t>Фотоотчет. </a:t>
            </a:r>
            <a:r>
              <a:rPr lang="ru-RU" dirty="0" smtClean="0"/>
              <a:t>Гастелло 15. Реставрация центральной лестницы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1105771"/>
            <a:ext cx="5976937" cy="336265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3715" y="2480111"/>
            <a:ext cx="7068248" cy="3976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98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r>
              <a:rPr lang="ru-RU" dirty="0"/>
              <a:t>Фотоотчет. </a:t>
            </a:r>
            <a:r>
              <a:rPr lang="ru-RU" dirty="0" smtClean="0"/>
              <a:t>Гастелло 15. Реставрация центральной лестницы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9523" y="1951358"/>
            <a:ext cx="6002440" cy="45018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2" y="1125538"/>
            <a:ext cx="5998633" cy="449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9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r>
              <a:rPr lang="ru-RU" dirty="0"/>
              <a:t>Фотоотчет. </a:t>
            </a:r>
            <a:r>
              <a:rPr lang="ru-RU" dirty="0" smtClean="0"/>
              <a:t>Гастелло 15. Реставрация центральной лестницы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8684" y="1106653"/>
            <a:ext cx="3007991" cy="53465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1113248"/>
            <a:ext cx="7119920" cy="533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70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r>
              <a:rPr lang="ru-RU" dirty="0"/>
              <a:t>Фотоотчет. </a:t>
            </a:r>
            <a:r>
              <a:rPr lang="ru-RU" dirty="0" smtClean="0"/>
              <a:t>Гастелло 15. Коридоры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5944" y="1125538"/>
            <a:ext cx="3998619" cy="53314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1900" y="1125538"/>
            <a:ext cx="2455818" cy="5331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91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r>
              <a:rPr lang="ru-RU" dirty="0"/>
              <a:t>Фотоотчет. </a:t>
            </a:r>
            <a:r>
              <a:rPr lang="ru-RU" dirty="0" smtClean="0"/>
              <a:t>Ленсовета 14. Ремонт аудитории 13-06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5898" y="1671139"/>
            <a:ext cx="6376066" cy="47820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2" y="1125538"/>
            <a:ext cx="5998633" cy="449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9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r>
              <a:rPr lang="ru-RU" dirty="0"/>
              <a:t>Фотоотчет. </a:t>
            </a:r>
            <a:r>
              <a:rPr lang="ru-RU" dirty="0" smtClean="0"/>
              <a:t>Ленсовета 14</a:t>
            </a:r>
            <a:r>
              <a:rPr lang="ru-RU" dirty="0"/>
              <a:t>. </a:t>
            </a:r>
            <a:r>
              <a:rPr lang="ru-RU" dirty="0" smtClean="0"/>
              <a:t>Геотехнический </a:t>
            </a:r>
            <a:r>
              <a:rPr lang="ru-RU" dirty="0"/>
              <a:t>мониторинг </a:t>
            </a:r>
            <a:r>
              <a:rPr lang="ru-RU" dirty="0" smtClean="0"/>
              <a:t>здания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963" y="1125538"/>
            <a:ext cx="5689600" cy="40176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0152" y="2938080"/>
            <a:ext cx="4901811" cy="35087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4605" y="1268413"/>
            <a:ext cx="2936943" cy="287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03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r>
              <a:rPr lang="ru-RU" dirty="0"/>
              <a:t>Фотоотчет. Московский </a:t>
            </a:r>
            <a:r>
              <a:rPr lang="ru-RU" dirty="0" smtClean="0"/>
              <a:t>149. Аудитория 104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1125538"/>
            <a:ext cx="7787148" cy="349813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0745" y="2064774"/>
            <a:ext cx="5851218" cy="4388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51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r>
              <a:rPr lang="ru-RU" dirty="0"/>
              <a:t>Фотоотчет. Московский </a:t>
            </a:r>
            <a:r>
              <a:rPr lang="ru-RU" dirty="0" smtClean="0"/>
              <a:t>149. Фасад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3412" y="1125538"/>
            <a:ext cx="4031892" cy="5375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91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r>
              <a:rPr lang="ru-RU" dirty="0"/>
              <a:t>Фотоотчет. </a:t>
            </a:r>
            <a:r>
              <a:rPr lang="ru-RU" dirty="0" smtClean="0"/>
              <a:t>Маршала Жукова 24. Бельевая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7038" y="1125538"/>
            <a:ext cx="3995738" cy="53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03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Прямоугольник с двумя скругленными противолежащими углами 120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8553012" y="1305145"/>
            <a:ext cx="3358198" cy="5266467"/>
          </a:xfrm>
          <a:prstGeom prst="round2DiagRect">
            <a:avLst/>
          </a:prstGeom>
          <a:solidFill>
            <a:srgbClr val="2B375C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66" name="Прямоугольник с двумя скругленными противолежащими углами 165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5874818" y="1189809"/>
            <a:ext cx="3162908" cy="2748570"/>
          </a:xfrm>
          <a:prstGeom prst="round2DiagRect">
            <a:avLst/>
          </a:prstGeom>
          <a:solidFill>
            <a:srgbClr val="EBF3FA"/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46" name="Прямоугольник с двумя скругленными противолежащими углами 145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224657" y="3767194"/>
            <a:ext cx="3562680" cy="1673712"/>
          </a:xfrm>
          <a:prstGeom prst="round2Diag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1. Программа развития ГУАП на 2021–2030 годы. Приоритет 2030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780529"/>
          </a:xfrm>
        </p:spPr>
        <p:txBody>
          <a:bodyPr/>
          <a:lstStyle/>
          <a:p>
            <a:pPr marL="265113"/>
            <a:r>
              <a:rPr lang="ru-RU" dirty="0" smtClean="0"/>
              <a:t>Ключевые моменты и результаты, достигнутые в 2021-2022 учебном году</a:t>
            </a:r>
            <a:endParaRPr lang="ru-RU" dirty="0">
              <a:effectLst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695325" y="2349098"/>
            <a:ext cx="1990055" cy="707683"/>
            <a:chOff x="3024801" y="1609796"/>
            <a:chExt cx="1990055" cy="707683"/>
          </a:xfrm>
        </p:grpSpPr>
        <p:sp>
          <p:nvSpPr>
            <p:cNvPr id="96" name="Прямоугольник с двумя скругленными противолежащими углами 95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024801" y="1609796"/>
              <a:ext cx="1990055" cy="707683"/>
            </a:xfrm>
            <a:prstGeom prst="round2DiagRect">
              <a:avLst/>
            </a:prstGeom>
            <a:solidFill>
              <a:srgbClr val="2B375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97" name="Прямоугольник 96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3163266" y="1715789"/>
              <a:ext cx="1753010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ru-RU" sz="1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Электромагнитная</a:t>
              </a:r>
            </a:p>
            <a:p>
              <a:pPr>
                <a:lnSpc>
                  <a:spcPts val="1480"/>
                </a:lnSpc>
              </a:pPr>
              <a:r>
                <a:rPr lang="ru-RU" sz="1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безэховая камера</a:t>
              </a:r>
              <a:endParaRPr lang="ru-RU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sp>
        <p:nvSpPr>
          <p:cNvPr id="111" name="Прямоугольник с двумя скругленными противолежащими углами 110">
            <a:extLst>
              <a:ext uri="{FF2B5EF4-FFF2-40B4-BE49-F238E27FC236}">
                <a16:creationId xmlns:a16="http://schemas.microsoft.com/office/drawing/2014/main" id="{48C43A40-1A27-BE44-A1AE-E14DFCBC5D1E}"/>
              </a:ext>
            </a:extLst>
          </p:cNvPr>
          <p:cNvSpPr/>
          <p:nvPr/>
        </p:nvSpPr>
        <p:spPr>
          <a:xfrm>
            <a:off x="710111" y="5054034"/>
            <a:ext cx="3939113" cy="1487304"/>
          </a:xfrm>
          <a:prstGeom prst="round2Diag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ru-RU" sz="1400" dirty="0"/>
          </a:p>
        </p:txBody>
      </p:sp>
      <p:sp>
        <p:nvSpPr>
          <p:cNvPr id="112" name="Прямоугольник 111"/>
          <p:cNvSpPr/>
          <p:nvPr/>
        </p:nvSpPr>
        <p:spPr>
          <a:xfrm>
            <a:off x="1033937" y="5336021"/>
            <a:ext cx="34184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ГУАП получил лицензию </a:t>
            </a:r>
            <a:r>
              <a:rPr lang="en-US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lang="en-US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на осуществление космической деятельности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3033" y="1240232"/>
            <a:ext cx="1977593" cy="297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480"/>
              </a:lnSpc>
            </a:pPr>
            <a:r>
              <a:rPr lang="ru-RU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 ГУАП появились</a:t>
            </a:r>
            <a:endParaRPr lang="ru-RU" b="1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123" name="Группа 122"/>
          <p:cNvGrpSpPr/>
          <p:nvPr/>
        </p:nvGrpSpPr>
        <p:grpSpPr>
          <a:xfrm>
            <a:off x="720117" y="1600858"/>
            <a:ext cx="1976581" cy="707683"/>
            <a:chOff x="968561" y="1683104"/>
            <a:chExt cx="1976581" cy="707683"/>
          </a:xfrm>
        </p:grpSpPr>
        <p:sp>
          <p:nvSpPr>
            <p:cNvPr id="124" name="Прямоугольник с двумя скругленными противолежащими углами 123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968561" y="1683104"/>
              <a:ext cx="1976581" cy="707683"/>
            </a:xfrm>
            <a:prstGeom prst="round2DiagRect">
              <a:avLst/>
            </a:prstGeom>
            <a:solidFill>
              <a:srgbClr val="2B375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25" name="Прямоугольник 124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1605771" y="1818697"/>
              <a:ext cx="1339371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ru-RU" sz="1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новых</a:t>
              </a:r>
            </a:p>
            <a:p>
              <a:pPr>
                <a:lnSpc>
                  <a:spcPts val="1480"/>
                </a:lnSpc>
              </a:pPr>
              <a:r>
                <a:rPr lang="ru-RU" sz="1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лабораторий</a:t>
              </a:r>
              <a:endParaRPr lang="ru-RU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26" name="Прямоугольник 125"/>
            <p:cNvSpPr/>
            <p:nvPr/>
          </p:nvSpPr>
          <p:spPr>
            <a:xfrm>
              <a:off x="1010785" y="1786655"/>
              <a:ext cx="73686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7</a:t>
              </a:r>
              <a:r>
                <a:rPr lang="ru-RU" sz="2000" b="1" dirty="0" smtClean="0">
                  <a:solidFill>
                    <a:srgbClr val="01509F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endParaRPr lang="ru-RU" sz="2000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136054" y="1410652"/>
            <a:ext cx="2983461" cy="1014908"/>
            <a:chOff x="3274866" y="1268888"/>
            <a:chExt cx="2983461" cy="1014908"/>
          </a:xfrm>
        </p:grpSpPr>
        <p:sp>
          <p:nvSpPr>
            <p:cNvPr id="93" name="Прямоугольник 92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4101739" y="1614382"/>
              <a:ext cx="2156588" cy="6694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среди вузов, ведущих подготовку специалистов для </a:t>
              </a:r>
              <a:r>
                <a:rPr lang="en-US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IT</a:t>
              </a:r>
              <a: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отрасли</a:t>
              </a:r>
              <a:endParaRPr lang="ru-RU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grpSp>
          <p:nvGrpSpPr>
            <p:cNvPr id="10" name="Группа 9"/>
            <p:cNvGrpSpPr/>
            <p:nvPr/>
          </p:nvGrpSpPr>
          <p:grpSpPr>
            <a:xfrm>
              <a:off x="3274866" y="1565093"/>
              <a:ext cx="870215" cy="718703"/>
              <a:chOff x="835465" y="2453182"/>
              <a:chExt cx="870215" cy="718703"/>
            </a:xfrm>
          </p:grpSpPr>
          <p:sp>
            <p:nvSpPr>
              <p:cNvPr id="94" name="Прямоугольник 93"/>
              <p:cNvSpPr/>
              <p:nvPr/>
            </p:nvSpPr>
            <p:spPr>
              <a:xfrm>
                <a:off x="835465" y="2453182"/>
                <a:ext cx="826873" cy="6409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800" b="1" dirty="0" smtClean="0">
                    <a:solidFill>
                      <a:srgbClr val="FF0000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15</a:t>
                </a:r>
                <a:endParaRPr lang="ru-RU" sz="2000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854165" y="2802553"/>
                <a:ext cx="85151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b="1" dirty="0">
                    <a:solidFill>
                      <a:srgbClr val="FF0000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место</a:t>
                </a:r>
                <a:endParaRPr lang="ru-RU" dirty="0"/>
              </a:p>
            </p:txBody>
          </p:sp>
        </p:grpSp>
        <p:sp>
          <p:nvSpPr>
            <p:cNvPr id="128" name="Прямоугольник 127"/>
            <p:cNvSpPr/>
            <p:nvPr/>
          </p:nvSpPr>
          <p:spPr>
            <a:xfrm>
              <a:off x="3325643" y="1268888"/>
              <a:ext cx="1680460" cy="2975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ru-RU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ГУАП </a:t>
              </a:r>
              <a:r>
                <a:rPr lang="ru-RU" b="1" dirty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з</a:t>
              </a:r>
              <a:r>
                <a:rPr lang="ru-RU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анимает</a:t>
              </a:r>
              <a:endParaRPr lang="ru-RU" b="1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2911810" y="2489486"/>
            <a:ext cx="3346517" cy="1337281"/>
            <a:chOff x="2911810" y="2489486"/>
            <a:chExt cx="3346517" cy="1337281"/>
          </a:xfrm>
        </p:grpSpPr>
        <p:sp>
          <p:nvSpPr>
            <p:cNvPr id="115" name="Прямоугольник с двумя скругленными противолежащими углами 114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2911810" y="2489486"/>
              <a:ext cx="3346517" cy="1337281"/>
            </a:xfrm>
            <a:prstGeom prst="round2Diag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16" name="Прямоугольник 115"/>
            <p:cNvSpPr/>
            <p:nvPr/>
          </p:nvSpPr>
          <p:spPr>
            <a:xfrm>
              <a:off x="3368084" y="2658549"/>
              <a:ext cx="2718176" cy="6758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Факультет СПО ГУАП —</a:t>
              </a:r>
            </a:p>
            <a:p>
              <a:r>
                <a:rPr lang="ru-RU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лучший в стране!</a:t>
              </a:r>
            </a:p>
          </p:txBody>
        </p:sp>
        <p:sp>
          <p:nvSpPr>
            <p:cNvPr id="138" name="Прямоугольник 137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3374079" y="3345377"/>
              <a:ext cx="2156588" cy="2846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en-US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1 </a:t>
              </a:r>
              <a: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место среди 670 вузов</a:t>
              </a:r>
              <a:endParaRPr lang="ru-RU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grpSp>
        <p:nvGrpSpPr>
          <p:cNvPr id="129" name="Группа 128"/>
          <p:cNvGrpSpPr/>
          <p:nvPr/>
        </p:nvGrpSpPr>
        <p:grpSpPr>
          <a:xfrm>
            <a:off x="683033" y="3133883"/>
            <a:ext cx="1990055" cy="707683"/>
            <a:chOff x="3082947" y="1690533"/>
            <a:chExt cx="2184378" cy="707683"/>
          </a:xfrm>
        </p:grpSpPr>
        <p:sp>
          <p:nvSpPr>
            <p:cNvPr id="130" name="Прямоугольник с двумя скругленными противолежащими углами 129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3082947" y="1690533"/>
              <a:ext cx="2184378" cy="707683"/>
            </a:xfrm>
            <a:prstGeom prst="round2DiagRect">
              <a:avLst/>
            </a:prstGeom>
            <a:solidFill>
              <a:srgbClr val="2B375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31" name="Прямоугольник 130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3248452" y="1728236"/>
              <a:ext cx="1924186" cy="6694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ru-RU" sz="1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Базовая кафедра акционерного общества ЭЛКУС</a:t>
              </a:r>
              <a:endParaRPr lang="ru-RU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sp>
        <p:nvSpPr>
          <p:cNvPr id="140" name="Прямоугольник 139">
            <a:extLst>
              <a:ext uri="{FF2B5EF4-FFF2-40B4-BE49-F238E27FC236}">
                <a16:creationId xmlns:a16="http://schemas.microsoft.com/office/drawing/2014/main" id="{749A0995-51C2-0D4D-9CB6-878B943667CF}"/>
              </a:ext>
            </a:extLst>
          </p:cNvPr>
          <p:cNvSpPr/>
          <p:nvPr/>
        </p:nvSpPr>
        <p:spPr>
          <a:xfrm>
            <a:off x="882090" y="4530814"/>
            <a:ext cx="226025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480"/>
              </a:lnSpc>
            </a:pP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лучших команд России</a:t>
            </a:r>
            <a:b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1400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в конкурсе «Ты — лидер!»</a:t>
            </a:r>
            <a:endParaRPr lang="ru-RU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2632621" y="4110175"/>
            <a:ext cx="5097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5</a:t>
            </a:r>
            <a:endParaRPr lang="ru-RU" sz="2000" dirty="0"/>
          </a:p>
        </p:txBody>
      </p:sp>
      <p:sp>
        <p:nvSpPr>
          <p:cNvPr id="142" name="Прямоугольник 141"/>
          <p:cNvSpPr/>
          <p:nvPr/>
        </p:nvSpPr>
        <p:spPr>
          <a:xfrm>
            <a:off x="840020" y="4253896"/>
            <a:ext cx="1984774" cy="297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480"/>
              </a:lnSpc>
            </a:pPr>
            <a:r>
              <a:rPr lang="ru-RU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ГУАП вошел в </a:t>
            </a:r>
            <a:r>
              <a:rPr lang="ru-RU" b="1" dirty="0" smtClean="0">
                <a:solidFill>
                  <a:srgbClr val="FF0000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топ</a:t>
            </a:r>
            <a:r>
              <a:rPr lang="ru-RU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endParaRPr lang="ru-RU" b="1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9338" y="4151015"/>
            <a:ext cx="922030" cy="1383045"/>
          </a:xfrm>
          <a:prstGeom prst="rect">
            <a:avLst/>
          </a:prstGeom>
        </p:spPr>
      </p:pic>
      <p:grpSp>
        <p:nvGrpSpPr>
          <p:cNvPr id="20" name="Группа 19"/>
          <p:cNvGrpSpPr/>
          <p:nvPr/>
        </p:nvGrpSpPr>
        <p:grpSpPr>
          <a:xfrm>
            <a:off x="5157308" y="4365029"/>
            <a:ext cx="2747385" cy="523220"/>
            <a:chOff x="5157308" y="4365029"/>
            <a:chExt cx="2747385" cy="523220"/>
          </a:xfrm>
        </p:grpSpPr>
        <p:sp>
          <p:nvSpPr>
            <p:cNvPr id="157" name="Прямоугольник 156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5549305" y="4371785"/>
              <a:ext cx="2355388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получили международные знаки качества</a:t>
              </a:r>
              <a:endParaRPr lang="ru-RU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60" name="Прямоугольник 159"/>
            <p:cNvSpPr/>
            <p:nvPr/>
          </p:nvSpPr>
          <p:spPr>
            <a:xfrm>
              <a:off x="5157308" y="4365029"/>
              <a:ext cx="43068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4</a:t>
              </a:r>
              <a:endParaRPr lang="ru-RU" sz="2000" dirty="0"/>
            </a:p>
          </p:txBody>
        </p:sp>
      </p:grpSp>
      <p:sp>
        <p:nvSpPr>
          <p:cNvPr id="159" name="Прямоугольник 158"/>
          <p:cNvSpPr/>
          <p:nvPr/>
        </p:nvSpPr>
        <p:spPr>
          <a:xfrm>
            <a:off x="6309940" y="4673652"/>
            <a:ext cx="242374" cy="2943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480"/>
              </a:lnSpc>
            </a:pPr>
            <a:r>
              <a:rPr lang="ru-RU" b="1" dirty="0" smtClean="0">
                <a:solidFill>
                  <a:srgbClr val="2B375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endParaRPr lang="ru-RU" b="1" dirty="0">
              <a:solidFill>
                <a:srgbClr val="2B375C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031791" y="3987950"/>
            <a:ext cx="3872902" cy="284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80"/>
              </a:lnSpc>
            </a:pPr>
            <a:r>
              <a:rPr lang="ru-RU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Образовательные</a:t>
            </a:r>
            <a:r>
              <a:rPr lang="en-US" b="1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программы ГУАП</a:t>
            </a:r>
            <a:endParaRPr lang="ru-RU" b="1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5157308" y="4881493"/>
            <a:ext cx="2343173" cy="523220"/>
            <a:chOff x="5157308" y="4881493"/>
            <a:chExt cx="2343173" cy="523220"/>
          </a:xfrm>
        </p:grpSpPr>
        <p:sp>
          <p:nvSpPr>
            <p:cNvPr id="162" name="Прямоугольник 161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5711726" y="4888249"/>
              <a:ext cx="1788755" cy="489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признаны лучшими</a:t>
              </a:r>
              <a:b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 стране</a:t>
              </a:r>
              <a:endParaRPr lang="ru-RU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63" name="Прямоугольник 162"/>
            <p:cNvSpPr/>
            <p:nvPr/>
          </p:nvSpPr>
          <p:spPr>
            <a:xfrm>
              <a:off x="5157308" y="4881493"/>
              <a:ext cx="64454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42</a:t>
              </a:r>
              <a:endParaRPr lang="ru-RU" sz="2000" dirty="0"/>
            </a:p>
          </p:txBody>
        </p:sp>
      </p:grpSp>
      <p:sp>
        <p:nvSpPr>
          <p:cNvPr id="164" name="Прямоугольник 163"/>
          <p:cNvSpPr/>
          <p:nvPr/>
        </p:nvSpPr>
        <p:spPr>
          <a:xfrm>
            <a:off x="6343721" y="1435916"/>
            <a:ext cx="2013409" cy="284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80"/>
              </a:lnSpc>
            </a:pPr>
            <a:r>
              <a:rPr lang="ru-RU" b="1" dirty="0" smtClean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Сотрудники ГУАП</a:t>
            </a:r>
            <a:endParaRPr lang="ru-RU" b="1" dirty="0">
              <a:solidFill>
                <a:srgbClr val="2B375C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167" name="Группа 166"/>
          <p:cNvGrpSpPr/>
          <p:nvPr/>
        </p:nvGrpSpPr>
        <p:grpSpPr>
          <a:xfrm>
            <a:off x="6278979" y="1736451"/>
            <a:ext cx="2513928" cy="523220"/>
            <a:chOff x="5157308" y="4365029"/>
            <a:chExt cx="2747385" cy="523220"/>
          </a:xfrm>
        </p:grpSpPr>
        <p:sp>
          <p:nvSpPr>
            <p:cNvPr id="168" name="Прямоугольник 167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5549305" y="4371785"/>
              <a:ext cx="2355388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ведомственных наград </a:t>
              </a:r>
              <a:r>
                <a:rPr lang="ru-RU" sz="1400" dirty="0" err="1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Минобрнауки</a:t>
              </a:r>
              <a: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 РФ</a:t>
              </a:r>
              <a:endParaRPr lang="ru-RU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69" name="Прямоугольник 168"/>
            <p:cNvSpPr/>
            <p:nvPr/>
          </p:nvSpPr>
          <p:spPr>
            <a:xfrm>
              <a:off x="5157308" y="4365029"/>
              <a:ext cx="43068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9</a:t>
              </a:r>
              <a:endParaRPr lang="ru-RU" sz="2000" dirty="0"/>
            </a:p>
          </p:txBody>
        </p:sp>
      </p:grpSp>
      <p:grpSp>
        <p:nvGrpSpPr>
          <p:cNvPr id="170" name="Группа 169"/>
          <p:cNvGrpSpPr/>
          <p:nvPr/>
        </p:nvGrpSpPr>
        <p:grpSpPr>
          <a:xfrm>
            <a:off x="6277027" y="2212993"/>
            <a:ext cx="1858288" cy="523220"/>
            <a:chOff x="5157308" y="4365029"/>
            <a:chExt cx="1858288" cy="523220"/>
          </a:xfrm>
        </p:grpSpPr>
        <p:sp>
          <p:nvSpPr>
            <p:cNvPr id="171" name="Прямоугольник 170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5523249" y="4490969"/>
              <a:ext cx="1492347" cy="2846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благодарностей</a:t>
              </a:r>
              <a:endParaRPr lang="ru-RU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72" name="Прямоугольник 171"/>
            <p:cNvSpPr/>
            <p:nvPr/>
          </p:nvSpPr>
          <p:spPr>
            <a:xfrm>
              <a:off x="5157308" y="4365029"/>
              <a:ext cx="43068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8</a:t>
              </a:r>
              <a:endParaRPr lang="ru-RU" sz="2000" dirty="0"/>
            </a:p>
          </p:txBody>
        </p:sp>
      </p:grpSp>
      <p:grpSp>
        <p:nvGrpSpPr>
          <p:cNvPr id="176" name="Группа 175"/>
          <p:cNvGrpSpPr/>
          <p:nvPr/>
        </p:nvGrpSpPr>
        <p:grpSpPr>
          <a:xfrm>
            <a:off x="6295325" y="2645820"/>
            <a:ext cx="2497582" cy="669414"/>
            <a:chOff x="5139195" y="4344408"/>
            <a:chExt cx="2729521" cy="669414"/>
          </a:xfrm>
        </p:grpSpPr>
        <p:sp>
          <p:nvSpPr>
            <p:cNvPr id="177" name="Прямоугольник 176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5513326" y="4344408"/>
              <a:ext cx="2355390" cy="6694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лауреатов Премии</a:t>
              </a:r>
              <a:b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Правительства </a:t>
              </a:r>
              <a:b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Санкт-Петербурга</a:t>
              </a:r>
              <a:endParaRPr lang="ru-RU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78" name="Прямоугольник 177"/>
            <p:cNvSpPr/>
            <p:nvPr/>
          </p:nvSpPr>
          <p:spPr>
            <a:xfrm>
              <a:off x="5139195" y="4355782"/>
              <a:ext cx="43068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6</a:t>
              </a:r>
              <a:endParaRPr lang="ru-RU" sz="2000" dirty="0"/>
            </a:p>
          </p:txBody>
        </p:sp>
      </p:grpSp>
      <p:grpSp>
        <p:nvGrpSpPr>
          <p:cNvPr id="182" name="Группа 181"/>
          <p:cNvGrpSpPr/>
          <p:nvPr/>
        </p:nvGrpSpPr>
        <p:grpSpPr>
          <a:xfrm>
            <a:off x="6277027" y="3312409"/>
            <a:ext cx="2599875" cy="525854"/>
            <a:chOff x="5157308" y="4362395"/>
            <a:chExt cx="2755898" cy="525854"/>
          </a:xfrm>
        </p:grpSpPr>
        <p:sp>
          <p:nvSpPr>
            <p:cNvPr id="183" name="Прямоугольник 182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5530947" y="4362395"/>
              <a:ext cx="2382259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ru-RU" sz="1400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отмечены региональными наградами</a:t>
              </a:r>
              <a:endParaRPr lang="ru-RU" dirty="0">
                <a:solidFill>
                  <a:srgbClr val="2B375C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84" name="Прямоугольник 183"/>
            <p:cNvSpPr/>
            <p:nvPr/>
          </p:nvSpPr>
          <p:spPr>
            <a:xfrm>
              <a:off x="5157308" y="4365029"/>
              <a:ext cx="43068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8</a:t>
              </a:r>
              <a:endParaRPr lang="ru-RU" sz="2000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7968287" y="3593660"/>
            <a:ext cx="3008463" cy="1742361"/>
            <a:chOff x="7624219" y="4599818"/>
            <a:chExt cx="3939113" cy="1487304"/>
          </a:xfrm>
        </p:grpSpPr>
        <p:sp>
          <p:nvSpPr>
            <p:cNvPr id="185" name="Прямоугольник с двумя скругленными противолежащими углами 184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7624219" y="4599818"/>
              <a:ext cx="3939113" cy="1487304"/>
            </a:xfrm>
            <a:prstGeom prst="round2Diag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86" name="Прямоугольник 185"/>
            <p:cNvSpPr/>
            <p:nvPr/>
          </p:nvSpPr>
          <p:spPr>
            <a:xfrm>
              <a:off x="8012616" y="4800214"/>
              <a:ext cx="302713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>
                  <a:solidFill>
                    <a:srgbClr val="2B375C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Наш вуз стал членом международной астрономической федерации</a:t>
              </a:r>
            </a:p>
          </p:txBody>
        </p:sp>
      </p:grpSp>
      <p:sp>
        <p:nvSpPr>
          <p:cNvPr id="187" name="Прямоугольник 186">
            <a:extLst>
              <a:ext uri="{FF2B5EF4-FFF2-40B4-BE49-F238E27FC236}">
                <a16:creationId xmlns:a16="http://schemas.microsoft.com/office/drawing/2014/main" id="{749A0995-51C2-0D4D-9CB6-878B943667CF}"/>
              </a:ext>
            </a:extLst>
          </p:cNvPr>
          <p:cNvSpPr/>
          <p:nvPr/>
        </p:nvSpPr>
        <p:spPr>
          <a:xfrm>
            <a:off x="9233608" y="1517619"/>
            <a:ext cx="2335221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480"/>
              </a:lnSpc>
            </a:pPr>
            <a:r>
              <a:rPr lang="ru-RU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Соглашения </a:t>
            </a:r>
            <a:br>
              <a:rPr lang="ru-RU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о сотрудничестве</a:t>
            </a:r>
            <a:endParaRPr lang="ru-RU" b="1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88" name="Прямоугольник 187">
            <a:extLst>
              <a:ext uri="{FF2B5EF4-FFF2-40B4-BE49-F238E27FC236}">
                <a16:creationId xmlns:a16="http://schemas.microsoft.com/office/drawing/2014/main" id="{749A0995-51C2-0D4D-9CB6-878B943667CF}"/>
              </a:ext>
            </a:extLst>
          </p:cNvPr>
          <p:cNvSpPr/>
          <p:nvPr/>
        </p:nvSpPr>
        <p:spPr>
          <a:xfrm>
            <a:off x="9268961" y="2118671"/>
            <a:ext cx="2523331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1480"/>
              </a:lnSpc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Университет 2035</a:t>
            </a:r>
          </a:p>
          <a:p>
            <a:pPr marL="285750" indent="-285750">
              <a:lnSpc>
                <a:spcPts val="1480"/>
              </a:lnSpc>
              <a:buFont typeface="Arial" panose="020B0604020202020204" pitchFamily="34" charset="0"/>
              <a:buChar char="•"/>
            </a:pPr>
            <a:r>
              <a:rPr lang="ru-RU" sz="1400" dirty="0" err="1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Росатом</a:t>
            </a:r>
            <a:endParaRPr lang="ru-RU" sz="1400" dirty="0" smtClean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lnSpc>
                <a:spcPts val="1480"/>
              </a:lnSpc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Полоцкий государственный университет</a:t>
            </a:r>
          </a:p>
          <a:p>
            <a:pPr marL="285750" indent="-285750">
              <a:lnSpc>
                <a:spcPts val="1480"/>
              </a:lnSpc>
              <a:buFont typeface="Arial" panose="020B0604020202020204" pitchFamily="34" charset="0"/>
              <a:buChar char="•"/>
            </a:pPr>
            <a:r>
              <a:rPr lang="ru-RU" sz="1400" dirty="0" err="1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Россотрудничество</a:t>
            </a:r>
            <a:endParaRPr lang="ru-RU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193" name="Группа 192"/>
          <p:cNvGrpSpPr/>
          <p:nvPr/>
        </p:nvGrpSpPr>
        <p:grpSpPr>
          <a:xfrm>
            <a:off x="6508946" y="5413302"/>
            <a:ext cx="1963416" cy="1158309"/>
            <a:chOff x="968561" y="1683104"/>
            <a:chExt cx="1976581" cy="707683"/>
          </a:xfrm>
        </p:grpSpPr>
        <p:sp>
          <p:nvSpPr>
            <p:cNvPr id="194" name="Прямоугольник с двумя скругленными противолежащими углами 193">
              <a:extLst>
                <a:ext uri="{FF2B5EF4-FFF2-40B4-BE49-F238E27FC236}">
                  <a16:creationId xmlns:a16="http://schemas.microsoft.com/office/drawing/2014/main" id="{48C43A40-1A27-BE44-A1AE-E14DFCBC5D1E}"/>
                </a:ext>
              </a:extLst>
            </p:cNvPr>
            <p:cNvSpPr/>
            <p:nvPr/>
          </p:nvSpPr>
          <p:spPr>
            <a:xfrm>
              <a:off x="968561" y="1683104"/>
              <a:ext cx="1976581" cy="707683"/>
            </a:xfrm>
            <a:prstGeom prst="round2DiagRect">
              <a:avLst/>
            </a:prstGeom>
            <a:solidFill>
              <a:srgbClr val="2B375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ru-RU" sz="1400" dirty="0"/>
            </a:p>
          </p:txBody>
        </p:sp>
        <p:sp>
          <p:nvSpPr>
            <p:cNvPr id="195" name="Прямоугольник 194">
              <a:extLst>
                <a:ext uri="{FF2B5EF4-FFF2-40B4-BE49-F238E27FC236}">
                  <a16:creationId xmlns:a16="http://schemas.microsoft.com/office/drawing/2014/main" id="{749A0995-51C2-0D4D-9CB6-878B943667CF}"/>
                </a:ext>
              </a:extLst>
            </p:cNvPr>
            <p:cNvSpPr/>
            <p:nvPr/>
          </p:nvSpPr>
          <p:spPr>
            <a:xfrm>
              <a:off x="1497913" y="1811899"/>
              <a:ext cx="1370670" cy="289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480"/>
                </a:lnSpc>
              </a:pPr>
              <a:r>
                <a:rPr lang="ru-RU" sz="1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консорциумов</a:t>
              </a:r>
              <a:br>
                <a:rPr lang="ru-RU" sz="1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lang="ru-RU" sz="1400" b="1" dirty="0" smtClean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Roboto" panose="02000000000000000000" pitchFamily="2" charset="0"/>
                </a:rPr>
                <a:t>на базе ГУАП</a:t>
              </a:r>
              <a:endParaRPr lang="ru-RU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96" name="Прямоугольник 195"/>
            <p:cNvSpPr/>
            <p:nvPr/>
          </p:nvSpPr>
          <p:spPr>
            <a:xfrm>
              <a:off x="1105707" y="1787284"/>
              <a:ext cx="468765" cy="3189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5</a:t>
              </a:r>
              <a:endParaRPr lang="ru-RU" sz="2000" dirty="0"/>
            </a:p>
          </p:txBody>
        </p:sp>
      </p:grpSp>
      <p:sp>
        <p:nvSpPr>
          <p:cNvPr id="197" name="Прямоугольник 196">
            <a:extLst>
              <a:ext uri="{FF2B5EF4-FFF2-40B4-BE49-F238E27FC236}">
                <a16:creationId xmlns:a16="http://schemas.microsoft.com/office/drawing/2014/main" id="{749A0995-51C2-0D4D-9CB6-878B943667CF}"/>
              </a:ext>
            </a:extLst>
          </p:cNvPr>
          <p:cNvSpPr/>
          <p:nvPr/>
        </p:nvSpPr>
        <p:spPr>
          <a:xfrm>
            <a:off x="8623810" y="5462020"/>
            <a:ext cx="2523331" cy="1054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1480"/>
              </a:lnSpc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Generation Aerospace</a:t>
            </a:r>
            <a:endParaRPr lang="ru-RU" sz="1400" dirty="0" smtClean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lnSpc>
                <a:spcPts val="1480"/>
              </a:lnSpc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Инженерное образование</a:t>
            </a:r>
          </a:p>
          <a:p>
            <a:pPr marL="285750" indent="-285750">
              <a:lnSpc>
                <a:spcPts val="1480"/>
              </a:lnSpc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Университеты </a:t>
            </a:r>
            <a:r>
              <a:rPr lang="en-US" sz="14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Future Skills</a:t>
            </a:r>
          </a:p>
          <a:p>
            <a:pPr marL="285750" indent="-285750">
              <a:lnSpc>
                <a:spcPts val="1480"/>
              </a:lnSpc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Цифра</a:t>
            </a:r>
          </a:p>
          <a:p>
            <a:pPr marL="285750" indent="-285750">
              <a:lnSpc>
                <a:spcPts val="1480"/>
              </a:lnSpc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Траектория роста</a:t>
            </a:r>
            <a:endParaRPr lang="ru-RU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58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r>
              <a:rPr lang="ru-RU" dirty="0"/>
              <a:t>Фотоотчет. </a:t>
            </a:r>
            <a:r>
              <a:rPr lang="ru-RU" dirty="0" smtClean="0"/>
              <a:t>Варшавская 8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2" y="1125538"/>
            <a:ext cx="6910243" cy="51831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229193" y="1791647"/>
            <a:ext cx="5328880" cy="3996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2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. </a:t>
            </a:r>
            <a:r>
              <a:rPr lang="ru-RU" dirty="0" err="1" smtClean="0"/>
              <a:t>Кампусная</a:t>
            </a:r>
            <a:r>
              <a:rPr lang="ru-RU" dirty="0" smtClean="0"/>
              <a:t> политика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>
            <a:normAutofit/>
          </a:bodyPr>
          <a:lstStyle/>
          <a:p>
            <a:r>
              <a:rPr lang="ru-RU" dirty="0"/>
              <a:t>Фотоотчет. </a:t>
            </a:r>
            <a:r>
              <a:rPr lang="ru-RU" dirty="0" smtClean="0"/>
              <a:t>Передовиков 13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6226" y="1125538"/>
            <a:ext cx="3995737" cy="53276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612" y="1125537"/>
            <a:ext cx="7115072" cy="492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45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Цели и задачи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702944"/>
          </a:xfrm>
        </p:spPr>
        <p:txBody>
          <a:bodyPr>
            <a:normAutofit/>
          </a:bodyPr>
          <a:lstStyle/>
          <a:p>
            <a:r>
              <a:rPr lang="ru-RU" dirty="0"/>
              <a:t>Основные задачи ГУАП на 2022/23 учебный год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4963" y="1268413"/>
            <a:ext cx="5797549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1) Эффективное управление реализацией планов программы «Приоритет ГУАП 2030» на 2022/23 учебный </a:t>
            </a:r>
            <a:r>
              <a:rPr lang="ru-RU" sz="1400" dirty="0" smtClean="0">
                <a:latin typeface="+mj-lt"/>
              </a:rPr>
              <a:t>год</a:t>
            </a:r>
            <a:endParaRPr lang="ru-RU" sz="1400" dirty="0"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2) Развитие программы «Приоритет ГУАП 2030» на основе инициатив институтов, факультетов и других </a:t>
            </a:r>
            <a:r>
              <a:rPr lang="ru-RU" sz="1400" dirty="0" smtClean="0">
                <a:latin typeface="+mj-lt"/>
              </a:rPr>
              <a:t>подразделений</a:t>
            </a:r>
            <a:endParaRPr lang="ru-RU" sz="1400" dirty="0"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3) Разработка образовательных программ магистратуры для обучающихся, поступающих на первый курс в 2023 году, с учетом стратегии развития образовательной деятельности ГУАП в рамках программы «Приоритет ГУАП 2030</a:t>
            </a:r>
            <a:r>
              <a:rPr lang="ru-RU" sz="1400" dirty="0" smtClean="0">
                <a:latin typeface="+mj-lt"/>
              </a:rPr>
              <a:t>»</a:t>
            </a:r>
            <a:endParaRPr lang="ru-RU" sz="1400" dirty="0"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4) Разработка и реализация программы профессиональной переподготовки ДПО для обучающихся по образовательных программ высшего образования 2-5 курсов с целью получения ими второй ИТ-компетенции в рамках проекта «Цифровые кафедры». Проработка вопроса интеграции содержания разработанных программ ДПО в состав образовательных программ высшего образования в 2023-2024 </a:t>
            </a:r>
            <a:r>
              <a:rPr lang="ru-RU" sz="1400" dirty="0" err="1" smtClean="0">
                <a:latin typeface="+mj-lt"/>
              </a:rPr>
              <a:t>гг</a:t>
            </a:r>
            <a:endParaRPr lang="ru-RU" sz="1400" dirty="0"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5) Дальнейшее внедрение в образовательные программы высшего образования ГУАП дисциплин по разработанным компетенциям </a:t>
            </a:r>
            <a:r>
              <a:rPr lang="ru-RU" sz="1400" dirty="0" err="1" smtClean="0">
                <a:latin typeface="+mj-lt"/>
              </a:rPr>
              <a:t>FutureSkills</a:t>
            </a:r>
            <a:endParaRPr lang="ru-RU" sz="1400" dirty="0"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6) Разработка и реализация модулей по сквозным цифровым компетенциям для обучающихся по образовательным программ направлений </a:t>
            </a:r>
            <a:r>
              <a:rPr lang="ru-RU" sz="1400" dirty="0" err="1">
                <a:latin typeface="+mj-lt"/>
              </a:rPr>
              <a:t>бакалавриата</a:t>
            </a:r>
            <a:r>
              <a:rPr lang="ru-RU" sz="1400" dirty="0">
                <a:latin typeface="+mj-lt"/>
              </a:rPr>
              <a:t> 13.03.02 «Электроэнергетика </a:t>
            </a:r>
            <a:r>
              <a:rPr lang="en-US" sz="1400" dirty="0" smtClean="0">
                <a:latin typeface="+mj-lt"/>
              </a:rPr>
              <a:t/>
            </a:r>
            <a:br>
              <a:rPr lang="en-US" sz="1400" dirty="0" smtClean="0">
                <a:latin typeface="+mj-lt"/>
              </a:rPr>
            </a:br>
            <a:r>
              <a:rPr lang="ru-RU" sz="1400" dirty="0" smtClean="0">
                <a:latin typeface="+mj-lt"/>
              </a:rPr>
              <a:t>и </a:t>
            </a:r>
            <a:r>
              <a:rPr lang="ru-RU" sz="1400" dirty="0">
                <a:latin typeface="+mj-lt"/>
              </a:rPr>
              <a:t>электротехника» и магистратуры 13.04.02 «Электроэнергетика и электротехника</a:t>
            </a:r>
            <a:r>
              <a:rPr lang="ru-RU" sz="1400" dirty="0" smtClean="0">
                <a:latin typeface="+mj-lt"/>
              </a:rPr>
              <a:t>»</a:t>
            </a:r>
            <a:endParaRPr lang="ru-RU" sz="1400" dirty="0"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11900" y="1268414"/>
            <a:ext cx="5580063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7</a:t>
            </a:r>
            <a:r>
              <a:rPr lang="ru-RU" sz="1400" dirty="0">
                <a:latin typeface="+mj-lt"/>
              </a:rPr>
              <a:t>) Дальнейшее внедрение дистанционных образовательных технологий и электронного обучения. Освоение новых платформ дистанционного обучения и контроля знаний, своевременное обучение преподавателей. Пополнение и развитие электронной образовательной среды ГУАП.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8) Расширение практики проведения лабораторных занятий, УНИРС, и других элементов образовательных программ на базе лабораторий и реализуемых проектов Инженерной школы ГУАП.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9) Развитие системы управления качеством образования на уровнях университета, институтов (факультетов) и кафедр.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10) Регулярный мониторинг состояния документации образовательных программ, документации кафедр и деканатов. Обеспечение учебной дисциплины и ритмичности работы студентов в семестре, своевременной ликвидации академической задолженности, оказание помощи отстающим студентам.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11) Проведение мероприятий по переводу аспирантуры на подготовку по научным специальностям на основе федеральных государственных требований.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12) Проведение профессионально-общественной аккредитации оставшихся образовательных программ.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13) Продолжение работ по международной аккредитации образовательных </a:t>
            </a:r>
            <a:r>
              <a:rPr lang="ru-RU" sz="1400" dirty="0" smtClean="0">
                <a:latin typeface="+mj-lt"/>
              </a:rPr>
              <a:t>программ</a:t>
            </a:r>
            <a:endParaRPr lang="ru-RU" sz="1400" dirty="0"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42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Цели и задачи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702944"/>
          </a:xfrm>
        </p:spPr>
        <p:txBody>
          <a:bodyPr>
            <a:normAutofit/>
          </a:bodyPr>
          <a:lstStyle/>
          <a:p>
            <a:r>
              <a:rPr lang="ru-RU" dirty="0"/>
              <a:t>Основные задачи ГУАП на 2022/23 учебный год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4963" y="1268413"/>
            <a:ext cx="579754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14) Регулярное повышение квалификацию научно-педагогических работников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15). Развитие системы дополнительного образования, увеличение числа образовательных программ переподготовки и повышения квалификации (в том числе в сфере цифровой экономики).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16) Совершенствование системы военного образования в ГУАП.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17) Подготовка к приемной кампании ГУАП 2023 года. Внедрение новых форм </a:t>
            </a:r>
            <a:r>
              <a:rPr lang="ru-RU" sz="1400" dirty="0" err="1" smtClean="0">
                <a:latin typeface="+mj-lt"/>
              </a:rPr>
              <a:t>профориентационной</a:t>
            </a:r>
            <a:r>
              <a:rPr lang="ru-RU" sz="1400" dirty="0" smtClean="0">
                <a:latin typeface="+mj-lt"/>
              </a:rPr>
              <a:t> работы, направленных на привлечение абитуриентов с высоким уровнем подготовки.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18) Активное участие в движении </a:t>
            </a:r>
            <a:r>
              <a:rPr lang="ru-RU" sz="1400" dirty="0" err="1" smtClean="0">
                <a:latin typeface="+mj-lt"/>
              </a:rPr>
              <a:t>WorldSkills</a:t>
            </a:r>
            <a:r>
              <a:rPr lang="ru-RU" sz="1400" dirty="0" smtClean="0">
                <a:latin typeface="+mj-lt"/>
              </a:rPr>
              <a:t> по планам Центра развития профессиональных компетенций ГУАП. Обеспечение участия студентов и преподавателей ГУАП в 10 чемпионатах по стандартам </a:t>
            </a:r>
            <a:r>
              <a:rPr lang="ru-RU" sz="1400" dirty="0" err="1" smtClean="0">
                <a:latin typeface="+mj-lt"/>
              </a:rPr>
              <a:t>WorldSkills</a:t>
            </a:r>
            <a:r>
              <a:rPr lang="ru-RU" sz="1400" dirty="0" smtClean="0">
                <a:latin typeface="+mj-lt"/>
              </a:rPr>
              <a:t>. Обучение экспертного сообщества по каждой компе-</a:t>
            </a:r>
            <a:r>
              <a:rPr lang="ru-RU" sz="1400" dirty="0" err="1" smtClean="0">
                <a:latin typeface="+mj-lt"/>
              </a:rPr>
              <a:t>тенции</a:t>
            </a:r>
            <a:r>
              <a:rPr lang="ru-RU" sz="1400" dirty="0" smtClean="0">
                <a:latin typeface="+mj-lt"/>
              </a:rPr>
              <a:t>. Организация регистрация новых компетенций, разработанных ГУАП. в Агентстве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19) Постоянное внимание вопросам кадрового обеспечения образовательной деятельности, «омоложения» и улучшения других показателей качества профессорско-</a:t>
            </a:r>
            <a:r>
              <a:rPr lang="ru-RU" sz="1400" dirty="0" err="1" smtClean="0">
                <a:latin typeface="+mj-lt"/>
              </a:rPr>
              <a:t>препо</a:t>
            </a:r>
            <a:r>
              <a:rPr lang="ru-RU" sz="1400" dirty="0" smtClean="0">
                <a:latin typeface="+mj-lt"/>
              </a:rPr>
              <a:t>-</a:t>
            </a:r>
            <a:r>
              <a:rPr lang="ru-RU" sz="1400" dirty="0" err="1" smtClean="0">
                <a:latin typeface="+mj-lt"/>
              </a:rPr>
              <a:t>давательского</a:t>
            </a:r>
            <a:r>
              <a:rPr lang="ru-RU" sz="1400" dirty="0" smtClean="0">
                <a:latin typeface="+mj-lt"/>
              </a:rPr>
              <a:t> состава.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20) Корректировка планов развития кадрового потенциала институтов и факультетов с учетом изменений в организационной структуре ГУАП в июне 2022 г.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11900" y="1268414"/>
            <a:ext cx="558006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21</a:t>
            </a:r>
            <a:r>
              <a:rPr lang="ru-RU" sz="1400" dirty="0">
                <a:latin typeface="+mj-lt"/>
              </a:rPr>
              <a:t>) Заключение целевых договоров об обучении с аспирантами 2022 года поступления Увеличение числа целевых аспирантов, работающих в качестве штатных преподавателей, а не совместителей.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22) Развитие сотрудничества в научной и инновационной деятельности с промышленными предприятиями и научными учреждениями Санкт-Петербурга и России, с зарубежными центрами образования и науки.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23) Формирование системы индустриального партнерства в рамках ядерных направлений (</a:t>
            </a:r>
            <a:r>
              <a:rPr lang="ru-RU" sz="1400" dirty="0" err="1">
                <a:latin typeface="+mj-lt"/>
              </a:rPr>
              <a:t>Ростех</a:t>
            </a:r>
            <a:r>
              <a:rPr lang="ru-RU" sz="1400" dirty="0">
                <a:latin typeface="+mj-lt"/>
              </a:rPr>
              <a:t>, </a:t>
            </a:r>
            <a:r>
              <a:rPr lang="ru-RU" sz="1400" dirty="0" err="1">
                <a:latin typeface="+mj-lt"/>
              </a:rPr>
              <a:t>Роскосмос</a:t>
            </a:r>
            <a:r>
              <a:rPr lang="ru-RU" sz="1400" dirty="0">
                <a:latin typeface="+mj-lt"/>
              </a:rPr>
              <a:t>, </a:t>
            </a:r>
            <a:r>
              <a:rPr lang="ru-RU" sz="1400" dirty="0" err="1">
                <a:latin typeface="+mj-lt"/>
              </a:rPr>
              <a:t>Минпромторг</a:t>
            </a:r>
            <a:r>
              <a:rPr lang="ru-RU" sz="1400" dirty="0">
                <a:latin typeface="+mj-lt"/>
              </a:rPr>
              <a:t>, ОПК) 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24) Увеличение объема хоздоговорного финансирования ГУАП.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25) Внедрение результатов НИОКР в реальный сектор экономики.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26) Достижение национальных показателей «Приоритет-2030» «а» («Подготовка кадров для приоритетных направлений…»), «к» («Продвижение образовательных программ и результатов НИОКР</a:t>
            </a:r>
            <a:r>
              <a:rPr lang="ru-RU" sz="1400" dirty="0" smtClean="0">
                <a:latin typeface="+mj-lt"/>
              </a:rPr>
              <a:t>»)</a:t>
            </a:r>
            <a:r>
              <a:rPr lang="en-US" sz="1400" dirty="0" smtClean="0">
                <a:latin typeface="+mj-lt"/>
              </a:rPr>
              <a:t> </a:t>
            </a:r>
            <a:r>
              <a:rPr lang="ru-RU" sz="1400" dirty="0" smtClean="0">
                <a:latin typeface="+mj-lt"/>
              </a:rPr>
              <a:t>и </a:t>
            </a:r>
            <a:r>
              <a:rPr lang="ru-RU" sz="1400" dirty="0">
                <a:latin typeface="+mj-lt"/>
              </a:rPr>
              <a:t>др. 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27) Создание Центра трансфера технологий ГУАП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28) Продолжение работы по созданию инжинирингового центра ГУАП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29) Повышение уровня коммерциализации интеллектуальной собственности ГУАП и эффективности работы малых инновационных предприятий при ГУАП</a:t>
            </a:r>
            <a:r>
              <a:rPr lang="ru-RU" sz="1400" dirty="0" smtClean="0">
                <a:latin typeface="+mj-lt"/>
              </a:rPr>
              <a:t>.</a:t>
            </a:r>
            <a:endParaRPr lang="ru-RU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5070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Цели и задачи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702944"/>
          </a:xfrm>
        </p:spPr>
        <p:txBody>
          <a:bodyPr>
            <a:normAutofit/>
          </a:bodyPr>
          <a:lstStyle/>
          <a:p>
            <a:r>
              <a:rPr lang="ru-RU" dirty="0"/>
              <a:t>Основные задачи ГУАП на 2022/23 учебный год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4963" y="1268413"/>
            <a:ext cx="5797549" cy="4878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30) Развитие ГУАП как федеральной инновационной площадки.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31) Развитие обучающей фабрики «Радиотехника 5G и последующих поколений». Вступление в Международную ассоциацию обучающих фабрик IALF.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32) Активная подача заявок на конкурсы научно-технической деятельности.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33) Создание новых научных лабораторий в соответствии с планом развития ядерных направлений</a:t>
            </a:r>
          </a:p>
          <a:p>
            <a:pPr>
              <a:spcAft>
                <a:spcPts val="600"/>
              </a:spcAft>
            </a:pPr>
            <a:r>
              <a:rPr lang="en-US" sz="1400" dirty="0" smtClean="0">
                <a:latin typeface="+mj-lt"/>
              </a:rPr>
              <a:t>34) </a:t>
            </a:r>
            <a:r>
              <a:rPr lang="ru-RU" sz="1400" dirty="0" smtClean="0">
                <a:latin typeface="+mj-lt"/>
              </a:rPr>
              <a:t>Создание</a:t>
            </a:r>
            <a:r>
              <a:rPr lang="en-US" sz="1400" dirty="0" smtClean="0">
                <a:latin typeface="+mj-lt"/>
              </a:rPr>
              <a:t> Aerospace R&amp;D Centre.</a:t>
            </a:r>
            <a:endParaRPr lang="ru-RU" sz="1400" dirty="0" smtClean="0"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35) Проведение сессий стратегического планирования, научных сессий, </a:t>
            </a:r>
            <a:r>
              <a:rPr lang="ru-RU" sz="1400" dirty="0" err="1" smtClean="0">
                <a:latin typeface="+mj-lt"/>
              </a:rPr>
              <a:t>форсайтов</a:t>
            </a:r>
            <a:r>
              <a:rPr lang="ru-RU" sz="1400" dirty="0" smtClean="0">
                <a:latin typeface="+mj-lt"/>
              </a:rPr>
              <a:t>.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36) Дальнейшее развитие портала научной и инновационной деятельности и системы управления НИОКР. 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37) Продолжение работы по созданию новых диссертационных советов.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38) Широкое привлечение талантливой молодежи к участию в НИОКР и социально-ориентированных проектах в рамках мероприятий программы «Молодой ученый».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39) Реализация программы наставничества научно-педагогических работников с целью корректной смены поколений.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11900" y="1268414"/>
            <a:ext cx="5580063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40</a:t>
            </a:r>
            <a:r>
              <a:rPr lang="ru-RU" sz="1400" dirty="0">
                <a:latin typeface="+mj-lt"/>
              </a:rPr>
              <a:t>) Обновление серверного, коммутационного, мультимедийного и иного оборудования для дальнейшей </a:t>
            </a:r>
            <a:r>
              <a:rPr lang="ru-RU" sz="1400" dirty="0" err="1">
                <a:latin typeface="+mj-lt"/>
              </a:rPr>
              <a:t>цифровизации</a:t>
            </a:r>
            <a:r>
              <a:rPr lang="ru-RU" sz="1400" dirty="0">
                <a:latin typeface="+mj-lt"/>
              </a:rPr>
              <a:t> университета.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41) Создание отдельной системы дистанционного обучения для факультета ДПО 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42) Разработка мобильного приложения «ГУАП» 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43) Проведение Цифрового форума «Время IT» в региональном масштабе (в соответствии с грантом </a:t>
            </a:r>
            <a:r>
              <a:rPr lang="ru-RU" sz="1400" dirty="0" err="1">
                <a:latin typeface="+mj-lt"/>
              </a:rPr>
              <a:t>Росмолодежи</a:t>
            </a:r>
            <a:r>
              <a:rPr lang="ru-RU" sz="1400" dirty="0">
                <a:latin typeface="+mj-lt"/>
              </a:rPr>
              <a:t>).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44) Обеспечение надлежащего технического состояния и развитие имущественного комплекса (зданий и территорий) ГУАП в соответствии с современными требованиями.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45) Улучшение условий для доступа и пребывания в зданиях университета лиц с ограниченными возможностями здоровья.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46) Продолжение реализации проекта «Общежитие на Гастелло, 16». 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47) Улучшение условий проживания в общежитиях университета.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48) Поддержание и повышение уровня безопасности на территории университета.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latin typeface="+mj-lt"/>
              </a:rPr>
              <a:t>49) Реализация мероприятий по подготовке к защите работников и обучающихся, при чрезвычайных ситуациях различного характера</a:t>
            </a:r>
            <a:r>
              <a:rPr lang="ru-RU" sz="1400" dirty="0" smtClean="0">
                <a:latin typeface="+mj-lt"/>
              </a:rPr>
              <a:t>.</a:t>
            </a:r>
            <a:endParaRPr lang="ru-RU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6552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Цели и задачи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702944"/>
          </a:xfrm>
        </p:spPr>
        <p:txBody>
          <a:bodyPr>
            <a:normAutofit/>
          </a:bodyPr>
          <a:lstStyle/>
          <a:p>
            <a:r>
              <a:rPr lang="ru-RU" dirty="0"/>
              <a:t>Основные задачи ГУАП на 2022/23 учебный год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4963" y="1268413"/>
            <a:ext cx="5797549" cy="4139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50) Широкое участие преподавателей в различных формах воспитательной работы на основе Рабочей программы воспитания студентов ГУАП на 2021 - 2025 годы.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51) Выполнение Программы культурно-массовых, спортивных и оздоровительных мероприятий на 2022/23 уч. год.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52) Усиление </a:t>
            </a:r>
            <a:r>
              <a:rPr lang="ru-RU" sz="1400" dirty="0" err="1" smtClean="0">
                <a:latin typeface="+mj-lt"/>
              </a:rPr>
              <a:t>мотивированности</a:t>
            </a:r>
            <a:r>
              <a:rPr lang="ru-RU" sz="1400" dirty="0" smtClean="0">
                <a:latin typeface="+mj-lt"/>
              </a:rPr>
              <a:t> обучающихся на отличную учебу, активную научную и общественную деятельность. Повышение их профессионального и культурного уровней, гражданского самосознания и патриотизма.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53) Продвижение здорового образа жизни, развитие спорта, художественной самодеятельности, клубов по интересам. Поддержка работы студенческих коллективов творческих студий университета. 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54) Дальнейшее развитие волонтерского движения и движения стройотрядов.</a:t>
            </a:r>
          </a:p>
          <a:p>
            <a:pPr>
              <a:spcAft>
                <a:spcPts val="600"/>
              </a:spcAft>
            </a:pPr>
            <a:r>
              <a:rPr lang="ru-RU" sz="1400" dirty="0" smtClean="0">
                <a:latin typeface="+mj-lt"/>
              </a:rPr>
              <a:t>55) Содействие трудоустройству студентов и выпускников. Организация встреч студентов  с работодателями, проведение анкетирования студентов по данным вопросам</a:t>
            </a:r>
            <a:endParaRPr lang="ru-RU" sz="1400" dirty="0">
              <a:latin typeface="+mj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582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31838" y="2830514"/>
            <a:ext cx="10801350" cy="598486"/>
          </a:xfrm>
        </p:spPr>
        <p:txBody>
          <a:bodyPr>
            <a:noAutofit/>
          </a:bodyPr>
          <a:lstStyle/>
          <a:p>
            <a:r>
              <a:rPr lang="ru-RU" sz="7200" dirty="0" smtClean="0"/>
              <a:t>Спасибо за внимание!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29940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2. Образовательная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12191999" cy="466725"/>
          </a:xfrm>
        </p:spPr>
        <p:txBody>
          <a:bodyPr/>
          <a:lstStyle/>
          <a:p>
            <a:pPr marL="265113"/>
            <a:r>
              <a:rPr lang="ru-RU" dirty="0" smtClean="0"/>
              <a:t>Лицензирование и аккредитация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515530"/>
              </p:ext>
            </p:extLst>
          </p:nvPr>
        </p:nvGraphicFramePr>
        <p:xfrm>
          <a:off x="334963" y="1022344"/>
          <a:ext cx="11522075" cy="3325968"/>
        </p:xfrm>
        <a:graphic>
          <a:graphicData uri="http://schemas.openxmlformats.org/drawingml/2006/table">
            <a:tbl>
              <a:tblPr firstRow="1" firstCol="1" bandRow="1"/>
              <a:tblGrid>
                <a:gridCol w="3420827">
                  <a:extLst>
                    <a:ext uri="{9D8B030D-6E8A-4147-A177-3AD203B41FA5}">
                      <a16:colId xmlns:a16="http://schemas.microsoft.com/office/drawing/2014/main" val="401737933"/>
                    </a:ext>
                  </a:extLst>
                </a:gridCol>
                <a:gridCol w="3601940">
                  <a:extLst>
                    <a:ext uri="{9D8B030D-6E8A-4147-A177-3AD203B41FA5}">
                      <a16:colId xmlns:a16="http://schemas.microsoft.com/office/drawing/2014/main" val="659363454"/>
                    </a:ext>
                  </a:extLst>
                </a:gridCol>
                <a:gridCol w="2287455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  <a:gridCol w="2211853">
                  <a:extLst>
                    <a:ext uri="{9D8B030D-6E8A-4147-A177-3AD203B41FA5}">
                      <a16:colId xmlns:a16="http://schemas.microsoft.com/office/drawing/2014/main" val="36311364"/>
                    </a:ext>
                  </a:extLst>
                </a:gridCol>
              </a:tblGrid>
              <a:tr h="413204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Число направлений подготовки и специальностей ГУАП и ИФ ГУАП в соответствии с лицензией</a:t>
                      </a:r>
                      <a:endParaRPr lang="ru-RU" sz="18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63089"/>
                  </a:ext>
                </a:extLst>
              </a:tr>
              <a:tr h="280380"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  <a:r>
                        <a:rPr lang="ru-RU" sz="1600" b="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Уровни образования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Число направлений</a:t>
                      </a:r>
                      <a:r>
                        <a:rPr lang="ru-RU" sz="1600" baseline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и специальностей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043015"/>
                  </a:ext>
                </a:extLst>
              </a:tr>
              <a:tr h="76658"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ГУАП</a:t>
                      </a:r>
                      <a:endParaRPr lang="ru-RU" sz="16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ИФ ГУАП</a:t>
                      </a:r>
                      <a:endParaRPr lang="ru-RU" sz="16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515124"/>
                  </a:ext>
                </a:extLst>
              </a:tr>
              <a:tr h="311535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j-lt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Высшее образование</a:t>
                      </a:r>
                      <a:endParaRPr lang="ru-RU" sz="14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</a:t>
                      </a:r>
                      <a:endParaRPr lang="ru-RU" sz="14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47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311535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Магистратура</a:t>
                      </a:r>
                      <a:endParaRPr lang="ru-RU" sz="14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–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2188301"/>
                  </a:ext>
                </a:extLst>
              </a:tr>
              <a:tr h="311535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Специалитет</a:t>
                      </a:r>
                      <a:endParaRPr lang="ru-RU" sz="1400" dirty="0" smtClean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4775025"/>
                  </a:ext>
                </a:extLst>
              </a:tr>
              <a:tr h="311535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Аспирантура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39 (</a:t>
                      </a: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13+26)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–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159544"/>
                  </a:ext>
                </a:extLst>
              </a:tr>
              <a:tr h="311535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Среднее проф. образование</a:t>
                      </a:r>
                      <a:endParaRPr lang="ru-RU" sz="14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14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255888"/>
                  </a:ext>
                </a:extLst>
              </a:tr>
              <a:tr h="457028"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Всего направлений и специальностей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148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1804930"/>
                  </a:ext>
                </a:extLst>
              </a:tr>
              <a:tr h="373841"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в </a:t>
                      </a:r>
                      <a:r>
                        <a:rPr lang="ru-RU" sz="1800" dirty="0" err="1" smtClean="0"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т.ч</a:t>
                      </a:r>
                      <a:r>
                        <a:rPr lang="ru-RU" sz="180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. новых направлений подготовки</a:t>
                      </a:r>
                      <a:endParaRPr lang="ru-RU" sz="1800" dirty="0">
                        <a:effectLst/>
                        <a:latin typeface="+mj-lt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730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+mn-cs"/>
                        </a:rPr>
                        <a:t>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4000525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011139"/>
              </p:ext>
            </p:extLst>
          </p:nvPr>
        </p:nvGraphicFramePr>
        <p:xfrm>
          <a:off x="334962" y="4482870"/>
          <a:ext cx="11522075" cy="1687628"/>
        </p:xfrm>
        <a:graphic>
          <a:graphicData uri="http://schemas.openxmlformats.org/drawingml/2006/table">
            <a:tbl>
              <a:tblPr firstRow="1" firstCol="1" bandRow="1"/>
              <a:tblGrid>
                <a:gridCol w="4279568">
                  <a:extLst>
                    <a:ext uri="{9D8B030D-6E8A-4147-A177-3AD203B41FA5}">
                      <a16:colId xmlns:a16="http://schemas.microsoft.com/office/drawing/2014/main" val="659363454"/>
                    </a:ext>
                  </a:extLst>
                </a:gridCol>
                <a:gridCol w="7242507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</a:tblGrid>
              <a:tr h="340444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Программы, прошедшие процедуру международной аккредитации в 2021/22 уч. г.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63089"/>
                  </a:ext>
                </a:extLst>
              </a:tr>
              <a:tr h="3063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  <a:r>
                        <a:rPr lang="ru-RU" sz="1600" b="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Уровни образования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Код и наименование направления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515124"/>
                  </a:ext>
                </a:extLst>
              </a:tr>
              <a:tr h="3404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</a:t>
                      </a:r>
                      <a:endParaRPr lang="ru-RU" sz="14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09.03.02 «Информационные системы и технологии</a:t>
                      </a:r>
                      <a:r>
                        <a:rPr lang="ru-RU" sz="1400" dirty="0" smtClean="0">
                          <a:effectLst/>
                          <a:latin typeface="+mj-lt"/>
                          <a:ea typeface="Roboto" panose="02000000000000000000" pitchFamily="2" charset="0"/>
                        </a:rPr>
                        <a:t>»</a:t>
                      </a:r>
                      <a:endParaRPr lang="ru-RU" sz="1400" dirty="0">
                        <a:effectLst/>
                        <a:latin typeface="+mj-lt"/>
                        <a:ea typeface="Roboto" panose="02000000000000000000" pitchFamily="2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3598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Магистратура</a:t>
                      </a:r>
                      <a:endParaRPr lang="ru-RU" sz="14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09.04.01 «Информатика и вычислительная техника»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2188301"/>
                  </a:ext>
                </a:extLst>
              </a:tr>
              <a:tr h="34044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</a:t>
                      </a:r>
                      <a:r>
                        <a:rPr lang="ru-RU" sz="140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 и магистратура</a:t>
                      </a:r>
                      <a:endParaRPr lang="ru-RU" sz="1400" dirty="0" smtClean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  <a:ea typeface="Roboto" panose="02000000000000000000" pitchFamily="2" charset="0"/>
                        </a:rPr>
                        <a:t>23.03.01 и 23.04.01  «Технология транспортных процессов»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4775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449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61950" algn="l"/>
            <a:r>
              <a:rPr lang="ru-RU" dirty="0" smtClean="0"/>
              <a:t>2. Образовательная политика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33376"/>
            <a:ext cx="12191999" cy="466724"/>
          </a:xfrm>
        </p:spPr>
        <p:txBody>
          <a:bodyPr/>
          <a:lstStyle/>
          <a:p>
            <a:pPr marL="265113"/>
            <a:r>
              <a:rPr lang="ru-RU" dirty="0" smtClean="0"/>
              <a:t>Лицензирование и аккредитация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763668"/>
              </p:ext>
            </p:extLst>
          </p:nvPr>
        </p:nvGraphicFramePr>
        <p:xfrm>
          <a:off x="334963" y="1126804"/>
          <a:ext cx="11522075" cy="1382195"/>
        </p:xfrm>
        <a:graphic>
          <a:graphicData uri="http://schemas.openxmlformats.org/drawingml/2006/table">
            <a:tbl>
              <a:tblPr firstRow="1" firstCol="1" bandRow="1"/>
              <a:tblGrid>
                <a:gridCol w="4449688">
                  <a:extLst>
                    <a:ext uri="{9D8B030D-6E8A-4147-A177-3AD203B41FA5}">
                      <a16:colId xmlns:a16="http://schemas.microsoft.com/office/drawing/2014/main" val="659363454"/>
                    </a:ext>
                  </a:extLst>
                </a:gridCol>
                <a:gridCol w="7072387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</a:tblGrid>
              <a:tr h="29110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Лицензирование образовательных программ ГУАП в 2021/22 уч. г.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63089"/>
                  </a:ext>
                </a:extLst>
              </a:tr>
              <a:tr h="3481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  <a:r>
                        <a:rPr lang="ru-RU" sz="1600" b="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Уровни образования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Код и наименование направления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515124"/>
                  </a:ext>
                </a:extLst>
              </a:tr>
              <a:tr h="331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Высшее образование — </a:t>
                      </a:r>
                      <a:r>
                        <a:rPr lang="ru-RU" sz="1400" dirty="0" err="1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бакалавриат</a:t>
                      </a:r>
                      <a:endParaRPr lang="ru-RU" sz="14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38.03.04 «Государственное и муниципальное управление»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4114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Высшее образование — магистратура</a:t>
                      </a:r>
                      <a:endParaRPr lang="ru-RU" sz="14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+mn-cs"/>
                        </a:rPr>
                        <a:t>41.04.05 «Международные отношения»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2188301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846836"/>
              </p:ext>
            </p:extLst>
          </p:nvPr>
        </p:nvGraphicFramePr>
        <p:xfrm>
          <a:off x="334961" y="3222327"/>
          <a:ext cx="11522075" cy="2036989"/>
        </p:xfrm>
        <a:graphic>
          <a:graphicData uri="http://schemas.openxmlformats.org/drawingml/2006/table">
            <a:tbl>
              <a:tblPr firstRow="1" firstCol="1" bandRow="1"/>
              <a:tblGrid>
                <a:gridCol w="4449688">
                  <a:extLst>
                    <a:ext uri="{9D8B030D-6E8A-4147-A177-3AD203B41FA5}">
                      <a16:colId xmlns:a16="http://schemas.microsoft.com/office/drawing/2014/main" val="659363454"/>
                    </a:ext>
                  </a:extLst>
                </a:gridCol>
                <a:gridCol w="7072387">
                  <a:extLst>
                    <a:ext uri="{9D8B030D-6E8A-4147-A177-3AD203B41FA5}">
                      <a16:colId xmlns:a16="http://schemas.microsoft.com/office/drawing/2014/main" val="598873898"/>
                    </a:ext>
                  </a:extLst>
                </a:gridCol>
              </a:tblGrid>
              <a:tr h="268901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Лицензирование образовательных программ ИФ ГУАП в 2021/22 уч. г.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63089"/>
                  </a:ext>
                </a:extLst>
              </a:tr>
              <a:tr h="321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 </a:t>
                      </a:r>
                      <a:r>
                        <a:rPr lang="ru-RU" sz="1600" b="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Уровни образования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Код и наименование направления</a:t>
                      </a:r>
                      <a:endParaRPr lang="ru-RU" sz="1600" b="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30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515124"/>
                  </a:ext>
                </a:extLst>
              </a:tr>
              <a:tr h="306205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j-lt"/>
                          <a:ea typeface="Roboto" panose="02000000000000000000" pitchFamily="2" charset="0"/>
                          <a:cs typeface="Calibri Light" panose="020F0302020204030204" pitchFamily="34" charset="0"/>
                        </a:rPr>
                        <a:t>Среднее профессиональное образование</a:t>
                      </a:r>
                      <a:endParaRPr lang="ru-RU" sz="1400" dirty="0">
                        <a:effectLst/>
                        <a:latin typeface="+mj-lt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09.02.07 «Информационные системы и программирование»</a:t>
                      </a:r>
                      <a:endParaRPr lang="ru-RU" sz="12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105780"/>
                  </a:ext>
                </a:extLst>
              </a:tr>
              <a:tr h="380107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38.02.03 «Операционная система в логистике»</a:t>
                      </a:r>
                      <a:endParaRPr lang="ru-RU" sz="12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2188301"/>
                  </a:ext>
                </a:extLst>
              </a:tr>
              <a:tr h="380107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40.02.02 «Правоохранительная деятельность»</a:t>
                      </a:r>
                      <a:endParaRPr lang="ru-RU" sz="12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1738799"/>
                  </a:ext>
                </a:extLst>
              </a:tr>
              <a:tr h="380107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43.02.14 «Гостиничное дело»</a:t>
                      </a:r>
                      <a:endParaRPr lang="ru-RU" sz="12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00703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685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УАП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UAP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>
          <a:defRPr sz="1400"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8822</TotalTime>
  <Words>9113</Words>
  <Application>Microsoft Office PowerPoint</Application>
  <PresentationFormat>Широкоэкранный</PresentationFormat>
  <Paragraphs>2383</Paragraphs>
  <Slides>76</Slides>
  <Notes>76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76</vt:i4>
      </vt:variant>
    </vt:vector>
  </HeadingPairs>
  <TitlesOfParts>
    <vt:vector size="87" baseType="lpstr">
      <vt:lpstr>Arial</vt:lpstr>
      <vt:lpstr>Arial MT</vt:lpstr>
      <vt:lpstr>Calibri</vt:lpstr>
      <vt:lpstr>Calibri Light</vt:lpstr>
      <vt:lpstr>Helvetica Neue Medium</vt:lpstr>
      <vt:lpstr>Lucida Sans Unicode</vt:lpstr>
      <vt:lpstr>Roboto</vt:lpstr>
      <vt:lpstr>Roboto Light</vt:lpstr>
      <vt:lpstr>Times New Roman</vt:lpstr>
      <vt:lpstr>Trebuchet MS</vt:lpstr>
      <vt:lpstr>ГУАП</vt:lpstr>
      <vt:lpstr>Доклад ректора Антохиной Ю. А. на заседании ученого совета ГУАП</vt:lpstr>
      <vt:lpstr>Миссия и стратегическая цель</vt:lpstr>
      <vt:lpstr>Стратегические проекты</vt:lpstr>
      <vt:lpstr>Система управления программой развития</vt:lpstr>
      <vt:lpstr>Организационная трансформация университета</vt:lpstr>
      <vt:lpstr>Целевые показатели эффективности реализации программы развития</vt:lpstr>
      <vt:lpstr>Ключевые моменты и результаты, достигнутые в 2021-2022 учебном году</vt:lpstr>
      <vt:lpstr>Лицензирование и аккредитация</vt:lpstr>
      <vt:lpstr>Лицензирование и аккредитация</vt:lpstr>
      <vt:lpstr>Обновление содержания основных образовательных программ ГУАП в 2021/2022 уч. г.</vt:lpstr>
      <vt:lpstr>Модель подготовки кадров «1.5 + 2.5 + 2»</vt:lpstr>
      <vt:lpstr>Выпуск специалистов в ГУАП (граждан РФ) в 2021/2022 уч. году</vt:lpstr>
      <vt:lpstr>Динамика контрольных цифр приема в ГУАП в 2019-2023 годах (бюджет - КЦП)</vt:lpstr>
      <vt:lpstr>Результаты приемной кампании. Бакалавриат и специалитет</vt:lpstr>
      <vt:lpstr>Результаты приемной кампании. Магистратура</vt:lpstr>
      <vt:lpstr>Результаты приемной кампании. ФСПО</vt:lpstr>
      <vt:lpstr>Результаты приемной кампании. ИФ ГУАП</vt:lpstr>
      <vt:lpstr>Результаты приемной кампании. Средние баллы ЕГЭ</vt:lpstr>
      <vt:lpstr>Численность обученных по образовательным ДПО</vt:lpstr>
      <vt:lpstr>Итоги ДПО. Проект «Цифровые кафедры»</vt:lpstr>
      <vt:lpstr>Инженерная школа ГУАП. Структура: лаборатории и отделы</vt:lpstr>
      <vt:lpstr>Движение Future Skills</vt:lpstr>
      <vt:lpstr>Движение Future Skills</vt:lpstr>
      <vt:lpstr>Структура организации и управления научной и инновационной деятельностью ГУАП</vt:lpstr>
      <vt:lpstr>Научно-исследовательские направления ГУАП</vt:lpstr>
      <vt:lpstr>Финансирование научной деятельности в 2018-2022 годах, млн. руб</vt:lpstr>
      <vt:lpstr>Распределение объемов НИОКР  (без НИОКР из собственных средств ГУАП) в 2022 году, млн. руб.</vt:lpstr>
      <vt:lpstr>Распределение объемов НИР из бюджетных средств Минобрнауки,  грантов РНФ, РФФИ, Президента РФ в 2022 году, млн. руб.</vt:lpstr>
      <vt:lpstr>Распределение объемов хоздоговорных НИОКР с российскими  и зарубежными предприятиями в 2022 году, млн. руб. </vt:lpstr>
      <vt:lpstr>Государственное задание, постановление Правительства РФ №218</vt:lpstr>
      <vt:lpstr>Публикационная активность. РИНЦ, Scopus и Web of Science</vt:lpstr>
      <vt:lpstr>Регистрация объектов интеллектуальной собственности в 2018-2022 годах</vt:lpstr>
      <vt:lpstr>Учебно-научно-исследовательская деятельность студентов ГУАП в 2018-2022 гг.</vt:lpstr>
      <vt:lpstr>Учебно-научно-исследовательская деятельность студентов в 2021/2022 учебном году</vt:lpstr>
      <vt:lpstr>Аспирантура и диссертационные советы</vt:lpstr>
      <vt:lpstr>Информация по защитам кандидатских и докторских диссертаций </vt:lpstr>
      <vt:lpstr>Выбор иностранными студентами типов образовательных программ</vt:lpstr>
      <vt:lpstr>Выпуск студентов-иностранцев в ГУАП в 2022 году</vt:lpstr>
      <vt:lpstr>Прием иностранных граждан в 2022/23 уч. году (на 24.08.2022)</vt:lpstr>
      <vt:lpstr>Международные соглашения и контракты </vt:lpstr>
      <vt:lpstr>Международные мероприятия</vt:lpstr>
      <vt:lpstr>Международные активности</vt:lpstr>
      <vt:lpstr>Реализация молодежной политики в рамках программы «Приоритет 2030»</vt:lpstr>
      <vt:lpstr>Мероприятия, социальная, воспитательная и культурно-массовая работа </vt:lpstr>
      <vt:lpstr>Управление цифрового развития. Итоги 2021/2022</vt:lpstr>
      <vt:lpstr>Консолидированный бюджет ГУАП за 2021 год, млн. руб.</vt:lpstr>
      <vt:lpstr>Таблица финансирования по дополнительным программам за 2021 год</vt:lpstr>
      <vt:lpstr>Структура затрат по программе развития</vt:lpstr>
      <vt:lpstr>Средняя зарплата в ГУАП по категориям работников в 2021 году и 1 полугодии 2022 года, руб.</vt:lpstr>
      <vt:lpstr>Динамика средней численности работников ГУАП (по категориям) в 2019–2022 годах, чел.</vt:lpstr>
      <vt:lpstr>Управление имущественным комплексом в 2021-2022 гг.</vt:lpstr>
      <vt:lpstr>Освоение средств Департаментом развития университетского комплекса  за период с 01.09.2021 по 31.08.2022</vt:lpstr>
      <vt:lpstr>Мероприятия по энергосбережению и энергоэффективности 2021-2022 учебный год</vt:lpstr>
      <vt:lpstr>Анализ выполненных ремонтных работ и объемов РСО  за период с 01.09.2021 год по 31.08.2022 год</vt:lpstr>
      <vt:lpstr>Фотоотчет. Большая Морская 67. Аварийные работы по замене силового кабеля</vt:lpstr>
      <vt:lpstr>Фотоотчет. Большая Морская 67. Ремонт теплотрассы</vt:lpstr>
      <vt:lpstr>Фотоотчет. Большая Морская 67. Ремонт аудиторий 3 института</vt:lpstr>
      <vt:lpstr>Фотоотчет. Большая Морская 67. Ремонт аудитории 51-05 ВУЦ</vt:lpstr>
      <vt:lpstr>Фотоотчет. Большая Морская 67. Ремонт аудитории 13-48. УЦР. ОРИС</vt:lpstr>
      <vt:lpstr>Фотоотчет. Большая Морская 67. Помещение 51-10</vt:lpstr>
      <vt:lpstr>Фотоотчет. Гастелло 15. Реставрация центральной лестницы</vt:lpstr>
      <vt:lpstr>Фотоотчет. Гастелло 15. Реставрация центральной лестницы</vt:lpstr>
      <vt:lpstr>Фотоотчет. Гастелло 15. Реставрация центральной лестницы</vt:lpstr>
      <vt:lpstr>Фотоотчет. Гастелло 15. Коридоры</vt:lpstr>
      <vt:lpstr>Фотоотчет. Ленсовета 14. Ремонт аудитории 13-06</vt:lpstr>
      <vt:lpstr>Фотоотчет. Ленсовета 14. Геотехнический мониторинг здания</vt:lpstr>
      <vt:lpstr>Фотоотчет. Московский 149. Аудитория 104</vt:lpstr>
      <vt:lpstr>Фотоотчет. Московский 149. Фасад</vt:lpstr>
      <vt:lpstr>Фотоотчет. Маршала Жукова 24. Бельевая</vt:lpstr>
      <vt:lpstr>Фотоотчет. Варшавская 8</vt:lpstr>
      <vt:lpstr>Фотоотчет. Передовиков 13</vt:lpstr>
      <vt:lpstr>Основные задачи ГУАП на 2022/23 учебный год</vt:lpstr>
      <vt:lpstr>Основные задачи ГУАП на 2022/23 учебный год</vt:lpstr>
      <vt:lpstr>Основные задачи ГУАП на 2022/23 учебный год</vt:lpstr>
      <vt:lpstr>Основные задачи ГУАП на 2022/23 учебный год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dyj</dc:title>
  <dc:creator>Пользователь Windows</dc:creator>
  <cp:lastModifiedBy>MAK</cp:lastModifiedBy>
  <cp:revision>1495</cp:revision>
  <cp:lastPrinted>2022-08-30T11:16:50Z</cp:lastPrinted>
  <dcterms:created xsi:type="dcterms:W3CDTF">2017-08-29T13:34:55Z</dcterms:created>
  <dcterms:modified xsi:type="dcterms:W3CDTF">2022-09-01T09:10:33Z</dcterms:modified>
</cp:coreProperties>
</file>