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98"/>
  </p:notesMasterIdLst>
  <p:handoutMasterIdLst>
    <p:handoutMasterId r:id="rId99"/>
  </p:handoutMasterIdLst>
  <p:sldIdLst>
    <p:sldId id="625" r:id="rId2"/>
    <p:sldId id="1126" r:id="rId3"/>
    <p:sldId id="1134" r:id="rId4"/>
    <p:sldId id="1032" r:id="rId5"/>
    <p:sldId id="1129" r:id="rId6"/>
    <p:sldId id="1135" r:id="rId7"/>
    <p:sldId id="1159" r:id="rId8"/>
    <p:sldId id="1137" r:id="rId9"/>
    <p:sldId id="1138" r:id="rId10"/>
    <p:sldId id="1142" r:id="rId11"/>
    <p:sldId id="1140" r:id="rId12"/>
    <p:sldId id="1139" r:id="rId13"/>
    <p:sldId id="1133" r:id="rId14"/>
    <p:sldId id="1145" r:id="rId15"/>
    <p:sldId id="1144" r:id="rId16"/>
    <p:sldId id="1146" r:id="rId17"/>
    <p:sldId id="1150" r:id="rId18"/>
    <p:sldId id="1169" r:id="rId19"/>
    <p:sldId id="1147" r:id="rId20"/>
    <p:sldId id="1148" r:id="rId21"/>
    <p:sldId id="1149" r:id="rId22"/>
    <p:sldId id="1152" r:id="rId23"/>
    <p:sldId id="1155" r:id="rId24"/>
    <p:sldId id="1153" r:id="rId25"/>
    <p:sldId id="1170" r:id="rId26"/>
    <p:sldId id="1156" r:id="rId27"/>
    <p:sldId id="1171" r:id="rId28"/>
    <p:sldId id="1157" r:id="rId29"/>
    <p:sldId id="1158" r:id="rId30"/>
    <p:sldId id="1160" r:id="rId31"/>
    <p:sldId id="1161" r:id="rId32"/>
    <p:sldId id="1162" r:id="rId33"/>
    <p:sldId id="1163" r:id="rId34"/>
    <p:sldId id="1164" r:id="rId35"/>
    <p:sldId id="1165" r:id="rId36"/>
    <p:sldId id="1176" r:id="rId37"/>
    <p:sldId id="1166" r:id="rId38"/>
    <p:sldId id="1167" r:id="rId39"/>
    <p:sldId id="1168" r:id="rId40"/>
    <p:sldId id="1172" r:id="rId41"/>
    <p:sldId id="1173" r:id="rId42"/>
    <p:sldId id="1174" r:id="rId43"/>
    <p:sldId id="1193" r:id="rId44"/>
    <p:sldId id="1175" r:id="rId45"/>
    <p:sldId id="1177" r:id="rId46"/>
    <p:sldId id="1178" r:id="rId47"/>
    <p:sldId id="1179" r:id="rId48"/>
    <p:sldId id="1180" r:id="rId49"/>
    <p:sldId id="1181" r:id="rId50"/>
    <p:sldId id="1182" r:id="rId51"/>
    <p:sldId id="1183" r:id="rId52"/>
    <p:sldId id="1184" r:id="rId53"/>
    <p:sldId id="1185" r:id="rId54"/>
    <p:sldId id="1186" r:id="rId55"/>
    <p:sldId id="1188" r:id="rId56"/>
    <p:sldId id="1189" r:id="rId57"/>
    <p:sldId id="1191" r:id="rId58"/>
    <p:sldId id="1192" r:id="rId59"/>
    <p:sldId id="1190" r:id="rId60"/>
    <p:sldId id="1194" r:id="rId61"/>
    <p:sldId id="1205" r:id="rId62"/>
    <p:sldId id="1196" r:id="rId63"/>
    <p:sldId id="1210" r:id="rId64"/>
    <p:sldId id="1199" r:id="rId65"/>
    <p:sldId id="1198" r:id="rId66"/>
    <p:sldId id="1211" r:id="rId67"/>
    <p:sldId id="1201" r:id="rId68"/>
    <p:sldId id="1202" r:id="rId69"/>
    <p:sldId id="1203" r:id="rId70"/>
    <p:sldId id="1204" r:id="rId71"/>
    <p:sldId id="1206" r:id="rId72"/>
    <p:sldId id="1207" r:id="rId73"/>
    <p:sldId id="1209" r:id="rId74"/>
    <p:sldId id="1212" r:id="rId75"/>
    <p:sldId id="1213" r:id="rId76"/>
    <p:sldId id="1214" r:id="rId77"/>
    <p:sldId id="1215" r:id="rId78"/>
    <p:sldId id="1217" r:id="rId79"/>
    <p:sldId id="1219" r:id="rId80"/>
    <p:sldId id="1220" r:id="rId81"/>
    <p:sldId id="1222" r:id="rId82"/>
    <p:sldId id="1228" r:id="rId83"/>
    <p:sldId id="1229" r:id="rId84"/>
    <p:sldId id="1230" r:id="rId85"/>
    <p:sldId id="1231" r:id="rId86"/>
    <p:sldId id="1232" r:id="rId87"/>
    <p:sldId id="1225" r:id="rId88"/>
    <p:sldId id="1233" r:id="rId89"/>
    <p:sldId id="1234" r:id="rId90"/>
    <p:sldId id="1235" r:id="rId91"/>
    <p:sldId id="1238" r:id="rId92"/>
    <p:sldId id="1240" r:id="rId93"/>
    <p:sldId id="1241" r:id="rId94"/>
    <p:sldId id="1242" r:id="rId95"/>
    <p:sldId id="1236" r:id="rId96"/>
    <p:sldId id="1243" r:id="rId9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pos="7537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  <p15:guide id="11" orient="horz" pos="2954" userDrawn="1">
          <p15:clr>
            <a:srgbClr val="A4A3A4"/>
          </p15:clr>
        </p15:guide>
        <p15:guide id="12" orient="horz" pos="3362" userDrawn="1">
          <p15:clr>
            <a:srgbClr val="A4A3A4"/>
          </p15:clr>
        </p15:guide>
        <p15:guide id="14" orient="horz" pos="504" userDrawn="1">
          <p15:clr>
            <a:srgbClr val="A4A3A4"/>
          </p15:clr>
        </p15:guide>
        <p15:guide id="15" orient="horz" pos="1207" userDrawn="1">
          <p15:clr>
            <a:srgbClr val="A4A3A4"/>
          </p15:clr>
        </p15:guide>
        <p15:guide id="16" orient="horz" pos="4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BFF"/>
    <a:srgbClr val="E1E1FF"/>
    <a:srgbClr val="02008E"/>
    <a:srgbClr val="01006A"/>
    <a:srgbClr val="BDEFFF"/>
    <a:srgbClr val="0054A6"/>
    <a:srgbClr val="00B1E9"/>
    <a:srgbClr val="00B7ED"/>
    <a:srgbClr val="003892"/>
    <a:srgbClr val="012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2" autoAdjust="0"/>
    <p:restoredTop sz="94634" autoAdjust="0"/>
  </p:normalViewPr>
  <p:slideViewPr>
    <p:cSldViewPr snapToGrid="0" showGuides="1">
      <p:cViewPr varScale="1">
        <p:scale>
          <a:sx n="107" d="100"/>
          <a:sy n="107" d="100"/>
        </p:scale>
        <p:origin x="186" y="684"/>
      </p:cViewPr>
      <p:guideLst>
        <p:guide orient="horz" pos="2251"/>
        <p:guide pos="914"/>
        <p:guide pos="7537"/>
        <p:guide orient="horz" pos="3566"/>
        <p:guide orient="horz" pos="1321"/>
        <p:guide orient="horz" pos="2954"/>
        <p:guide orient="horz" pos="3362"/>
        <p:guide orient="horz" pos="504"/>
        <p:guide orient="horz" pos="1207"/>
        <p:guide orient="horz" pos="4088"/>
      </p:guideLst>
    </p:cSldViewPr>
  </p:slideViewPr>
  <p:outlineViewPr>
    <p:cViewPr>
      <p:scale>
        <a:sx n="33" d="100"/>
        <a:sy n="33" d="100"/>
      </p:scale>
      <p:origin x="0" y="-1689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2170"/>
    </p:cViewPr>
  </p:sorterViewPr>
  <p:notesViewPr>
    <p:cSldViewPr snapToGrid="0" showGuides="1">
      <p:cViewPr varScale="1">
        <p:scale>
          <a:sx n="80" d="100"/>
          <a:sy n="80" d="100"/>
        </p:scale>
        <p:origin x="35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18_01_2023\&#1087;&#1086;&#1076;&#1075;&#1086;&#1090;&#1086;&#1074;&#1082;&#107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novo\Downloads\SResDump%20(26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2482268467150085E-2"/>
                  <c:y val="-0.113251052803403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BC-49DB-94E8-39DF5696BF98}"/>
                </c:ext>
              </c:extLst>
            </c:dLbl>
            <c:dLbl>
              <c:idx val="1"/>
              <c:layout>
                <c:manualLayout>
                  <c:x val="-1.8723309455517066E-2"/>
                  <c:y val="5.4309507531435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BC-49DB-94E8-39DF5696BF98}"/>
                </c:ext>
              </c:extLst>
            </c:dLbl>
            <c:dLbl>
              <c:idx val="2"/>
              <c:layout>
                <c:manualLayout>
                  <c:x val="-2.9125148041915239E-2"/>
                  <c:y val="8.825294973858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1BC-49DB-94E8-39DF5696BF98}"/>
                </c:ext>
              </c:extLst>
            </c:dLbl>
            <c:dLbl>
              <c:idx val="3"/>
              <c:layout>
                <c:manualLayout>
                  <c:x val="-2.9125148041915315E-2"/>
                  <c:y val="6.7886884414293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BC-49DB-94E8-39DF5696BF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Sheet1!$C$7:$F$7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Sheet1!$C$8:$F$8</c:f>
              <c:numCache>
                <c:formatCode>General</c:formatCode>
                <c:ptCount val="4"/>
                <c:pt idx="0">
                  <c:v>23</c:v>
                </c:pt>
                <c:pt idx="1">
                  <c:v>80</c:v>
                </c:pt>
                <c:pt idx="2">
                  <c:v>161</c:v>
                </c:pt>
                <c:pt idx="3">
                  <c:v>170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B1BC-49DB-94E8-39DF5696BF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592736"/>
        <c:axId val="213593296"/>
      </c:lineChart>
      <c:catAx>
        <c:axId val="21359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213593296"/>
        <c:crosses val="autoZero"/>
        <c:auto val="1"/>
        <c:lblAlgn val="ctr"/>
        <c:lblOffset val="100"/>
        <c:noMultiLvlLbl val="0"/>
      </c:catAx>
      <c:valAx>
        <c:axId val="21359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21359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DC19-4D57-89B7-E3FF71B0D494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19-4D57-89B7-E3FF71B0D49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C19-4D57-89B7-E3FF71B0D494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C19-4D57-89B7-E3FF71B0D494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C19-4D57-89B7-E3FF71B0D494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C19-4D57-89B7-E3FF71B0D494}"/>
              </c:ext>
            </c:extLst>
          </c:dPt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C19-4D57-89B7-E3FF71B0D494}"/>
              </c:ext>
            </c:extLst>
          </c:dPt>
          <c:dPt>
            <c:idx val="7"/>
            <c:invertIfNegative val="0"/>
            <c:bubble3D val="0"/>
            <c:spPr>
              <a:solidFill>
                <a:srgbClr val="9900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C19-4D57-89B7-E3FF71B0D494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DC19-4D57-89B7-E3FF71B0D4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'(10.01.2023) 1 (2018-2022)'!$F$59:$F$66</c:f>
              <c:strCache>
                <c:ptCount val="8"/>
                <c:pt idx="0">
                  <c:v>Инж. Школа</c:v>
                </c:pt>
                <c:pt idx="1">
                  <c:v>Департамент НИД</c:v>
                </c:pt>
                <c:pt idx="2">
                  <c:v>Институт 8</c:v>
                </c:pt>
                <c:pt idx="3">
                  <c:v>Институт ФПТИ</c:v>
                </c:pt>
                <c:pt idx="4">
                  <c:v>Институт 4</c:v>
                </c:pt>
                <c:pt idx="5">
                  <c:v>Институт 3</c:v>
                </c:pt>
                <c:pt idx="6">
                  <c:v>Институт 2</c:v>
                </c:pt>
                <c:pt idx="7">
                  <c:v>Институт 1</c:v>
                </c:pt>
              </c:strCache>
            </c:strRef>
          </c:cat>
          <c:val>
            <c:numRef>
              <c:f>'(10.01.2023) 1 (2018-2022)'!$G$59:$G$66</c:f>
              <c:numCache>
                <c:formatCode>General</c:formatCode>
                <c:ptCount val="8"/>
                <c:pt idx="0">
                  <c:v>2.5</c:v>
                </c:pt>
                <c:pt idx="1">
                  <c:v>27.4</c:v>
                </c:pt>
                <c:pt idx="2">
                  <c:v>0.3</c:v>
                </c:pt>
                <c:pt idx="3">
                  <c:v>7.6</c:v>
                </c:pt>
                <c:pt idx="4">
                  <c:v>7.9</c:v>
                </c:pt>
                <c:pt idx="5">
                  <c:v>1.3</c:v>
                </c:pt>
                <c:pt idx="6">
                  <c:v>125</c:v>
                </c:pt>
                <c:pt idx="7">
                  <c:v>19.5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C19-4D57-89B7-E3FF71B0D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overlap val="-14"/>
        <c:axId val="157078272"/>
        <c:axId val="157079808"/>
      </c:barChart>
      <c:catAx>
        <c:axId val="1570782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9808"/>
        <c:crosses val="autoZero"/>
        <c:auto val="1"/>
        <c:lblAlgn val="ctr"/>
        <c:lblOffset val="100"/>
        <c:noMultiLvlLbl val="0"/>
      </c:catAx>
      <c:valAx>
        <c:axId val="157079808"/>
        <c:scaling>
          <c:orientation val="minMax"/>
          <c:max val="13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8272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5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931492738410439"/>
          <c:y val="5.2914434338967989E-2"/>
          <c:w val="0.68580699995299943"/>
          <c:h val="0.86868366490788673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2BB-407B-9CF6-0C265C9956F3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BB-407B-9CF6-0C265C9956F3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2BB-407B-9CF6-0C265C9956F3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2BB-407B-9CF6-0C265C9956F3}"/>
              </c:ext>
            </c:extLst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2BB-407B-9CF6-0C265C9956F3}"/>
              </c:ext>
            </c:extLst>
          </c:dPt>
          <c:dPt>
            <c:idx val="5"/>
            <c:invertIfNegative val="0"/>
            <c:bubble3D val="0"/>
            <c:spPr>
              <a:solidFill>
                <a:srgbClr val="9900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2BB-407B-9CF6-0C265C9956F3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22BB-407B-9CF6-0C265C9956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'(10.01.2023) 1 (2018-2022)'!$F$59:$F$64</c:f>
              <c:strCache>
                <c:ptCount val="6"/>
                <c:pt idx="0">
                  <c:v>Департамент НИД</c:v>
                </c:pt>
                <c:pt idx="1">
                  <c:v>Институт ФПТИ</c:v>
                </c:pt>
                <c:pt idx="2">
                  <c:v>Институт 4</c:v>
                </c:pt>
                <c:pt idx="3">
                  <c:v>Институт 3</c:v>
                </c:pt>
                <c:pt idx="4">
                  <c:v>Институт 2</c:v>
                </c:pt>
                <c:pt idx="5">
                  <c:v>Институт 1</c:v>
                </c:pt>
              </c:strCache>
            </c:strRef>
          </c:cat>
          <c:val>
            <c:numRef>
              <c:f>'(10.01.2023) 1 (2018-2022)'!$G$59:$G$64</c:f>
              <c:numCache>
                <c:formatCode>General</c:formatCode>
                <c:ptCount val="6"/>
                <c:pt idx="0">
                  <c:v>25.4</c:v>
                </c:pt>
                <c:pt idx="1">
                  <c:v>7.6</c:v>
                </c:pt>
                <c:pt idx="2">
                  <c:v>2.7</c:v>
                </c:pt>
                <c:pt idx="3">
                  <c:v>1.3</c:v>
                </c:pt>
                <c:pt idx="4">
                  <c:v>24.4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2BB-407B-9CF6-0C265C9956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overlap val="-14"/>
        <c:axId val="157078272"/>
        <c:axId val="157079808"/>
      </c:barChart>
      <c:catAx>
        <c:axId val="1570782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9808"/>
        <c:crosses val="autoZero"/>
        <c:auto val="1"/>
        <c:lblAlgn val="ctr"/>
        <c:lblOffset val="100"/>
        <c:noMultiLvlLbl val="0"/>
      </c:catAx>
      <c:valAx>
        <c:axId val="157079808"/>
        <c:scaling>
          <c:orientation val="minMax"/>
          <c:max val="3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78272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5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E05-4AA1-9C60-8F00D668163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E05-4AA1-9C60-8F00D668163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E05-4AA1-9C60-8F00D6681638}"/>
              </c:ext>
            </c:extLst>
          </c:dPt>
          <c:cat>
            <c:strRef>
              <c:f>'Лист 1'!$C$505:$C$507</c:f>
              <c:strCache>
                <c:ptCount val="3"/>
                <c:pt idx="0">
                  <c:v>Бакалавриат</c:v>
                </c:pt>
                <c:pt idx="1">
                  <c:v>Магистратура</c:v>
                </c:pt>
                <c:pt idx="2">
                  <c:v>СПО</c:v>
                </c:pt>
              </c:strCache>
            </c:strRef>
          </c:cat>
          <c:val>
            <c:numRef>
              <c:f>'Лист 1'!$D$505:$D$507</c:f>
              <c:numCache>
                <c:formatCode>General</c:formatCode>
                <c:ptCount val="3"/>
                <c:pt idx="0">
                  <c:v>89</c:v>
                </c:pt>
                <c:pt idx="1">
                  <c:v>10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E05-4AA1-9C60-8F00D66816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8"/>
            <a:ext cx="2945659" cy="49813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7" y="8"/>
            <a:ext cx="2945659" cy="49813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r">
              <a:defRPr sz="1200"/>
            </a:lvl1pPr>
          </a:lstStyle>
          <a:p>
            <a:fld id="{EA5E5A4E-6396-4A88-A70E-C21D7495C05F}" type="datetime1">
              <a:rPr lang="ru-RU" smtClean="0"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" y="9430091"/>
            <a:ext cx="2945659" cy="498134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7" y="9430091"/>
            <a:ext cx="2945659" cy="498134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r">
              <a:defRPr sz="1200"/>
            </a:lvl1pPr>
          </a:lstStyle>
          <a:p>
            <a:fld id="{772746D7-ADE3-46C0-AD62-1B7C11AE6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2727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9"/>
            <a:ext cx="2946400" cy="49847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0" y="9"/>
            <a:ext cx="2946400" cy="498475"/>
          </a:xfrm>
          <a:prstGeom prst="rect">
            <a:avLst/>
          </a:prstGeom>
        </p:spPr>
        <p:txBody>
          <a:bodyPr vert="horz" lIns="90005" tIns="45002" rIns="90005" bIns="45002" rtlCol="0"/>
          <a:lstStyle>
            <a:lvl1pPr algn="r">
              <a:defRPr sz="1200"/>
            </a:lvl1pPr>
          </a:lstStyle>
          <a:p>
            <a:fld id="{3E71FF71-7406-44FA-91F3-E92132C85FAA}" type="datetime1">
              <a:rPr lang="ru-RU" smtClean="0"/>
              <a:t>07.04.2026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05" tIns="45002" rIns="90005" bIns="450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8" y="4778384"/>
            <a:ext cx="5438775" cy="3908425"/>
          </a:xfrm>
          <a:prstGeom prst="rect">
            <a:avLst/>
          </a:prstGeom>
        </p:spPr>
        <p:txBody>
          <a:bodyPr vert="horz" lIns="90005" tIns="45002" rIns="90005" bIns="450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9759"/>
            <a:ext cx="2946400" cy="498475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0" y="9429759"/>
            <a:ext cx="2946400" cy="498475"/>
          </a:xfrm>
          <a:prstGeom prst="rect">
            <a:avLst/>
          </a:prstGeom>
        </p:spPr>
        <p:txBody>
          <a:bodyPr vert="horz" lIns="90005" tIns="45002" rIns="90005" bIns="45002" rtlCol="0" anchor="b"/>
          <a:lstStyle>
            <a:lvl1pPr algn="r">
              <a:defRPr sz="1200"/>
            </a:lvl1pPr>
          </a:lstStyle>
          <a:p>
            <a:fld id="{9B149628-2380-45F0-81DE-B2F66962C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312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488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988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170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1087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705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654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970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958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5530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068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633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60995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5495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03859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2261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7734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3583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62336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397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94948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6221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575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3316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7463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6113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1702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6475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8151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61025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62422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9796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4285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993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4569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9225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9343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5125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4766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3001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38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49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3866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420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768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093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73" y="-9442"/>
            <a:ext cx="12211346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25" y="4868864"/>
            <a:ext cx="10801350" cy="1239464"/>
          </a:xfrm>
        </p:spPr>
        <p:txBody>
          <a:bodyPr anchor="t"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325" y="6308725"/>
            <a:ext cx="10801350" cy="549275"/>
          </a:xfrm>
        </p:spPr>
        <p:txBody>
          <a:bodyPr/>
          <a:lstStyle>
            <a:lvl1pPr marL="0" indent="0" algn="ctr"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036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067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скругленным углом 2"/>
          <p:cNvSpPr/>
          <p:nvPr userDrawn="1"/>
        </p:nvSpPr>
        <p:spPr>
          <a:xfrm>
            <a:off x="0" y="-1"/>
            <a:ext cx="2885440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  <a:gradFill flip="none" rotWithShape="1">
            <a:gsLst>
              <a:gs pos="50000">
                <a:srgbClr val="005AAA"/>
              </a:gs>
              <a:gs pos="0">
                <a:srgbClr val="005AAA"/>
              </a:gs>
              <a:gs pos="100000">
                <a:srgbClr val="00B8EE"/>
              </a:gs>
            </a:gsLst>
            <a:lin ang="0" scaled="1"/>
            <a:tileRect/>
          </a:gradFill>
          <a:ln>
            <a:noFill/>
          </a:ln>
        </p:spPr>
        <p:txBody>
          <a:bodyPr tIns="0" bIns="0" anchor="ctr">
            <a:normAutofit/>
          </a:bodyPr>
          <a:lstStyle>
            <a:lvl1pPr marL="269875" indent="0" defTabSz="1073150">
              <a:lnSpc>
                <a:spcPts val="2400"/>
              </a:lnSpc>
              <a:tabLst/>
              <a:defRPr lang="ru-RU" sz="2400" b="0" dirty="0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1999" cy="333375"/>
          </a:xfrm>
          <a:noFill/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361950" indent="0" algn="l">
              <a:lnSpc>
                <a:spcPct val="100000"/>
              </a:lnSpc>
              <a:spcBef>
                <a:spcPts val="0"/>
              </a:spcBef>
              <a:buNone/>
              <a:defRPr lang="ru-RU" sz="1400" b="0" dirty="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85318"/>
            <a:ext cx="1066800" cy="372681"/>
          </a:xfrm>
          <a:prstGeom prst="rect">
            <a:avLst/>
          </a:prstGeom>
        </p:spPr>
      </p:pic>
      <p:sp>
        <p:nvSpPr>
          <p:cNvPr id="4" name="Овал 3"/>
          <p:cNvSpPr/>
          <p:nvPr userDrawn="1"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5665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17" userDrawn="1">
          <p15:clr>
            <a:srgbClr val="FBAE40"/>
          </p15:clr>
        </p15:guide>
        <p15:guide id="3" orient="horz" pos="210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7673" userDrawn="1">
          <p15:clr>
            <a:srgbClr val="FBAE40"/>
          </p15:clr>
        </p15:guide>
        <p15:guide id="6" orient="horz" userDrawn="1">
          <p15:clr>
            <a:srgbClr val="FBAE40"/>
          </p15:clr>
        </p15:guide>
        <p15:guide id="7" orient="horz" pos="709" userDrawn="1">
          <p15:clr>
            <a:srgbClr val="FBAE40"/>
          </p15:clr>
        </p15:guide>
        <p15:guide id="8" pos="211" userDrawn="1">
          <p15:clr>
            <a:srgbClr val="FBAE40"/>
          </p15:clr>
        </p15:guide>
        <p15:guide id="9" pos="7469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  <p15:guide id="11" orient="horz" pos="799" userDrawn="1">
          <p15:clr>
            <a:srgbClr val="FBAE40"/>
          </p15:clr>
        </p15:guide>
        <p15:guide id="12" pos="438" userDrawn="1">
          <p15:clr>
            <a:srgbClr val="FBAE40"/>
          </p15:clr>
        </p15:guide>
        <p15:guide id="13" pos="7242" userDrawn="1">
          <p15:clr>
            <a:srgbClr val="FBAE40"/>
          </p15:clr>
        </p15:guide>
        <p15:guide id="14" orient="horz" pos="913" userDrawn="1">
          <p15:clr>
            <a:srgbClr val="FBAE40"/>
          </p15:clr>
        </p15:guide>
        <p15:guide id="15" orient="horz" pos="102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ста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74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1300542" y="6381750"/>
            <a:ext cx="823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75C801B-6540-4C5C-8138-3A6B288D5B43}" type="slidenum">
              <a:rPr lang="ru-RU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r"/>
              <a:t>‹#›</a:t>
            </a:fld>
            <a:r>
              <a:rPr lang="en-US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1</a:t>
            </a:r>
          </a:p>
        </p:txBody>
      </p:sp>
      <p:sp>
        <p:nvSpPr>
          <p:cNvPr id="9" name="Фигура"/>
          <p:cNvSpPr/>
          <p:nvPr userDrawn="1"/>
        </p:nvSpPr>
        <p:spPr>
          <a:xfrm flipV="1">
            <a:off x="258717" y="888898"/>
            <a:ext cx="11669758" cy="73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600" extrusionOk="0">
                <a:moveTo>
                  <a:pt x="97" y="0"/>
                </a:moveTo>
                <a:lnTo>
                  <a:pt x="21525" y="0"/>
                </a:lnTo>
                <a:cubicBezTo>
                  <a:pt x="21563" y="1062"/>
                  <a:pt x="21590" y="4523"/>
                  <a:pt x="21593" y="8643"/>
                </a:cubicBezTo>
                <a:cubicBezTo>
                  <a:pt x="21597" y="13386"/>
                  <a:pt x="21568" y="17739"/>
                  <a:pt x="21525" y="19020"/>
                </a:cubicBezTo>
                <a:lnTo>
                  <a:pt x="102" y="21600"/>
                </a:lnTo>
                <a:cubicBezTo>
                  <a:pt x="48" y="21580"/>
                  <a:pt x="4" y="17175"/>
                  <a:pt x="1" y="11525"/>
                </a:cubicBezTo>
                <a:cubicBezTo>
                  <a:pt x="-3" y="5543"/>
                  <a:pt x="40" y="384"/>
                  <a:pt x="97" y="0"/>
                </a:cubicBezTo>
                <a:close/>
              </a:path>
            </a:pathLst>
          </a:custGeom>
          <a:gradFill>
            <a:gsLst>
              <a:gs pos="0">
                <a:srgbClr val="4EB5E8"/>
              </a:gs>
              <a:gs pos="36408">
                <a:srgbClr val="25539A"/>
              </a:gs>
              <a:gs pos="70160">
                <a:srgbClr val="5A397F"/>
              </a:gs>
              <a:gs pos="85395">
                <a:srgbClr val="963763"/>
              </a:gs>
              <a:gs pos="91439">
                <a:srgbClr val="D13647"/>
              </a:gs>
              <a:gs pos="100000">
                <a:srgbClr val="D13647"/>
              </a:gs>
            </a:gsLst>
            <a:lin ang="145354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600" b="0">
                <a:solidFill>
                  <a:srgbClr val="D13647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600" baseline="0" dirty="0"/>
          </a:p>
        </p:txBody>
      </p:sp>
      <p:sp>
        <p:nvSpPr>
          <p:cNvPr id="11" name="Прямоугольник"/>
          <p:cNvSpPr/>
          <p:nvPr userDrawn="1"/>
        </p:nvSpPr>
        <p:spPr>
          <a:xfrm flipH="1">
            <a:off x="1757623" y="260350"/>
            <a:ext cx="45719" cy="539750"/>
          </a:xfrm>
          <a:prstGeom prst="rect">
            <a:avLst/>
          </a:prstGeom>
          <a:solidFill>
            <a:srgbClr val="76C0E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baseline="-25000" dirty="0"/>
          </a:p>
        </p:txBody>
      </p:sp>
    </p:spTree>
    <p:extLst>
      <p:ext uri="{BB962C8B-B14F-4D97-AF65-F5344CB8AC3E}">
        <p14:creationId xmlns:p14="http://schemas.microsoft.com/office/powerpoint/2010/main" val="27787162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020" userDrawn="1">
          <p15:clr>
            <a:srgbClr val="FBAE40"/>
          </p15:clr>
        </p15:guide>
        <p15:guide id="4" pos="166" userDrawn="1">
          <p15:clr>
            <a:srgbClr val="FBAE40"/>
          </p15:clr>
        </p15:guide>
        <p15:guide id="5" orient="horz" pos="164" userDrawn="1">
          <p15:clr>
            <a:srgbClr val="FBAE40"/>
          </p15:clr>
        </p15:guide>
        <p15:guide id="6" orient="horz" pos="4156" userDrawn="1">
          <p15:clr>
            <a:srgbClr val="FBAE40"/>
          </p15:clr>
        </p15:guide>
        <p15:guide id="7" orient="horz" pos="504" userDrawn="1">
          <p15:clr>
            <a:srgbClr val="FBAE40"/>
          </p15:clr>
        </p15:guide>
        <p15:guide id="8" pos="75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6937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020">
          <p15:clr>
            <a:srgbClr val="FBAE40"/>
          </p15:clr>
        </p15:guide>
        <p15:guide id="4" pos="166">
          <p15:clr>
            <a:srgbClr val="FBAE40"/>
          </p15:clr>
        </p15:guide>
        <p15:guide id="5" orient="horz" pos="164">
          <p15:clr>
            <a:srgbClr val="FBAE40"/>
          </p15:clr>
        </p15:guide>
        <p15:guide id="6" orient="horz" pos="4156">
          <p15:clr>
            <a:srgbClr val="FBAE40"/>
          </p15:clr>
        </p15:guide>
        <p15:guide id="7" orient="horz" pos="504">
          <p15:clr>
            <a:srgbClr val="FBAE40"/>
          </p15:clr>
        </p15:guide>
        <p15:guide id="8" pos="75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A0BF99B-89B2-4FE9-B2EF-79840782F6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07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  <p:sldLayoutId id="2147483655" r:id="rId5"/>
  </p:sldLayoutIdLst>
  <p:transition spd="slow">
    <p:cover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gif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13" Type="http://schemas.openxmlformats.org/officeDocument/2006/relationships/image" Target="../media/image111.jpeg"/><Relationship Id="rId18" Type="http://schemas.openxmlformats.org/officeDocument/2006/relationships/image" Target="../media/image11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12" Type="http://schemas.openxmlformats.org/officeDocument/2006/relationships/image" Target="../media/image110.jpeg"/><Relationship Id="rId17" Type="http://schemas.openxmlformats.org/officeDocument/2006/relationships/image" Target="../media/image115.jpeg"/><Relationship Id="rId2" Type="http://schemas.openxmlformats.org/officeDocument/2006/relationships/image" Target="../media/image100.png"/><Relationship Id="rId16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11" Type="http://schemas.openxmlformats.org/officeDocument/2006/relationships/image" Target="../media/image109.jpeg"/><Relationship Id="rId5" Type="http://schemas.openxmlformats.org/officeDocument/2006/relationships/image" Target="../media/image103.jpeg"/><Relationship Id="rId15" Type="http://schemas.openxmlformats.org/officeDocument/2006/relationships/image" Target="../media/image113.jpeg"/><Relationship Id="rId10" Type="http://schemas.openxmlformats.org/officeDocument/2006/relationships/image" Target="../media/image108.jpeg"/><Relationship Id="rId4" Type="http://schemas.openxmlformats.org/officeDocument/2006/relationships/image" Target="../media/image102.jpeg"/><Relationship Id="rId9" Type="http://schemas.openxmlformats.org/officeDocument/2006/relationships/image" Target="../media/image107.jpeg"/><Relationship Id="rId14" Type="http://schemas.openxmlformats.org/officeDocument/2006/relationships/image" Target="../media/image112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142.jpeg"/><Relationship Id="rId7" Type="http://schemas.openxmlformats.org/officeDocument/2006/relationships/image" Target="../media/image146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eg"/><Relationship Id="rId5" Type="http://schemas.openxmlformats.org/officeDocument/2006/relationships/image" Target="../media/image144.jpeg"/><Relationship Id="rId10" Type="http://schemas.openxmlformats.org/officeDocument/2006/relationships/image" Target="../media/image149.jpeg"/><Relationship Id="rId4" Type="http://schemas.openxmlformats.org/officeDocument/2006/relationships/image" Target="../media/image143.jpeg"/><Relationship Id="rId9" Type="http://schemas.openxmlformats.org/officeDocument/2006/relationships/image" Target="../media/image148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microsoft.com/office/2007/relationships/hdphoto" Target="../media/hdphoto1.wdp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9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Relationship Id="rId9" Type="http://schemas.openxmlformats.org/officeDocument/2006/relationships/chart" Target="../charts/char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9.jpeg"/><Relationship Id="rId4" Type="http://schemas.openxmlformats.org/officeDocument/2006/relationships/image" Target="../media/image18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3.jpeg"/><Relationship Id="rId4" Type="http://schemas.openxmlformats.org/officeDocument/2006/relationships/image" Target="../media/image192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4.jpeg"/><Relationship Id="rId5" Type="http://schemas.openxmlformats.org/officeDocument/2006/relationships/image" Target="../media/image203.jpeg"/><Relationship Id="rId4" Type="http://schemas.openxmlformats.org/officeDocument/2006/relationships/image" Target="../media/image202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8.jpeg"/><Relationship Id="rId4" Type="http://schemas.openxmlformats.org/officeDocument/2006/relationships/image" Target="../media/image207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2.jpeg"/><Relationship Id="rId4" Type="http://schemas.openxmlformats.org/officeDocument/2006/relationships/image" Target="../media/image211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6.jpeg"/><Relationship Id="rId4" Type="http://schemas.openxmlformats.org/officeDocument/2006/relationships/image" Target="../media/image215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1.jpeg"/><Relationship Id="rId5" Type="http://schemas.openxmlformats.org/officeDocument/2006/relationships/image" Target="../media/image220.jpeg"/><Relationship Id="rId4" Type="http://schemas.openxmlformats.org/officeDocument/2006/relationships/image" Target="../media/image219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Доклад ректора </a:t>
            </a:r>
            <a:r>
              <a:rPr lang="ru-RU" dirty="0" err="1" smtClean="0"/>
              <a:t>Антохиной</a:t>
            </a:r>
            <a:r>
              <a:rPr lang="ru-RU" dirty="0" smtClean="0"/>
              <a:t> Ю. А.</a:t>
            </a:r>
            <a:br>
              <a:rPr lang="ru-RU" dirty="0" smtClean="0"/>
            </a:br>
            <a:r>
              <a:rPr lang="ru-RU" dirty="0" smtClean="0"/>
              <a:t>на заседании ученого совета ГУАП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r>
              <a:rPr lang="ru-RU" dirty="0"/>
              <a:t>0</a:t>
            </a:r>
            <a:r>
              <a:rPr lang="ru-RU" dirty="0" smtClean="0"/>
              <a:t> августа 20</a:t>
            </a:r>
            <a:r>
              <a:rPr lang="en-US" dirty="0" smtClean="0"/>
              <a:t>2</a:t>
            </a:r>
            <a:r>
              <a:rPr lang="ru-RU" dirty="0" smtClean="0"/>
              <a:t>4, Санкт-Петербург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36" y="1689164"/>
            <a:ext cx="6705353" cy="347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Стратегический проект «Сила России»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963" y="1268413"/>
            <a:ext cx="10801350" cy="448056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34963" y="5798699"/>
            <a:ext cx="11593512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По программе «Приоритет-2030» в ГУАП создана уникальная экосистема для работы над концепциями бесшовного цифрового неба РФ в рамках проекта «СИЛА России». </a:t>
            </a:r>
            <a:endParaRPr lang="ru-RU" sz="1200" dirty="0" smtClean="0">
              <a:solidFill>
                <a:srgbClr val="002060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>
              <a:lnSpc>
                <a:spcPct val="114000"/>
              </a:lnSpc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Это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и созданный ЦАИР, и Консорциум «Аэрокосмические системы нового поколения», и УНУ «АССИСТ», а также ряд НИОКР, которые ведутся по этой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тематике</a:t>
            </a:r>
            <a:endParaRPr lang="ru-RU" sz="1200" dirty="0">
              <a:solidFill>
                <a:srgbClr val="002060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33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8492" y="1278494"/>
            <a:ext cx="3215389" cy="2521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4275" y="1268412"/>
            <a:ext cx="3240713" cy="2962937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Архипелаг 2024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34963" y="1862993"/>
            <a:ext cx="5724526" cy="296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 Команда ГУАП завоевала 24 медали в соревнованиях по БАС и суперкубок за дисциплину «Автономное следование за подвижной платформой»</a:t>
            </a: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установочной сессии форума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дроносферы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«Архитектура неба» Валентин Оленев представил проект «СИЛА России». За вклад в проработку концепции бесшовного цифрового неба он был отмечен персональной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наградой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Эксперт АСИ и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крауд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-платформы «Сильные идеи для нового времени — 2025» Ольга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Нагайчук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и её команда получили награду за вклад в работу экспертной группы и помощь в организации форума 2025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года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Директор Центра координации научных исследований Алексей Рабин стал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одним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из лучших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трекеров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в «Инвестиционном форуме: Национальном сетевом акселераторе по БАС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»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171450" lvl="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Сотрудники и студенты ГУАП успешно протестировали сценарии применения дронов и приняли участие в соревнованиях по БАС на аэродроме «Пушистый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»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4963" y="5061762"/>
            <a:ext cx="57245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«Архипелаг-2024» стал важным шагом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развитии нашего университета и его вклада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беспилотные технологии России!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963" y="1264154"/>
            <a:ext cx="57245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8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Результаты участия команды ГУАП в проектно-образовательном </a:t>
            </a:r>
            <a:r>
              <a:rPr lang="ru-RU" sz="1400" b="1" dirty="0" err="1">
                <a:solidFill>
                  <a:srgbClr val="002060"/>
                </a:solidFill>
                <a:latin typeface="+mj-lt"/>
              </a:rPr>
              <a:t>интенсиве</a:t>
            </a:r>
            <a:r>
              <a:rPr lang="ru-RU" sz="1400" b="1" dirty="0">
                <a:solidFill>
                  <a:srgbClr val="002060"/>
                </a:solidFill>
                <a:latin typeface="+mj-lt"/>
              </a:rPr>
              <a:t> «Архипелаг 2024»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467" y="3922916"/>
            <a:ext cx="3627439" cy="24173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7013" y="4354379"/>
            <a:ext cx="2847975" cy="2133973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10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112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Технологический проект «Средства производства и автоматизации»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108" y="2837484"/>
            <a:ext cx="4687263" cy="145742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7043363-CD64-438D-853E-A9DA5D69CC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3" y="4427160"/>
            <a:ext cx="2913928" cy="202602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9BA192E-A7EA-4832-BE0D-B38A658A3D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257592"/>
            <a:ext cx="2357191" cy="1454700"/>
          </a:xfrm>
          <a:prstGeom prst="rect">
            <a:avLst/>
          </a:prstGeom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F15B264E-C8B0-4080-8764-F7999C293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6044" y="1250730"/>
            <a:ext cx="2191327" cy="146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s://media.guap.ru/12183/004.jpg?s=l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3563" y="4427160"/>
            <a:ext cx="1643808" cy="202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5237018" y="1267275"/>
            <a:ext cx="6620020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70"/>
              </a:lnSpc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Инфраструктура ГУАП для разработок и подготовки в сфере цифрового производства и роботизации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237018" y="4427160"/>
            <a:ext cx="6620020" cy="276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770">
              <a:lnSpc>
                <a:spcPts val="137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Программа научных исследований и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разработок на 2024-2029 гг.</a:t>
            </a:r>
            <a:endParaRPr lang="ru-RU" sz="1400" b="1" dirty="0">
              <a:solidFill>
                <a:srgbClr val="002060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774087"/>
              </p:ext>
            </p:extLst>
          </p:nvPr>
        </p:nvGraphicFramePr>
        <p:xfrm>
          <a:off x="5237018" y="1767987"/>
          <a:ext cx="6691458" cy="2453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30486">
                  <a:extLst>
                    <a:ext uri="{9D8B030D-6E8A-4147-A177-3AD203B41FA5}">
                      <a16:colId xmlns:a16="http://schemas.microsoft.com/office/drawing/2014/main" val="4032809324"/>
                    </a:ext>
                  </a:extLst>
                </a:gridCol>
                <a:gridCol w="2230486">
                  <a:extLst>
                    <a:ext uri="{9D8B030D-6E8A-4147-A177-3AD203B41FA5}">
                      <a16:colId xmlns:a16="http://schemas.microsoft.com/office/drawing/2014/main" val="3044129656"/>
                    </a:ext>
                  </a:extLst>
                </a:gridCol>
                <a:gridCol w="2230486">
                  <a:extLst>
                    <a:ext uri="{9D8B030D-6E8A-4147-A177-3AD203B41FA5}">
                      <a16:colId xmlns:a16="http://schemas.microsoft.com/office/drawing/2014/main" val="33800571"/>
                    </a:ext>
                  </a:extLst>
                </a:gridCol>
              </a:tblGrid>
              <a:tr h="19588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2023-2024 гг.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 год</a:t>
                      </a:r>
                      <a:endParaRPr lang="ru-RU" sz="1200" b="1" kern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2025 год</a:t>
                      </a:r>
                      <a:endParaRPr lang="ru-RU" sz="1200" b="1" kern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8365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Лаборатория робототехники,</a:t>
                      </a:r>
                      <a:r>
                        <a:rPr lang="en-US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лаборатория новых производственных технологий, лаборатория интернета вещей, лаборатория искусственного интеллекта, СКБ «Силовые машины - ГУАП» лаборатория электроэнергетики Инженерной школы</a:t>
                      </a: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Кафедра электромеханики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робототехники (кафедра 32)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Научно-образовательная фабрика «Цифровые технологии в производстве» Инженерной школы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(открытие планируется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на БМ 67, ауд. 52-01)</a:t>
                      </a: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Образовательная фабрика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по </a:t>
                      </a:r>
                      <a:r>
                        <a:rPr lang="ru-RU" sz="11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коллаборативной</a:t>
                      </a: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робототехнике Инженерной школы (запланирована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к открытию на Московском 149В)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Центр моделирования технологических процессов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производств Инженерной школы (запланирован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к открытию на Гастелло 19)</a:t>
                      </a: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Научно-образовательная фабрика «Приборостроение» Инженерной школы (запланирована к открытию на Гастелло 19)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1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3897936"/>
                  </a:ext>
                </a:extLst>
              </a:tr>
            </a:tbl>
          </a:graphicData>
        </a:graphic>
      </p:graphicFrame>
      <p:graphicFrame>
        <p:nvGraphicFramePr>
          <p:cNvPr id="60" name="Таблица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445389"/>
              </p:ext>
            </p:extLst>
          </p:nvPr>
        </p:nvGraphicFramePr>
        <p:xfrm>
          <a:off x="5237018" y="4724400"/>
          <a:ext cx="6691458" cy="1752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45729">
                  <a:extLst>
                    <a:ext uri="{9D8B030D-6E8A-4147-A177-3AD203B41FA5}">
                      <a16:colId xmlns:a16="http://schemas.microsoft.com/office/drawing/2014/main" val="4032809324"/>
                    </a:ext>
                  </a:extLst>
                </a:gridCol>
                <a:gridCol w="3345729">
                  <a:extLst>
                    <a:ext uri="{9D8B030D-6E8A-4147-A177-3AD203B41FA5}">
                      <a16:colId xmlns:a16="http://schemas.microsoft.com/office/drawing/2014/main" val="3044129656"/>
                    </a:ext>
                  </a:extLst>
                </a:gridCol>
              </a:tblGrid>
              <a:tr h="1728788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Серия промышленных робототехнических систем</a:t>
                      </a: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Проектирование исполнительных органов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приводов робототехнических средств</a:t>
                      </a: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Разработка системы предиктивной аналитики эксплуатационных параметров и остаточного ресурса оборудования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4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Проектирование готовых технических решений по реновации иностранного оборудования автоматизации технологических процессов</a:t>
                      </a: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4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Создание программных продуктов </a:t>
                      </a:r>
                      <a:b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операционных систем робототехнических комплексов на базе отечественной микроэлектроники</a:t>
                      </a: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+mj-lt"/>
                        <a:buAutoNum type="arabicPeriod" startAt="4"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Разработка цифровых двойников технологических процессов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3897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897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ГУАП в рейтингах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26" name="Прямоугольник с двумя скругленными противолежащими углами 2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4" y="1249279"/>
            <a:ext cx="4721946" cy="2932127"/>
          </a:xfrm>
          <a:prstGeom prst="round2DiagRect">
            <a:avLst>
              <a:gd name="adj1" fmla="val 2850"/>
              <a:gd name="adj2" fmla="val 2940"/>
            </a:avLst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903422"/>
              </p:ext>
            </p:extLst>
          </p:nvPr>
        </p:nvGraphicFramePr>
        <p:xfrm>
          <a:off x="433516" y="1376416"/>
          <a:ext cx="4415575" cy="258598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656048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692727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643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5737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Северо-Западный федеральный округ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</a:t>
                      </a:r>
                      <a:b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без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учета вузов из рейтинга RAEX-100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3 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  <a:tr h="555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По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направлению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«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Техника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технологии наземного транспорта»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10 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50997"/>
                  </a:ext>
                </a:extLst>
              </a:tr>
              <a:tr h="407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По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инженерно-техническому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направлению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56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4433912"/>
                  </a:ext>
                </a:extLst>
              </a:tr>
              <a:tr h="4064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Рейтинг влиятельности вузов России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65 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6658914"/>
                  </a:ext>
                </a:extLst>
              </a:tr>
            </a:tbl>
          </a:graphicData>
        </a:graphic>
      </p:graphicFrame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007" y="1391870"/>
            <a:ext cx="1353147" cy="577342"/>
          </a:xfrm>
          <a:prstGeom prst="rect">
            <a:avLst/>
          </a:prstGeom>
        </p:spPr>
      </p:pic>
      <p:sp>
        <p:nvSpPr>
          <p:cNvPr id="31" name="Прямоугольник с двумя скругленными противолежащими углами 3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095521" y="1246199"/>
            <a:ext cx="4166243" cy="2935207"/>
          </a:xfrm>
          <a:prstGeom prst="round2DiagRect">
            <a:avLst>
              <a:gd name="adj1" fmla="val 2850"/>
              <a:gd name="adj2" fmla="val 2940"/>
            </a:avLst>
          </a:prstGeom>
          <a:solidFill>
            <a:srgbClr val="F0FEF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721702"/>
              </p:ext>
            </p:extLst>
          </p:nvPr>
        </p:nvGraphicFramePr>
        <p:xfrm>
          <a:off x="5242699" y="1322599"/>
          <a:ext cx="3825101" cy="267163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961665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789709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73727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761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6797C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6797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4638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Категория «Образование»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43 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  <a:tr h="3622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Категория «Исследования»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82 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50997"/>
                  </a:ext>
                </a:extLst>
              </a:tr>
              <a:tr h="626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Категория «Инновации </a:t>
                      </a:r>
                      <a:br>
                        <a:rPr lang="ru-RU" sz="12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и предпринимательство»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70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4433912"/>
                  </a:ext>
                </a:extLst>
              </a:tr>
              <a:tr h="4581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Национальный рейтинг университетов</a:t>
                      </a:r>
                      <a:endParaRPr lang="ru-RU" sz="1200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104 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6797C"/>
                          </a:solidFill>
                          <a:effectLst/>
                          <a:latin typeface="+mj-lt"/>
                        </a:rPr>
                        <a:t>15</a:t>
                      </a:r>
                      <a:endParaRPr lang="ru-RU" sz="1600" b="1" dirty="0">
                        <a:solidFill>
                          <a:srgbClr val="06797C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6658914"/>
                  </a:ext>
                </a:extLst>
              </a:tr>
            </a:tbl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757" y="1389028"/>
            <a:ext cx="1702864" cy="515461"/>
          </a:xfrm>
          <a:prstGeom prst="rect">
            <a:avLst/>
          </a:prstGeom>
        </p:spPr>
      </p:pic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724460"/>
              </p:ext>
            </p:extLst>
          </p:nvPr>
        </p:nvGraphicFramePr>
        <p:xfrm>
          <a:off x="385776" y="4532165"/>
          <a:ext cx="3260985" cy="150808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50230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630620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80135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670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E3AE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E3AE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8376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Лучшие вузы России </a:t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 уровню зарплат IT‑специалистов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 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E3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76" y="4747805"/>
            <a:ext cx="1187179" cy="269094"/>
          </a:xfrm>
          <a:prstGeom prst="rect">
            <a:avLst/>
          </a:prstGeom>
        </p:spPr>
      </p:pic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086368"/>
              </p:ext>
            </p:extLst>
          </p:nvPr>
        </p:nvGraphicFramePr>
        <p:xfrm>
          <a:off x="7967179" y="4629824"/>
          <a:ext cx="3889859" cy="137182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247114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562610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80135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5664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8053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Глобальный сводный рейтинг технических вузов </a:t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для абитуриентов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 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</a:tbl>
          </a:graphicData>
        </a:graphic>
      </p:graphicFrame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7179" y="4745371"/>
            <a:ext cx="1830058" cy="327290"/>
          </a:xfrm>
          <a:prstGeom prst="rect">
            <a:avLst/>
          </a:prstGeom>
        </p:spPr>
      </p:pic>
      <p:sp>
        <p:nvSpPr>
          <p:cNvPr id="35" name="Прямоугольник с двумя скругленными противолежащими углами 3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802644" y="4476443"/>
            <a:ext cx="3960298" cy="1649044"/>
          </a:xfrm>
          <a:prstGeom prst="round2DiagRect">
            <a:avLst>
              <a:gd name="adj1" fmla="val 2850"/>
              <a:gd name="adj2" fmla="val 2940"/>
            </a:avLst>
          </a:prstGeom>
          <a:solidFill>
            <a:srgbClr val="203864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541388"/>
              </p:ext>
            </p:extLst>
          </p:nvPr>
        </p:nvGraphicFramePr>
        <p:xfrm>
          <a:off x="4030279" y="4629824"/>
          <a:ext cx="3526329" cy="115693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96655">
                  <a:extLst>
                    <a:ext uri="{9D8B030D-6E8A-4147-A177-3AD203B41FA5}">
                      <a16:colId xmlns:a16="http://schemas.microsoft.com/office/drawing/2014/main" val="2205488745"/>
                    </a:ext>
                  </a:extLst>
                </a:gridCol>
                <a:gridCol w="649539">
                  <a:extLst>
                    <a:ext uri="{9D8B030D-6E8A-4147-A177-3AD203B41FA5}">
                      <a16:colId xmlns:a16="http://schemas.microsoft.com/office/drawing/2014/main" val="2977673340"/>
                    </a:ext>
                  </a:extLst>
                </a:gridCol>
                <a:gridCol w="1080135">
                  <a:extLst>
                    <a:ext uri="{9D8B030D-6E8A-4147-A177-3AD203B41FA5}">
                      <a16:colId xmlns:a16="http://schemas.microsoft.com/office/drawing/2014/main" val="3937869276"/>
                    </a:ext>
                  </a:extLst>
                </a:gridCol>
              </a:tblGrid>
              <a:tr h="569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Общий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Санкт-Петербург</a:t>
                      </a:r>
                      <a:endParaRPr lang="ru-RU" sz="1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23994046"/>
                  </a:ext>
                </a:extLst>
              </a:tr>
              <a:tr h="5873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Рейтинг лучших университетов России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64 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840028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7077" y="4799330"/>
            <a:ext cx="1734814" cy="1892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9154" y="1400413"/>
            <a:ext cx="596137" cy="6124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49765" y="1352689"/>
            <a:ext cx="1981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/>
              <a:t>Рейтинг мониторинга качества подготовки кадров образовательных организаций, реализующих программ </a:t>
            </a:r>
            <a:r>
              <a:rPr lang="ru-RU" sz="1000" b="1" dirty="0" smtClean="0"/>
              <a:t>СПО</a:t>
            </a:r>
            <a:endParaRPr lang="ru-RU" sz="1000" b="1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9469154" y="2050215"/>
            <a:ext cx="22960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1 из 728 </a:t>
            </a:r>
            <a:r>
              <a:rPr lang="ru-RU" sz="2000" b="1" dirty="0">
                <a:solidFill>
                  <a:srgbClr val="C0000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образовательных организаций в 2023 году</a:t>
            </a:r>
            <a:endParaRPr lang="ru-RU" sz="14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764" y="3122290"/>
            <a:ext cx="2919124" cy="132729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9348047" y="3749550"/>
            <a:ext cx="183402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в ТОП 20</a:t>
            </a:r>
            <a:r>
              <a:rPr lang="ru-RU" sz="2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2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из </a:t>
            </a:r>
            <a:r>
              <a:rPr lang="ru-RU"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720 </a:t>
            </a: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вузов страны</a:t>
            </a:r>
            <a:endParaRPr lang="ru-RU" sz="14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44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с двумя скругленными противолежащими углами 1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1268413"/>
            <a:ext cx="5431355" cy="3396291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ГУАП в </a:t>
            </a:r>
            <a:r>
              <a:rPr lang="ru-RU" dirty="0" smtClean="0"/>
              <a:t>СМИ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4471060"/>
            <a:ext cx="4106936" cy="18476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2766" y="1268413"/>
            <a:ext cx="2833909" cy="2525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9767" y="1208655"/>
            <a:ext cx="2782999" cy="2693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9411" y="3716338"/>
            <a:ext cx="4095307" cy="25772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718" y="3876904"/>
            <a:ext cx="3291957" cy="2416673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957249" y="3254104"/>
            <a:ext cx="4576926" cy="772470"/>
            <a:chOff x="914787" y="1473978"/>
            <a:chExt cx="4576926" cy="77247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594871" y="1566747"/>
              <a:ext cx="3896842" cy="6076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телевизионных сюжета </a:t>
              </a:r>
              <a:b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о 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жизни университета 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14787" y="1473978"/>
              <a:ext cx="767760" cy="77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24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62909" y="1675093"/>
            <a:ext cx="4877281" cy="769441"/>
            <a:chOff x="614432" y="2135160"/>
            <a:chExt cx="4877281" cy="769441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583046" y="2246448"/>
              <a:ext cx="3908667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новостей размещено </a:t>
              </a: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в 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СМИ регионального </a:t>
              </a: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и 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федерального уровня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14432" y="2135160"/>
              <a:ext cx="106811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400" b="1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185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656894" y="2469651"/>
            <a:ext cx="4877282" cy="769441"/>
            <a:chOff x="614432" y="2908161"/>
            <a:chExt cx="4877282" cy="769441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572186" y="2990408"/>
              <a:ext cx="3919528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поста с  </a:t>
              </a:r>
              <a:r>
                <a:rPr lang="ru-RU" sz="1600" dirty="0" err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инфоповодами</a:t>
              </a:r>
              <a:r>
                <a:rPr lang="ru-RU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 университета вышло в сторонних </a:t>
              </a:r>
              <a:r>
                <a:rPr lang="ru-RU" sz="1600" dirty="0" err="1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телеграм</a:t>
              </a:r>
              <a:r>
                <a:rPr lang="en-US" sz="16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-</a:t>
              </a:r>
              <a:r>
                <a:rPr lang="ru-RU" sz="16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каналах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14432" y="2908161"/>
              <a:ext cx="106811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182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94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Мониторинг </a:t>
            </a:r>
            <a:r>
              <a:rPr lang="ru-RU" sz="2200" dirty="0"/>
              <a:t>эффективности деятельности </a:t>
            </a:r>
            <a:r>
              <a:rPr lang="ru-RU" sz="2200" dirty="0" smtClean="0"/>
              <a:t>ГУАП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Высшее образование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754551"/>
              </p:ext>
            </p:extLst>
          </p:nvPr>
        </p:nvGraphicFramePr>
        <p:xfrm>
          <a:off x="334962" y="1268413"/>
          <a:ext cx="11440246" cy="5009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66246">
                  <a:extLst>
                    <a:ext uri="{9D8B030D-6E8A-4147-A177-3AD203B41FA5}">
                      <a16:colId xmlns:a16="http://schemas.microsoft.com/office/drawing/2014/main" val="2129270995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1682372627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1329548389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2669538376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1745718596"/>
                    </a:ext>
                  </a:extLst>
                </a:gridCol>
                <a:gridCol w="1223500">
                  <a:extLst>
                    <a:ext uri="{9D8B030D-6E8A-4147-A177-3AD203B41FA5}">
                      <a16:colId xmlns:a16="http://schemas.microsoft.com/office/drawing/2014/main" val="1869937227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871741964"/>
                    </a:ext>
                  </a:extLst>
                </a:gridCol>
                <a:gridCol w="763125">
                  <a:extLst>
                    <a:ext uri="{9D8B030D-6E8A-4147-A177-3AD203B41FA5}">
                      <a16:colId xmlns:a16="http://schemas.microsoft.com/office/drawing/2014/main" val="4253604768"/>
                    </a:ext>
                  </a:extLst>
                </a:gridCol>
                <a:gridCol w="1194000">
                  <a:extLst>
                    <a:ext uri="{9D8B030D-6E8A-4147-A177-3AD203B41FA5}">
                      <a16:colId xmlns:a16="http://schemas.microsoft.com/office/drawing/2014/main" val="962749361"/>
                    </a:ext>
                  </a:extLst>
                </a:gridCol>
              </a:tblGrid>
              <a:tr h="26802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Наименование показателя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2019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2023 | Динамика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Медианные значения по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372833"/>
                  </a:ext>
                </a:extLst>
              </a:tr>
              <a:tr h="379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РФ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субъекту</a:t>
                      </a: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 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ведомственной</a:t>
                      </a:r>
                      <a:b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принадлежности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43560"/>
                  </a:ext>
                </a:extLst>
              </a:tr>
              <a:tr h="8881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E.1. Образовательная деятельность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бакалавриата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и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специалитета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за счет средств соответствующих бюджетов бюджетной системы Российской Федерации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и 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 оплатой стоимости затрат на обучение физическими и юридическими лицами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73,03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75,41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75,93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76,94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75,32|</a:t>
                      </a:r>
                      <a:r>
                        <a:rPr lang="ru-RU" sz="1200" b="1" baseline="-2500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–2,1%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63,87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71,64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64,34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408081"/>
                  </a:ext>
                </a:extLst>
              </a:tr>
              <a:tr h="8881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E.2. Научно-исследовательская деятельность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Объем НИОКР в расчете на одного научно-педагогического работника, за исключением ППС из числа работников предприятий и организаций (кроме образовательных), привлеченных к образовательной деятельности по реализации образовательных программ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бакалавриата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,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специалитета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, магистратуры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308,95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200,06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212,67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238,26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357,92|</a:t>
                      </a:r>
                      <a:r>
                        <a:rPr lang="ru-RU" sz="1200" b="1" baseline="30000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+50,2%</a:t>
                      </a:r>
                      <a:endParaRPr lang="ru-RU" sz="12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128,70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292,80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131,20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1289677"/>
                  </a:ext>
                </a:extLst>
              </a:tr>
              <a:tr h="6691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E.3. Международная деятельность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иностранных студентов, обучающихся по программам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бакалавриата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,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специалитета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, магистратуры, в общей численности студентов (приведенный контингент)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7,70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8,55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6,56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6,46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6,51|</a:t>
                      </a:r>
                      <a:r>
                        <a:rPr lang="ru-RU" sz="1200" b="1" baseline="30000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+0,8%</a:t>
                      </a:r>
                      <a:endParaRPr lang="ru-RU" sz="12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5,71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6,97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7,09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3073965"/>
                  </a:ext>
                </a:extLst>
              </a:tr>
              <a:tr h="508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E.4. Финансово-экономическая деятельность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Доходы образовательной организации из всех источников в расчете на одного НПР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3 827,99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3 666,98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4 115,33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4 315,16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4 717,15|</a:t>
                      </a:r>
                      <a:r>
                        <a:rPr lang="ru-RU" sz="1200" b="1" baseline="30000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+9,3%</a:t>
                      </a:r>
                      <a:endParaRPr lang="ru-RU" sz="12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3 489,10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4 724,00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3 496,60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932647"/>
                  </a:ext>
                </a:extLst>
              </a:tr>
              <a:tr h="5596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E.5. Заработная плата ППС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Отношение заработной платы профессорско-преподавательского состава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 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средней заработной плате по экономике региона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214,99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206,69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209,46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202,76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200,39|</a:t>
                      </a:r>
                      <a:r>
                        <a:rPr lang="ru-RU" sz="1200" b="1" baseline="-25000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–1,2%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205,40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201,50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208,20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878212"/>
                  </a:ext>
                </a:extLst>
              </a:tr>
              <a:tr h="756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E.8. Дополнительный показатель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Численность сотрудников, из числа профессорско-преподавательского состава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3,14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3,78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3,72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3,79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3,55|</a:t>
                      </a:r>
                      <a:r>
                        <a:rPr lang="ru-RU" sz="1200" b="1" baseline="-25000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–6,3%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3,39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4,16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3,34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1114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3169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Мониторинг </a:t>
            </a:r>
            <a:r>
              <a:rPr lang="ru-RU" sz="2200" dirty="0"/>
              <a:t>эффективности деятельности ИФ ГУАП</a:t>
            </a:r>
            <a:br>
              <a:rPr lang="ru-RU" sz="2200" dirty="0"/>
            </a:br>
            <a:r>
              <a:rPr lang="ru-RU" sz="2200" dirty="0"/>
              <a:t>Высшее образование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601400"/>
              </p:ext>
            </p:extLst>
          </p:nvPr>
        </p:nvGraphicFramePr>
        <p:xfrm>
          <a:off x="334962" y="1268413"/>
          <a:ext cx="11440246" cy="48719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66246">
                  <a:extLst>
                    <a:ext uri="{9D8B030D-6E8A-4147-A177-3AD203B41FA5}">
                      <a16:colId xmlns:a16="http://schemas.microsoft.com/office/drawing/2014/main" val="2129270995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1682372627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1329548389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2669538376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1745718596"/>
                    </a:ext>
                  </a:extLst>
                </a:gridCol>
                <a:gridCol w="1223500">
                  <a:extLst>
                    <a:ext uri="{9D8B030D-6E8A-4147-A177-3AD203B41FA5}">
                      <a16:colId xmlns:a16="http://schemas.microsoft.com/office/drawing/2014/main" val="1869937227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871741964"/>
                    </a:ext>
                  </a:extLst>
                </a:gridCol>
                <a:gridCol w="763125">
                  <a:extLst>
                    <a:ext uri="{9D8B030D-6E8A-4147-A177-3AD203B41FA5}">
                      <a16:colId xmlns:a16="http://schemas.microsoft.com/office/drawing/2014/main" val="4253604768"/>
                    </a:ext>
                  </a:extLst>
                </a:gridCol>
                <a:gridCol w="1194000">
                  <a:extLst>
                    <a:ext uri="{9D8B030D-6E8A-4147-A177-3AD203B41FA5}">
                      <a16:colId xmlns:a16="http://schemas.microsoft.com/office/drawing/2014/main" val="962749361"/>
                    </a:ext>
                  </a:extLst>
                </a:gridCol>
              </a:tblGrid>
              <a:tr h="26802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Наименование показателя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2019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2023 | Динамика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Медианные значения по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372833"/>
                  </a:ext>
                </a:extLst>
              </a:tr>
              <a:tr h="379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РФ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субъекту</a:t>
                      </a: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 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ведомственной</a:t>
                      </a:r>
                      <a:b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принадлежности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243560"/>
                  </a:ext>
                </a:extLst>
              </a:tr>
              <a:tr h="8881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E.1. Образовательная деятельность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бакалавриата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и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специалитета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за счет средств соответствующих бюджетов бюджетной системы Российской Федерации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и 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 оплатой стоимости затрат на обучение физическими и юридическими лицами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65,74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64,03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60,94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69,63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66,91|</a:t>
                      </a:r>
                      <a:r>
                        <a:rPr lang="ru-RU" sz="1200" b="1" baseline="-250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–3,9%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63,87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69,65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64,34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408081"/>
                  </a:ext>
                </a:extLst>
              </a:tr>
              <a:tr h="8881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E.2. Научно-исследовательская деятельность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Объем НИОКР в расчете на одного научно-педагогического работника, за исключением ППС из числа работников предприятий и организаций (кроме образовательных), привлеченных к образовательной деятельности по реализации образовательных программ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бакалавриата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, </a:t>
                      </a:r>
                      <a:r>
                        <a:rPr lang="ru-RU" sz="1000" b="0" dirty="0" err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специалитета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, магистратуры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68,44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53,57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53,67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58,59|</a:t>
                      </a:r>
                      <a:r>
                        <a:rPr lang="ru-RU" sz="1200" b="1" baseline="300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+100%</a:t>
                      </a:r>
                      <a:endParaRPr lang="ru-RU" sz="12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128,70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58,60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131,20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1289677"/>
                  </a:ext>
                </a:extLst>
              </a:tr>
              <a:tr h="508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E.4. Финансово-экономическая деятельность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Доходы образовательной организации из всех источников в расчете на одного НПР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3 793,32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2 660,08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2 215,38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1 506,64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1579,36|</a:t>
                      </a:r>
                      <a:r>
                        <a:rPr lang="ru-RU" sz="1200" b="1" baseline="300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+4,8%</a:t>
                      </a:r>
                      <a:endParaRPr lang="ru-RU" sz="12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3 489,10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3 416,30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3 496,60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932647"/>
                  </a:ext>
                </a:extLst>
              </a:tr>
              <a:tr h="5596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E.5. Заработная плата ППС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Отношение заработной платы профессорско-преподавательского состава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 </a:t>
                      </a: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средней заработной плате по экономике региона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218,35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226,65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209,84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217,34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217,61</a:t>
                      </a: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</a:t>
                      </a:r>
                      <a:r>
                        <a:rPr lang="ru-RU" sz="1200" b="1" kern="1200" baseline="30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+0,1%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205,40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205,90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208,20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878212"/>
                  </a:ext>
                </a:extLst>
              </a:tr>
              <a:tr h="55962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E.7. Контингент студентов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Приведенный контингент студентов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878,00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719,80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604,90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399,60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284,50|</a:t>
                      </a:r>
                      <a:r>
                        <a:rPr kumimoji="0" lang="ru-RU" sz="1200" b="1" i="0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–28,8%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254,75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183,65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273,05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0426768"/>
                  </a:ext>
                </a:extLst>
              </a:tr>
              <a:tr h="756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E.8. Дополнительный показатель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Численность сотрудников, из числа профессорско-преподавательского состава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1,22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1,47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1,74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2,42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2,62|</a:t>
                      </a:r>
                      <a:r>
                        <a:rPr lang="ru-RU" sz="1200" b="1" kern="1200" baseline="30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+8,3%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3,39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3,95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3,34</a:t>
                      </a:r>
                    </a:p>
                  </a:txBody>
                  <a:tcPr marL="17442" marR="17442" marT="11628" marB="11628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1114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33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Мониторинг </a:t>
            </a:r>
            <a:r>
              <a:rPr lang="ru-RU" sz="2200" dirty="0"/>
              <a:t>эффективности деятельности </a:t>
            </a:r>
            <a:r>
              <a:rPr lang="ru-RU" sz="2200" dirty="0" smtClean="0"/>
              <a:t>ГУАП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Среднее </a:t>
            </a:r>
            <a:r>
              <a:rPr lang="ru-RU" sz="2200" dirty="0" smtClean="0"/>
              <a:t>профессиональное образование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299660"/>
              </p:ext>
            </p:extLst>
          </p:nvPr>
        </p:nvGraphicFramePr>
        <p:xfrm>
          <a:off x="334963" y="1268416"/>
          <a:ext cx="11593511" cy="518477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32403">
                  <a:extLst>
                    <a:ext uri="{9D8B030D-6E8A-4147-A177-3AD203B41FA5}">
                      <a16:colId xmlns:a16="http://schemas.microsoft.com/office/drawing/2014/main" val="612791305"/>
                    </a:ext>
                  </a:extLst>
                </a:gridCol>
                <a:gridCol w="6268389">
                  <a:extLst>
                    <a:ext uri="{9D8B030D-6E8A-4147-A177-3AD203B41FA5}">
                      <a16:colId xmlns:a16="http://schemas.microsoft.com/office/drawing/2014/main" val="1961886669"/>
                    </a:ext>
                  </a:extLst>
                </a:gridCol>
                <a:gridCol w="1245948">
                  <a:extLst>
                    <a:ext uri="{9D8B030D-6E8A-4147-A177-3AD203B41FA5}">
                      <a16:colId xmlns:a16="http://schemas.microsoft.com/office/drawing/2014/main" val="2806215678"/>
                    </a:ext>
                  </a:extLst>
                </a:gridCol>
                <a:gridCol w="1478437">
                  <a:extLst>
                    <a:ext uri="{9D8B030D-6E8A-4147-A177-3AD203B41FA5}">
                      <a16:colId xmlns:a16="http://schemas.microsoft.com/office/drawing/2014/main" val="3359605110"/>
                    </a:ext>
                  </a:extLst>
                </a:gridCol>
                <a:gridCol w="1224120">
                  <a:extLst>
                    <a:ext uri="{9D8B030D-6E8A-4147-A177-3AD203B41FA5}">
                      <a16:colId xmlns:a16="http://schemas.microsoft.com/office/drawing/2014/main" val="4083284428"/>
                    </a:ext>
                  </a:extLst>
                </a:gridCol>
                <a:gridCol w="1044214">
                  <a:extLst>
                    <a:ext uri="{9D8B030D-6E8A-4147-A177-3AD203B41FA5}">
                      <a16:colId xmlns:a16="http://schemas.microsoft.com/office/drawing/2014/main" val="736254221"/>
                    </a:ext>
                  </a:extLst>
                </a:gridCol>
              </a:tblGrid>
              <a:tr h="350617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№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Показатели мониторинга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Значение показателей по 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рез-там 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мониторинга за 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2022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Факт.</a:t>
                      </a:r>
                      <a:r>
                        <a:rPr lang="ru-RU" sz="900" b="1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значение показателя</a:t>
                      </a:r>
                      <a:b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за 2022 год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686083"/>
                  </a:ext>
                </a:extLst>
              </a:tr>
              <a:tr h="298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Медианное значение </a:t>
                      </a: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 </a:t>
                      </a:r>
                      <a:r>
                        <a:rPr lang="ru-RU" sz="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РФ </a:t>
                      </a:r>
                      <a:endParaRPr lang="ru-RU" sz="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Медиан. знач. </a:t>
                      </a:r>
                      <a:r>
                        <a:rPr lang="ru-RU" sz="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 СПб ОО ВО  одной </a:t>
                      </a:r>
                      <a:r>
                        <a:rPr lang="ru-RU" sz="800" b="1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отрасл</a:t>
                      </a: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. </a:t>
                      </a:r>
                      <a:r>
                        <a:rPr lang="ru-RU" sz="800" b="1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специф</a:t>
                      </a: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.</a:t>
                      </a:r>
                      <a:endParaRPr lang="ru-RU" sz="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Расчетн</a:t>
                      </a: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.</a:t>
                      </a:r>
                      <a:r>
                        <a:rPr lang="ru-RU" sz="800" b="1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з</a:t>
                      </a: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нач. </a:t>
                      </a:r>
                      <a:r>
                        <a:rPr lang="ru-RU" sz="800" b="1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показат</a:t>
                      </a: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. ГУАП за 2022 год</a:t>
                      </a: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355236"/>
                  </a:ext>
                </a:extLst>
              </a:tr>
              <a:tr h="1717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ОБРАЗОВАТЕЛЬНАЯ ДЕЯТЕЛЬНОСТЬ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19689"/>
                  </a:ext>
                </a:extLst>
              </a:tr>
              <a:tr h="3724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1.4.1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студентов, обучающихся по профессиям и специальностям, соответствующим списку 50 наиболее востребованных  на рынке труда профессий, требующих СПО,  в общей численности обучающихся по ОП СПО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37,70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40,68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43,42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43,46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2897316"/>
                  </a:ext>
                </a:extLst>
              </a:tr>
              <a:tr h="2199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1.5.1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Средний балл аттестата об основном/среднем общем образовании, принятых на обучение по очной форме по ОП СПО 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3,96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4,07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4,38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4,39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82270307"/>
                  </a:ext>
                </a:extLst>
              </a:tr>
              <a:tr h="1873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МЕЖДУНАРОДНАЯ ДЕЯТЕЛЬНОСТЬ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684287"/>
                  </a:ext>
                </a:extLst>
              </a:tr>
              <a:tr h="317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2.2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 иностранных студентов, обучающихся  по ОП СПО,  в общей численности студентов, принятых на обучение по ОП СПО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0,76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1,46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1,64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1,71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076215"/>
                  </a:ext>
                </a:extLst>
              </a:tr>
              <a:tr h="1873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ИНФРАСТРУКТУРА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14574"/>
                  </a:ext>
                </a:extLst>
              </a:tr>
              <a:tr h="317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4.7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Стоимость машин и оборудования, используемых в учебных целях в рамках реализации ОП СПО, в расчете на одного студента, обучающегося по ОП СПО, тыс. руб. 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45,09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99,48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73,29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73,23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742528"/>
                  </a:ext>
                </a:extLst>
              </a:tr>
              <a:tr h="1873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ФИНАНСОВО-ЭКОНОМИЧЕСКАЯ ДЕЯТЕЛЬНОСТЬ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658888"/>
                  </a:ext>
                </a:extLst>
              </a:tr>
              <a:tr h="317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5.1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Отношение заработной платы педагогических работников образовательной организации к средней заработной плате по экономике региона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116,11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106,60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130,7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130,71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2428179"/>
                  </a:ext>
                </a:extLst>
              </a:tr>
              <a:tr h="1873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КАДРОВЫЙ СОСТАВ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493557"/>
                  </a:ext>
                </a:extLst>
              </a:tr>
              <a:tr h="4584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6.3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 штатных преподавателей и мастеров производственного обучения с опытом работы на предприятиях и в организациях не менее 5 лет со сроком давности не более 3 лет в общей численности штатных преподавателей и мастеров производственного обучения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5,03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5,81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11,86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11,95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0550391"/>
                  </a:ext>
                </a:extLst>
              </a:tr>
              <a:tr h="1873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РЕАЛИЗАЦИЯ ПРОГРАМ ДПО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809257"/>
                  </a:ext>
                </a:extLst>
              </a:tr>
              <a:tr h="599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7.1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слушателей из сторонних организаций в общей численности слушателей, прошедших обучение в образовательной организации по программам повышения квалификации или профессиональной переподготовки, общей численности слушателей, прошедших обучение в образовательной организации, по программам повышения квалификации или профессиональной переподготовки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88,66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87,06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98,55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98,55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173184"/>
                  </a:ext>
                </a:extLst>
              </a:tr>
              <a:tr h="1873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СОЦИАЛЬНАЯ ОТВЕТСТВЕННОСТЬ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2033888"/>
                  </a:ext>
                </a:extLst>
              </a:tr>
              <a:tr h="317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8.2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 студентов, обучающихся по ОП СПО по очной форме,  получающих государственную академическую стипендию, в общей численности студентов, обучающихся по ОП СПО по очной форме обучения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54,95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55,89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59,92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59,92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2219223"/>
                  </a:ext>
                </a:extLst>
              </a:tr>
              <a:tr h="317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8.7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Затраты на реализацию воспитательной и социализирующей деятельности в расчете  на 100 студентов, обучающихся по ОП СПО по очной форме обучения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207,03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209,56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209,75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273,26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3102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931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Мониторинг </a:t>
            </a:r>
            <a:r>
              <a:rPr lang="ru-RU" sz="2200" dirty="0"/>
              <a:t>эффективности деятельности ИФ ГУАП</a:t>
            </a:r>
            <a:br>
              <a:rPr lang="ru-RU" sz="2200" dirty="0"/>
            </a:br>
            <a:r>
              <a:rPr lang="ru-RU" sz="2200" dirty="0"/>
              <a:t>Среднее профессиональное образование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304471"/>
              </p:ext>
            </p:extLst>
          </p:nvPr>
        </p:nvGraphicFramePr>
        <p:xfrm>
          <a:off x="334963" y="1268417"/>
          <a:ext cx="11522075" cy="504439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69354">
                  <a:extLst>
                    <a:ext uri="{9D8B030D-6E8A-4147-A177-3AD203B41FA5}">
                      <a16:colId xmlns:a16="http://schemas.microsoft.com/office/drawing/2014/main" val="612791305"/>
                    </a:ext>
                  </a:extLst>
                </a:gridCol>
                <a:gridCol w="6737883">
                  <a:extLst>
                    <a:ext uri="{9D8B030D-6E8A-4147-A177-3AD203B41FA5}">
                      <a16:colId xmlns:a16="http://schemas.microsoft.com/office/drawing/2014/main" val="1961886669"/>
                    </a:ext>
                  </a:extLst>
                </a:gridCol>
                <a:gridCol w="1611764">
                  <a:extLst>
                    <a:ext uri="{9D8B030D-6E8A-4147-A177-3AD203B41FA5}">
                      <a16:colId xmlns:a16="http://schemas.microsoft.com/office/drawing/2014/main" val="2806215678"/>
                    </a:ext>
                  </a:extLst>
                </a:gridCol>
                <a:gridCol w="1894806">
                  <a:extLst>
                    <a:ext uri="{9D8B030D-6E8A-4147-A177-3AD203B41FA5}">
                      <a16:colId xmlns:a16="http://schemas.microsoft.com/office/drawing/2014/main" val="3359605110"/>
                    </a:ext>
                  </a:extLst>
                </a:gridCol>
                <a:gridCol w="908268">
                  <a:extLst>
                    <a:ext uri="{9D8B030D-6E8A-4147-A177-3AD203B41FA5}">
                      <a16:colId xmlns:a16="http://schemas.microsoft.com/office/drawing/2014/main" val="736254221"/>
                    </a:ext>
                  </a:extLst>
                </a:gridCol>
              </a:tblGrid>
              <a:tr h="249233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№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Показатели мониторинга</a:t>
                      </a: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Значение показателей по 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рез-там 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мониторинга за 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2022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Значение показателя</a:t>
                      </a:r>
                      <a:b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9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за 2022 год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686083"/>
                  </a:ext>
                </a:extLst>
              </a:tr>
              <a:tr h="2958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Медианное значение </a:t>
                      </a: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 </a:t>
                      </a:r>
                      <a:r>
                        <a:rPr lang="ru-RU" sz="8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РФ </a:t>
                      </a:r>
                      <a:endParaRPr lang="ru-RU" sz="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Медианное значение по субъекту РФ одной отраслевой специфики</a:t>
                      </a:r>
                      <a:endParaRPr lang="ru-RU" sz="8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355236"/>
                  </a:ext>
                </a:extLst>
              </a:tr>
              <a:tr h="1703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ОБРАЗОВАТЕЛЬНАЯ ДЕЯТЕЛЬНОСТЬ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19689"/>
                  </a:ext>
                </a:extLst>
              </a:tr>
              <a:tr h="3693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1.4.1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студентов, обучающихся по профессиям и специальностям, соответствующим списку 50 наиболее востребованных  на рынке труда профессий, требующих СПО,  в общей численности обучающихся по ОП СПО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37,70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37,92</a:t>
                      </a:r>
                    </a:p>
                  </a:txBody>
                  <a:tcPr marL="38100" marR="3810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62,79</a:t>
                      </a:r>
                    </a:p>
                  </a:txBody>
                  <a:tcPr marL="38100" marR="3810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2897316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1.5.1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Средний балл аттестата об основном/среднем общем образовании, принятых на обучение по очной форме по ОП СПО 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3,96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3,84</a:t>
                      </a:r>
                    </a:p>
                  </a:txBody>
                  <a:tcPr marL="38100" marR="3810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3,83</a:t>
                      </a:r>
                    </a:p>
                  </a:txBody>
                  <a:tcPr marL="38100" marR="3810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82270307"/>
                  </a:ext>
                </a:extLst>
              </a:tr>
              <a:tr h="1858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МЕЖДУНАРОДНАЯ ДЕЯТЕЛЬНОСТЬ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684287"/>
                  </a:ext>
                </a:extLst>
              </a:tr>
              <a:tr h="315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2.2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 иностранных студентов, обучающихся  по ОП СПО,  в общей численности студентов, принятых на обучение по ОП СПО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0,76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0,74</a:t>
                      </a:r>
                    </a:p>
                  </a:txBody>
                  <a:tcPr marL="38100" marR="3810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38100" marR="3810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076215"/>
                  </a:ext>
                </a:extLst>
              </a:tr>
              <a:tr h="1858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ИНФРАСТРУКТУРА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14574"/>
                  </a:ext>
                </a:extLst>
              </a:tr>
              <a:tr h="315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4.7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Стоимость машин и оборудования, используемых в учебных целях в рамках реализации ОП СПО, в расчете на одного студента, обучающегося по ОП СПО, тыс. руб. 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45,09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57,26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30,62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742528"/>
                  </a:ext>
                </a:extLst>
              </a:tr>
              <a:tr h="1858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ФИНАНСОВО-ЭКОНОМИЧЕСКАЯ ДЕЯТЕЛЬНОСТЬ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658888"/>
                  </a:ext>
                </a:extLst>
              </a:tr>
              <a:tr h="315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5.1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Отношение заработной платы педагогических работников образовательной организации к средней заработной плате по экономике региона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116,11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123,10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104,73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2428179"/>
                  </a:ext>
                </a:extLst>
              </a:tr>
              <a:tr h="1858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КАДРОВЫЙ СОСТАВ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493557"/>
                  </a:ext>
                </a:extLst>
              </a:tr>
              <a:tr h="454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6.3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 штатных преподавателей и мастеров производственного обучения с опытом работы на предприятиях и в организациях не менее 5 лет со сроком давности не более 3 лет в общей численности штатных преподавателей и мастеров производственного обучения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5,03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4,42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4,17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0550391"/>
                  </a:ext>
                </a:extLst>
              </a:tr>
              <a:tr h="1858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РЕАЛИЗАЦИЯ ПРОГРАМ ДПО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809257"/>
                  </a:ext>
                </a:extLst>
              </a:tr>
              <a:tr h="5939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7.1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слушателей из сторонних организаций в общей численности слушателей, прошедших обучение в образовательной организации по программам повышения квалификации или профессиональной переподготовки, общей численности слушателей, прошедших обучение в образовательной организации, по программам повышения квалификации или профессиональной переподготовки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88,66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94,21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173184"/>
                  </a:ext>
                </a:extLst>
              </a:tr>
              <a:tr h="1858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СОЦИАЛЬНАЯ ОТВЕТСТВЕННОСТЬ</a:t>
                      </a:r>
                      <a:endParaRPr lang="ru-RU" sz="9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2033888"/>
                  </a:ext>
                </a:extLst>
              </a:tr>
              <a:tr h="315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8.2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Удельный вес численности  студентов, обучающихся по ОП СПО по очной форме,  получающих государственную академическую стипендию, в общей численности студентов, обучающихся по ОП СПО по очной форме обучения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54,95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47,39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2219223"/>
                  </a:ext>
                </a:extLst>
              </a:tr>
              <a:tr h="315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8.7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Затраты на реализацию воспитательной и социализирующей деятельности в расчете  на 100 студентов, обучающихся по ОП СПО по очной форме обучения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207,03</a:t>
                      </a:r>
                      <a:endParaRPr lang="ru-RU" sz="1200" b="1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144,44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68580" marR="6858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3102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22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Лицензирование и аккредитация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758671"/>
              </p:ext>
            </p:extLst>
          </p:nvPr>
        </p:nvGraphicFramePr>
        <p:xfrm>
          <a:off x="334963" y="1268413"/>
          <a:ext cx="8318007" cy="2402356"/>
        </p:xfrm>
        <a:graphic>
          <a:graphicData uri="http://schemas.openxmlformats.org/drawingml/2006/table">
            <a:tbl>
              <a:tblPr firstRow="1" firstCol="1" bandRow="1"/>
              <a:tblGrid>
                <a:gridCol w="2346033">
                  <a:extLst>
                    <a:ext uri="{9D8B030D-6E8A-4147-A177-3AD203B41FA5}">
                      <a16:colId xmlns:a16="http://schemas.microsoft.com/office/drawing/2014/main" val="401737933"/>
                    </a:ext>
                  </a:extLst>
                </a:gridCol>
                <a:gridCol w="1725094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2042860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2204020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</a:tblGrid>
              <a:tr h="366797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направлений подготовки и специальностей ГУАП и ИФ ГУАП в соответствии с лицензией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02922">
                <a:tc rowSpan="2"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Число направлений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 подготовки 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 специальностей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222080"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ИФ ГУАП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21243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Высшее образование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Бакалавриат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46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Магистратура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35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Специалитет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Аспирантура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38 (12+26</a:t>
                      </a: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  <a:tr h="31257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Среднее профессиональное образование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255888"/>
                  </a:ext>
                </a:extLst>
              </a:tr>
              <a:tr h="313008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145</a:t>
                      </a:r>
                      <a:endParaRPr lang="ru-RU" sz="16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16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0493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090289"/>
              </p:ext>
            </p:extLst>
          </p:nvPr>
        </p:nvGraphicFramePr>
        <p:xfrm>
          <a:off x="334963" y="3747176"/>
          <a:ext cx="11522075" cy="2708766"/>
        </p:xfrm>
        <a:graphic>
          <a:graphicData uri="http://schemas.openxmlformats.org/drawingml/2006/table">
            <a:tbl>
              <a:tblPr firstRow="1" firstCol="1" bandRow="1"/>
              <a:tblGrid>
                <a:gridCol w="2308711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5402779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3810585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</a:tblGrid>
              <a:tr h="435366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Специальности ГУАП и ИФ ГУАП, прошедшие процедуру аккредитации в 2023/2024 учебном году 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363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Код и наименование  направления подготовки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Тип аккредитации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13651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ИФ ГУАП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Программы СПО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09.02.07 «Информационные системы и программирование»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Государственная  аккредитация 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136510">
                <a:tc vMerge="1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40.02.02 «Правоохранительная деятельность»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293481"/>
                  </a:ext>
                </a:extLst>
              </a:tr>
              <a:tr h="13651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ГУАП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Программы СПО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09.02.06 «Сетевое и системное администрирование»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Профессионально-общественная аккредитация  </a:t>
                      </a:r>
                      <a:b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«Санкт-Петербургской торгово-промышленной палате»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9081698"/>
                  </a:ext>
                </a:extLst>
              </a:tr>
              <a:tr h="136510">
                <a:tc vMerge="1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09.02.07 «Информационные системы и программирование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597280"/>
                  </a:ext>
                </a:extLst>
              </a:tr>
              <a:tr h="136510">
                <a:tc vMerge="1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15.02.10 «</a:t>
                      </a:r>
                      <a:r>
                        <a:rPr lang="ru-RU" sz="11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Мехатроника</a:t>
                      </a: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и робототехника (по отраслям)»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58061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27.02.07 «Управление качеством продукции, процессов и услуг (по отраслям)»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ГУАП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Программы  специалитета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11.05.01 «Радиоэлектронные системы и комплексы»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Профессионально-общественная аккредитация </a:t>
                      </a:r>
                      <a:b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 </a:t>
                      </a:r>
                      <a:r>
                        <a:rPr lang="ru-RU" sz="11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Госкорпорации</a:t>
                      </a: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1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Роскосмос</a:t>
                      </a: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24.05.06 «Системы управления летательными аппаратами»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89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096000" y="0"/>
            <a:ext cx="6095999" cy="6858000"/>
          </a:xfrm>
          <a:prstGeom prst="rect">
            <a:avLst/>
          </a:prstGeom>
          <a:gradFill flip="none" rotWithShape="1">
            <a:gsLst>
              <a:gs pos="39400">
                <a:srgbClr val="3042CA"/>
              </a:gs>
              <a:gs pos="0">
                <a:srgbClr val="2D3CB9"/>
              </a:gs>
              <a:gs pos="100000">
                <a:srgbClr val="1D247E"/>
              </a:gs>
            </a:gsLst>
            <a:lin ang="2700000" scaled="0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798793" y="1536819"/>
            <a:ext cx="47858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95350"/>
            <a:r>
              <a:rPr lang="ru-RU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В высшей школе «назрели существенные изменения с учетом новых требований к специалистам </a:t>
            </a:r>
            <a:r>
              <a:rPr lang="en-US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/>
            </a:r>
            <a:br>
              <a:rPr lang="en-US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</a:br>
            <a:r>
              <a:rPr 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в </a:t>
            </a:r>
            <a:r>
              <a:rPr lang="ru-RU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экономике, социальных отраслях, </a:t>
            </a:r>
            <a:r>
              <a:rPr lang="en-US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/>
            </a:r>
            <a:br>
              <a:rPr lang="en-US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</a:br>
            <a:r>
              <a:rPr 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во </a:t>
            </a:r>
            <a:r>
              <a:rPr lang="ru-RU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всех сферах нашей жизни. </a:t>
            </a:r>
            <a:r>
              <a:rPr 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Необходим </a:t>
            </a:r>
            <a:r>
              <a:rPr lang="ru-RU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синтез всего лучшего, </a:t>
            </a:r>
            <a:r>
              <a:rPr lang="en-US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/>
            </a:r>
            <a:br>
              <a:rPr lang="en-US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</a:br>
            <a:r>
              <a:rPr 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что </a:t>
            </a:r>
            <a:r>
              <a:rPr lang="ru-RU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было в советской системе образования, и опыта последних десятилетий</a:t>
            </a:r>
            <a:r>
              <a:rPr 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  <a:ea typeface="Roboto" panose="02000000000000000000" pitchFamily="2" charset="0"/>
              </a:rPr>
              <a:t>»</a:t>
            </a:r>
            <a:endParaRPr lang="ru-RU" sz="2000" b="1" dirty="0">
              <a:solidFill>
                <a:schemeClr val="accent4">
                  <a:lumMod val="20000"/>
                  <a:lumOff val="80000"/>
                </a:schemeClr>
              </a:solidFill>
              <a:latin typeface="Gilroy" panose="00000500000000000000" pitchFamily="2" charset="-52"/>
              <a:ea typeface="Roboto" panose="02000000000000000000" pitchFamily="2" charset="0"/>
            </a:endParaRPr>
          </a:p>
          <a:p>
            <a:endParaRPr lang="ru-RU" sz="2800" dirty="0" smtClean="0">
              <a:solidFill>
                <a:schemeClr val="accent4">
                  <a:lumMod val="20000"/>
                  <a:lumOff val="80000"/>
                </a:schemeClr>
              </a:solidFill>
              <a:latin typeface="Gilroy" panose="00000500000000000000" pitchFamily="2" charset="-52"/>
            </a:endParaRPr>
          </a:p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</a:rPr>
              <a:t>Послание </a:t>
            </a:r>
            <a:r>
              <a:rPr lang="ru-RU" dirty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</a:rPr>
              <a:t>Президента Российской Федерации Федеральному собранию (21.02.2023г</a:t>
            </a: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Gilroy" panose="00000500000000000000" pitchFamily="2" charset="-52"/>
              </a:rPr>
              <a:t>.)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  <a:latin typeface="Gilroy" panose="00000500000000000000" pitchFamily="2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4992" y="0"/>
            <a:ext cx="6270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37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Аккредитационный</a:t>
            </a:r>
            <a:r>
              <a:rPr lang="ru-RU" dirty="0"/>
              <a:t> мониторинг в 2023/2024 учебном году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31437"/>
              </p:ext>
            </p:extLst>
          </p:nvPr>
        </p:nvGraphicFramePr>
        <p:xfrm>
          <a:off x="334964" y="1264472"/>
          <a:ext cx="11449522" cy="3068141"/>
        </p:xfrm>
        <a:graphic>
          <a:graphicData uri="http://schemas.openxmlformats.org/drawingml/2006/table">
            <a:tbl>
              <a:tblPr firstRow="1" firstCol="1" bandRow="1"/>
              <a:tblGrid>
                <a:gridCol w="1268377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5933145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2124000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2124000">
                  <a:extLst>
                    <a:ext uri="{9D8B030D-6E8A-4147-A177-3AD203B41FA5}">
                      <a16:colId xmlns:a16="http://schemas.microsoft.com/office/drawing/2014/main" val="3670918284"/>
                    </a:ext>
                  </a:extLst>
                </a:gridCol>
              </a:tblGrid>
              <a:tr h="435366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Направления подготовки и специальности высшего образования ГУАП, прошедшие процедуру </a:t>
                      </a:r>
                      <a:r>
                        <a:rPr lang="ru-RU" sz="1600" b="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аккредитационного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мониторинга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363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направления</a:t>
                      </a:r>
                    </a:p>
                  </a:txBody>
                  <a:tcPr marL="6468" marR="6468" marT="6468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Наименование направления</a:t>
                      </a: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Сумма баллов</a:t>
                      </a: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Пороговое значение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01.03.02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Прикладная математика и информатика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02.04.03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Математическое обеспечение и администрирование информационных систем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60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1293481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09.03.02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Информационные системы и технологии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849136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11.03.02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Инфокоммуникационные технологии и системы связи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2289511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12.03.04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Биотехнические системы и технологии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3335712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12.04.01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Приборостроение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10852135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12.04.05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Лазерная техника и лазерные технологии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7385055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15.03.06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Мехатроника</a:t>
                      </a: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и робототехника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133964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24.05.06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Системы управления летательными аппаратами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4776368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27.04.04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Управление в технических </a:t>
                      </a: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системах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6688047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388771"/>
              </p:ext>
            </p:extLst>
          </p:nvPr>
        </p:nvGraphicFramePr>
        <p:xfrm>
          <a:off x="334964" y="4471547"/>
          <a:ext cx="11593514" cy="1630301"/>
        </p:xfrm>
        <a:graphic>
          <a:graphicData uri="http://schemas.openxmlformats.org/drawingml/2006/table">
            <a:tbl>
              <a:tblPr firstRow="1" firstCol="1" bandRow="1"/>
              <a:tblGrid>
                <a:gridCol w="1276123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5293567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679510">
                  <a:extLst>
                    <a:ext uri="{9D8B030D-6E8A-4147-A177-3AD203B41FA5}">
                      <a16:colId xmlns:a16="http://schemas.microsoft.com/office/drawing/2014/main" val="468216353"/>
                    </a:ext>
                  </a:extLst>
                </a:gridCol>
                <a:gridCol w="1685731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1658583">
                  <a:extLst>
                    <a:ext uri="{9D8B030D-6E8A-4147-A177-3AD203B41FA5}">
                      <a16:colId xmlns:a16="http://schemas.microsoft.com/office/drawing/2014/main" val="3670918284"/>
                    </a:ext>
                  </a:extLst>
                </a:gridCol>
              </a:tblGrid>
              <a:tr h="435366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Специальности среднего профессионального образования ГУАП, прошедшие процедуру </a:t>
                      </a:r>
                      <a:r>
                        <a:rPr lang="ru-RU" sz="1600" b="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аккредитационного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мониторинга 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363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направления</a:t>
                      </a:r>
                    </a:p>
                  </a:txBody>
                  <a:tcPr marL="6468" marR="6468" marT="6468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Наименование направления</a:t>
                      </a: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База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Сумма баллов</a:t>
                      </a: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Пороговое значение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468" marR="6468" marT="6468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12.02.01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Авиационные приборы и комплексы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 классов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13.02.10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Электрические машины и аппараты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 классов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1293481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38.02.06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Финансы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 классов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30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849136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40.02.01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Право и организация социального обеспечения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 классов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2289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7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Независимая оценка образовательной деятельности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74435"/>
              </p:ext>
            </p:extLst>
          </p:nvPr>
        </p:nvGraphicFramePr>
        <p:xfrm>
          <a:off x="334965" y="1264472"/>
          <a:ext cx="8956986" cy="1849305"/>
        </p:xfrm>
        <a:graphic>
          <a:graphicData uri="http://schemas.openxmlformats.org/drawingml/2006/table">
            <a:tbl>
              <a:tblPr firstRow="1" firstCol="1" bandRow="1"/>
              <a:tblGrid>
                <a:gridCol w="1929264">
                  <a:extLst>
                    <a:ext uri="{9D8B030D-6E8A-4147-A177-3AD203B41FA5}">
                      <a16:colId xmlns:a16="http://schemas.microsoft.com/office/drawing/2014/main" val="117194020"/>
                    </a:ext>
                  </a:extLst>
                </a:gridCol>
                <a:gridCol w="7027722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</a:tblGrid>
              <a:tr h="856687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Программы ГУАП, участвующие в 2023/2024 </a:t>
                      </a:r>
                      <a:r>
                        <a:rPr lang="ru-RU" sz="1600" b="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уч.г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 в  проекте </a:t>
                      </a:r>
                      <a:r>
                        <a:rPr lang="ru-RU" sz="1600" b="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Рособрнадзора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b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«Совершенствование и реализация модели независимой оценки качества подготовки обучающихся </a:t>
                      </a:r>
                      <a:b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образовательных организациях высшего образования»</a:t>
                      </a:r>
                    </a:p>
                  </a:txBody>
                  <a:tcPr marL="51435" marR="5143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736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Уровень  образования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направления подготовки / специальности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13651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09.03.02 «Информационные системы и технологии»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13651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27.03.02 «Управление качеством»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1293481"/>
                  </a:ext>
                </a:extLst>
              </a:tr>
              <a:tr h="13651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38.03.01 «Экономика»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849136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513773"/>
              </p:ext>
            </p:extLst>
          </p:nvPr>
        </p:nvGraphicFramePr>
        <p:xfrm>
          <a:off x="334963" y="3487870"/>
          <a:ext cx="8956986" cy="2209669"/>
        </p:xfrm>
        <a:graphic>
          <a:graphicData uri="http://schemas.openxmlformats.org/drawingml/2006/table">
            <a:tbl>
              <a:tblPr firstRow="1" firstCol="1" bandRow="1"/>
              <a:tblGrid>
                <a:gridCol w="5729935">
                  <a:extLst>
                    <a:ext uri="{9D8B030D-6E8A-4147-A177-3AD203B41FA5}">
                      <a16:colId xmlns:a16="http://schemas.microsoft.com/office/drawing/2014/main" val="117194020"/>
                    </a:ext>
                  </a:extLst>
                </a:gridCol>
                <a:gridCol w="3227051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</a:tblGrid>
              <a:tr h="696419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 – участник НОК 2023</a:t>
                      </a:r>
                      <a:b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Результаты независимой оценки качества условий осуществления образовательной деятельности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02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Удовлетворенность ведения образовательной деятельности 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95,65%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302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Открытость и доступность информации 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97,95%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1293481"/>
                  </a:ext>
                </a:extLst>
              </a:tr>
              <a:tr h="302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Доброжелательность, вежливость работников 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97,40%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849136"/>
                  </a:ext>
                </a:extLst>
              </a:tr>
              <a:tr h="302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Комфортность условий образовательной деятельности 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94,34%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1941914"/>
                  </a:ext>
                </a:extLst>
              </a:tr>
              <a:tr h="302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Доступность услуг для инвалидов 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88,00%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730333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774" y="3113777"/>
            <a:ext cx="3550170" cy="329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3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Разработка новых образовательных программ ГУАП и ИФ ГУАП в 2023/2024 уч. г.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698725"/>
              </p:ext>
            </p:extLst>
          </p:nvPr>
        </p:nvGraphicFramePr>
        <p:xfrm>
          <a:off x="334964" y="1264472"/>
          <a:ext cx="6888671" cy="1979464"/>
        </p:xfrm>
        <a:graphic>
          <a:graphicData uri="http://schemas.openxmlformats.org/drawingml/2006/table">
            <a:tbl>
              <a:tblPr firstRow="1" firstCol="1" bandRow="1"/>
              <a:tblGrid>
                <a:gridCol w="2215403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945688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012362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947275">
                  <a:extLst>
                    <a:ext uri="{9D8B030D-6E8A-4147-A177-3AD203B41FA5}">
                      <a16:colId xmlns:a16="http://schemas.microsoft.com/office/drawing/2014/main" val="537015902"/>
                    </a:ext>
                  </a:extLst>
                </a:gridCol>
                <a:gridCol w="953625">
                  <a:extLst>
                    <a:ext uri="{9D8B030D-6E8A-4147-A177-3AD203B41FA5}">
                      <a16:colId xmlns:a16="http://schemas.microsoft.com/office/drawing/2014/main" val="1004284048"/>
                    </a:ext>
                  </a:extLst>
                </a:gridCol>
                <a:gridCol w="814318">
                  <a:extLst>
                    <a:ext uri="{9D8B030D-6E8A-4147-A177-3AD203B41FA5}">
                      <a16:colId xmlns:a16="http://schemas.microsoft.com/office/drawing/2014/main" val="3670918284"/>
                    </a:ext>
                  </a:extLst>
                </a:gridCol>
              </a:tblGrid>
              <a:tr h="495904">
                <a:tc grid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новых разработанных образовательных программ в 2023/24 уч. г.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Форма обучения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Бакалавриат</a:t>
                      </a:r>
                      <a:endParaRPr lang="ru-RU" sz="1100" b="1" i="0" u="none" strike="noStrike" kern="1200" baseline="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Магистратура</a:t>
                      </a:r>
                      <a:endParaRPr lang="ru-RU" sz="1100" b="1" i="0" u="none" strike="noStrike" kern="1200" baseline="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Специалитет</a:t>
                      </a:r>
                      <a:endParaRPr lang="ru-RU" sz="1100" b="1" i="0" u="none" strike="noStrike" kern="1200" baseline="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Аспирантура</a:t>
                      </a:r>
                      <a:endParaRPr lang="ru-RU" sz="1100" b="1" i="0" u="none" strike="noStrike" kern="1200" baseline="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СПО</a:t>
                      </a:r>
                      <a:endParaRPr lang="ru-RU" sz="1100" b="1" i="0" u="none" strike="noStrike" kern="1200" baseline="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141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46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1293481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849136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2289511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198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62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3335712"/>
                  </a:ext>
                </a:extLst>
              </a:tr>
              <a:tr h="13651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7385055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331695"/>
              </p:ext>
            </p:extLst>
          </p:nvPr>
        </p:nvGraphicFramePr>
        <p:xfrm>
          <a:off x="334727" y="3443170"/>
          <a:ext cx="11596016" cy="2831086"/>
        </p:xfrm>
        <a:graphic>
          <a:graphicData uri="http://schemas.openxmlformats.org/drawingml/2006/table">
            <a:tbl>
              <a:tblPr firstRow="1" firstCol="1" bandRow="1"/>
              <a:tblGrid>
                <a:gridCol w="1459196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2353335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882932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5900553">
                  <a:extLst>
                    <a:ext uri="{9D8B030D-6E8A-4147-A177-3AD203B41FA5}">
                      <a16:colId xmlns:a16="http://schemas.microsoft.com/office/drawing/2014/main" val="3670918284"/>
                    </a:ext>
                  </a:extLst>
                </a:gridCol>
              </a:tblGrid>
              <a:tr h="500985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Разработка открытых аналогов образовательных программ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757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направления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Наименование направления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Выпускающая кафедра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Результат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6755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12.03.01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Приборостроение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процессе разработки признано нецелесообразным. Заменено на направленность «Информационно-управляющие системы и комплексы летательных аппаратов» </a:t>
                      </a:r>
                      <a:r>
                        <a:rPr lang="en-US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en-US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направлении 25.03.01 «Техническая эксплуатация летательных аппаратов и двигателей»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757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12.04.01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Приборостроение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процессе разработки признано нецелесообразным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1293481"/>
                  </a:ext>
                </a:extLst>
              </a:tr>
              <a:tr h="2757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15.03.06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Мехатроника</a:t>
                      </a: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и робототехника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Открытый аналог разработан. Объявлен прием иностранных граждан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849136"/>
                  </a:ext>
                </a:extLst>
              </a:tr>
              <a:tr h="2757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15.04.06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Мехатроника</a:t>
                      </a: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и робототехника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Открытый аналог разработан. Объявлен прием иностранных граждан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2289511"/>
                  </a:ext>
                </a:extLst>
              </a:tr>
              <a:tr h="2757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41.03.05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Международные отношения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83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Открытый аналог разработан. Объявлен прием иностранных граждан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3335712"/>
                  </a:ext>
                </a:extLst>
              </a:tr>
              <a:tr h="2757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41.04.05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Международные отношения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83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Открытый аналог разработан. Объявлен прием иностранных граждан</a:t>
                      </a:r>
                      <a:endParaRPr lang="ru-RU" sz="11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10852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05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Сетевое партнерство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591432"/>
              </p:ext>
            </p:extLst>
          </p:nvPr>
        </p:nvGraphicFramePr>
        <p:xfrm>
          <a:off x="334963" y="1268410"/>
          <a:ext cx="11523462" cy="50119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487">
                  <a:extLst>
                    <a:ext uri="{9D8B030D-6E8A-4147-A177-3AD203B41FA5}">
                      <a16:colId xmlns:a16="http://schemas.microsoft.com/office/drawing/2014/main" val="3216095031"/>
                    </a:ext>
                  </a:extLst>
                </a:gridCol>
                <a:gridCol w="678395">
                  <a:extLst>
                    <a:ext uri="{9D8B030D-6E8A-4147-A177-3AD203B41FA5}">
                      <a16:colId xmlns:a16="http://schemas.microsoft.com/office/drawing/2014/main" val="944860991"/>
                    </a:ext>
                  </a:extLst>
                </a:gridCol>
                <a:gridCol w="640702">
                  <a:extLst>
                    <a:ext uri="{9D8B030D-6E8A-4147-A177-3AD203B41FA5}">
                      <a16:colId xmlns:a16="http://schemas.microsoft.com/office/drawing/2014/main" val="1305106711"/>
                    </a:ext>
                  </a:extLst>
                </a:gridCol>
                <a:gridCol w="2936711">
                  <a:extLst>
                    <a:ext uri="{9D8B030D-6E8A-4147-A177-3AD203B41FA5}">
                      <a16:colId xmlns:a16="http://schemas.microsoft.com/office/drawing/2014/main" val="89718286"/>
                    </a:ext>
                  </a:extLst>
                </a:gridCol>
                <a:gridCol w="5153891">
                  <a:extLst>
                    <a:ext uri="{9D8B030D-6E8A-4147-A177-3AD203B41FA5}">
                      <a16:colId xmlns:a16="http://schemas.microsoft.com/office/drawing/2014/main" val="2892747487"/>
                    </a:ext>
                  </a:extLst>
                </a:gridCol>
                <a:gridCol w="1072342">
                  <a:extLst>
                    <a:ext uri="{9D8B030D-6E8A-4147-A177-3AD203B41FA5}">
                      <a16:colId xmlns:a16="http://schemas.microsoft.com/office/drawing/2014/main" val="1382277883"/>
                    </a:ext>
                  </a:extLst>
                </a:gridCol>
                <a:gridCol w="760934">
                  <a:extLst>
                    <a:ext uri="{9D8B030D-6E8A-4147-A177-3AD203B41FA5}">
                      <a16:colId xmlns:a16="http://schemas.microsoft.com/office/drawing/2014/main" val="1324665444"/>
                    </a:ext>
                  </a:extLst>
                </a:gridCol>
              </a:tblGrid>
              <a:tr h="368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№</a:t>
                      </a:r>
                      <a:endParaRPr lang="ru-RU" sz="10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94" marR="33394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Институт/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Факультет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94" marR="33394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Кафедра 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94" marR="33394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Направление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94" marR="33394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Направленность (профиль)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94" marR="33394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Сетевой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партнер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94" marR="33394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Год </a:t>
                      </a:r>
                      <a:r>
                        <a:rPr lang="ru-RU" sz="10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реализации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394" marR="33394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193253"/>
                  </a:ext>
                </a:extLst>
              </a:tr>
              <a:tr h="1784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№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12.03.01 Приборостроение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Авиационные приборы и измерительно-вычислительные комплексы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СГУГиТ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032508"/>
                  </a:ext>
                </a:extLst>
              </a:tr>
              <a:tr h="4473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12772"/>
                  </a:ext>
                </a:extLst>
              </a:tr>
              <a:tr h="178497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Технология приборостроения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214619"/>
                  </a:ext>
                </a:extLst>
              </a:tr>
              <a:tr h="3029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№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12.03.05 Лазерная  техника и лазерные 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технологии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Лазерная  техника и лазерные  технологии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ООО </a:t>
                      </a:r>
                      <a:endParaRPr lang="ru-RU" sz="90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Лазер Центр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»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2071071"/>
                  </a:ext>
                </a:extLst>
              </a:tr>
              <a:tr h="1784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12.03.02 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Оптотехника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Оптико-электронные приборы и комплексы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56972"/>
                  </a:ext>
                </a:extLst>
              </a:tr>
              <a:tr h="4473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065472"/>
                  </a:ext>
                </a:extLst>
              </a:tr>
              <a:tr h="33244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Дополнительная профессиональная  программа – </a:t>
                      </a:r>
                      <a:endParaRPr lang="ru-RU" sz="90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программа  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повышения квалификации 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Мировые тренды исследований  и разработок в области электронного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приборостроения и систем связи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ТУСУР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127661"/>
                  </a:ext>
                </a:extLst>
              </a:tr>
              <a:tr h="180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№3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15.03.06 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Мехатроника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робототехника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Мехатроника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ФГБОУ ВО «КГЭУ»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4601756"/>
                  </a:ext>
                </a:extLst>
              </a:tr>
              <a:tr h="180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10.03.01 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Информационная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безопасность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Безопасность компьютерных систем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СГУГиТ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0974819"/>
                  </a:ext>
                </a:extLst>
              </a:tr>
              <a:tr h="3198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Организация и технология защиты информации </a:t>
                      </a: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(по отрасли или в сфере профессиональной деятельности)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8589386"/>
                  </a:ext>
                </a:extLst>
              </a:tr>
              <a:tr h="3524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№4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09.04.04 Программная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инженерия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Проектирование интеллектуальных программных систем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АО 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НИиОЭЦИТ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Петрокомета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»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7497956"/>
                  </a:ext>
                </a:extLst>
              </a:tr>
              <a:tr h="180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М5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27.03.05 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Инноватика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Инновации и управление интеллектуальной собственностью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СГУГиТ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945043"/>
                  </a:ext>
                </a:extLst>
              </a:tr>
              <a:tr h="1784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Управление инновациями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0777"/>
                  </a:ext>
                </a:extLst>
              </a:tr>
              <a:tr h="2403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М6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27.03.01 Стандартизация и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метрология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Метрология, стандартизация, сертификация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СГУГиТ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342915"/>
                  </a:ext>
                </a:extLst>
              </a:tr>
              <a:tr h="3198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Стандартизация и метрология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376473"/>
                  </a:ext>
                </a:extLst>
              </a:tr>
              <a:tr h="1784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Цифровая метрология и стандартизация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2559701"/>
                  </a:ext>
                </a:extLst>
              </a:tr>
              <a:tr h="180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15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Факультет №6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45.03.02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Лингвистика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Перевод и 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переводоведение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ФГАОУ ВО </a:t>
                      </a:r>
                      <a:endParaRPr lang="ru-RU" sz="90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ЮурГУ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(НИУ)»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18631"/>
                  </a:ext>
                </a:extLst>
              </a:tr>
              <a:tr h="180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16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45.03.03 Фундаментальная и прикладная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лингвистика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Лингвистические технологии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5168366"/>
                  </a:ext>
                </a:extLst>
              </a:tr>
              <a:tr h="180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45.05.01 Перевод и 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переводоведение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Лингвистическое обеспечение межгосударственных отношений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2024/2025</a:t>
                      </a:r>
                      <a:endParaRPr lang="ru-RU" sz="900" b="1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0765902"/>
                  </a:ext>
                </a:extLst>
              </a:tr>
              <a:tr h="3524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Факультет ДПО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Дополнительная профессиональная программа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–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программа 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повышения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квалификации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Специалист по эксплуатации беспилотных авиационных систем. Оптимальный уровень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АО </a:t>
                      </a:r>
                      <a:endParaRPr lang="ru-RU" sz="90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ШУБА </a:t>
                      </a:r>
                      <a:r>
                        <a:rPr lang="ru-RU" sz="90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Октагон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»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7010910"/>
                  </a:ext>
                </a:extLst>
              </a:tr>
              <a:tr h="3524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</a:t>
                      </a:r>
                      <a:endParaRPr lang="ru-RU" sz="9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Программа профессионального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обучения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Специалист по эксплуатации беспилотных авиационных систем, включающих в себя одно или несколько беспилотных  воздушных судов с максимальной взлетной массой 30 кг и менее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2023/2024</a:t>
                      </a:r>
                      <a:endParaRPr lang="ru-RU" sz="90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18000" marB="18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049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000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Реализация проектов образовательной политики ГУАП </a:t>
            </a:r>
            <a:r>
              <a:rPr lang="ru-RU" dirty="0" smtClean="0"/>
              <a:t>в </a:t>
            </a:r>
            <a:r>
              <a:rPr lang="ru-RU" dirty="0"/>
              <a:t>2023-2024 учебном году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962" y="4800816"/>
            <a:ext cx="5724526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В течении 2023-2024 учебного года формировался институт руководителей образовательных программ (РОП)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ГУАП</a:t>
            </a:r>
            <a:endParaRPr lang="en-US" sz="1200" dirty="0" smtClean="0">
              <a:solidFill>
                <a:srgbClr val="002060"/>
              </a:solidFill>
              <a:latin typeface="+mj-lt"/>
            </a:endParaRPr>
          </a:p>
          <a:p>
            <a:pPr marL="17145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По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результатам проведенного образовательного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интенсива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«Руководитель образовательной программы ГУАП» в период  21 по 23 мая был сформирован </a:t>
            </a:r>
            <a:r>
              <a:rPr lang="en-US" sz="12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en-US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пул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РОП численностью  47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человек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963" y="4412712"/>
            <a:ext cx="5724525" cy="311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8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Институт руководителей образовательных программ (РОП) ГУАП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8088" y="4781265"/>
            <a:ext cx="5631252" cy="1354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</a:rPr>
              <a:t>Общий выпуск в 2024 году успешно завершивших обучение по Цифровой кафедре ГУАП на ИТ-модулях в 2023/24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уч.году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составило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2326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человек,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что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превышает плановый показатель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2200</a:t>
            </a:r>
            <a:endParaRPr lang="en-US" sz="1200" dirty="0" smtClean="0">
              <a:solidFill>
                <a:srgbClr val="002060"/>
              </a:solidFill>
              <a:latin typeface="+mj-lt"/>
            </a:endParaRPr>
          </a:p>
          <a:p>
            <a:pPr marL="171450" indent="-1714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11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марта 2024 Университетом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Иннополис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проводился марафон «Цифровых кафедр». В нем принимали участие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119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университетов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России,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т.ч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.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ГУАП. </a:t>
            </a:r>
            <a:br>
              <a:rPr lang="ru-RU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По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итогам второго этапа ГУАП занял первое место в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Северо-Западном регионе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8089" y="4362061"/>
            <a:ext cx="5724525" cy="311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8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«Цифровая кафедра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»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185" y="1268414"/>
            <a:ext cx="5260354" cy="29241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1058" y="1274904"/>
            <a:ext cx="5063532" cy="291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1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Модель подготовки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80" name="Таблица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142343"/>
              </p:ext>
            </p:extLst>
          </p:nvPr>
        </p:nvGraphicFramePr>
        <p:xfrm>
          <a:off x="8246088" y="1268413"/>
          <a:ext cx="3517891" cy="51847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273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2660618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программ ДПО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разработано 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трудоустроены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 процессе подготовки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1774771"/>
                  </a:ext>
                </a:extLst>
              </a:tr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˃350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приняли участие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 открытых мероприятиях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5463377"/>
                  </a:ext>
                </a:extLst>
              </a:tr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168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прошли подготовку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 соревновательной деятельности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270501"/>
                  </a:ext>
                </a:extLst>
              </a:tr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1167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участвовали в проектной/ научно-исследовательской деятельности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1925748"/>
                  </a:ext>
                </a:extLst>
              </a:tr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419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прошли обучение </a:t>
                      </a:r>
                      <a:b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 рамках ОПОП ВО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67219692"/>
                  </a:ext>
                </a:extLst>
              </a:tr>
              <a:tr h="758749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дисциплин, в которых применяются разработки подразделений ИШ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5134689"/>
                  </a:ext>
                </a:extLst>
              </a:tr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135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C54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 прошли производственную практику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1578394"/>
                  </a:ext>
                </a:extLst>
              </a:tr>
            </a:tbl>
          </a:graphicData>
        </a:graphic>
      </p:graphicFrame>
      <p:grpSp>
        <p:nvGrpSpPr>
          <p:cNvPr id="149" name="Группа 148"/>
          <p:cNvGrpSpPr/>
          <p:nvPr/>
        </p:nvGrpSpPr>
        <p:grpSpPr>
          <a:xfrm>
            <a:off x="142661" y="1818077"/>
            <a:ext cx="7940943" cy="3829903"/>
            <a:chOff x="334963" y="1867635"/>
            <a:chExt cx="7940943" cy="3829903"/>
          </a:xfrm>
        </p:grpSpPr>
        <p:grpSp>
          <p:nvGrpSpPr>
            <p:cNvPr id="150" name="Группа 149"/>
            <p:cNvGrpSpPr/>
            <p:nvPr/>
          </p:nvGrpSpPr>
          <p:grpSpPr>
            <a:xfrm>
              <a:off x="334963" y="1867635"/>
              <a:ext cx="7940943" cy="3829903"/>
              <a:chOff x="169246" y="1503998"/>
              <a:chExt cx="10213262" cy="4925838"/>
            </a:xfrm>
          </p:grpSpPr>
          <p:sp>
            <p:nvSpPr>
              <p:cNvPr id="154" name="Полилиния 32">
                <a:extLst>
                  <a:ext uri="{FF2B5EF4-FFF2-40B4-BE49-F238E27FC236}">
                    <a16:creationId xmlns:a16="http://schemas.microsoft.com/office/drawing/2014/main" id="{7859C1F3-5B15-4639-81DA-E39B8394650D}"/>
                  </a:ext>
                </a:extLst>
              </p:cNvPr>
              <p:cNvSpPr/>
              <p:nvPr/>
            </p:nvSpPr>
            <p:spPr>
              <a:xfrm>
                <a:off x="3225164" y="4888961"/>
                <a:ext cx="6601641" cy="1534247"/>
              </a:xfrm>
              <a:custGeom>
                <a:avLst/>
                <a:gdLst>
                  <a:gd name="connsiteX0" fmla="*/ 321630 w 7280430"/>
                  <a:gd name="connsiteY0" fmla="*/ 0 h 1692000"/>
                  <a:gd name="connsiteX1" fmla="*/ 6417630 w 7280430"/>
                  <a:gd name="connsiteY1" fmla="*/ 0 h 1692000"/>
                  <a:gd name="connsiteX2" fmla="*/ 6798630 w 7280430"/>
                  <a:gd name="connsiteY2" fmla="*/ 0 h 1692000"/>
                  <a:gd name="connsiteX3" fmla="*/ 6810930 w 7280430"/>
                  <a:gd name="connsiteY3" fmla="*/ 0 h 1692000"/>
                  <a:gd name="connsiteX4" fmla="*/ 6951030 w 7280430"/>
                  <a:gd name="connsiteY4" fmla="*/ 0 h 1692000"/>
                  <a:gd name="connsiteX5" fmla="*/ 7280430 w 7280430"/>
                  <a:gd name="connsiteY5" fmla="*/ 0 h 1692000"/>
                  <a:gd name="connsiteX6" fmla="*/ 6810930 w 7280430"/>
                  <a:gd name="connsiteY6" fmla="*/ 846000 h 1692000"/>
                  <a:gd name="connsiteX7" fmla="*/ 7280430 w 7280430"/>
                  <a:gd name="connsiteY7" fmla="*/ 1692000 h 1692000"/>
                  <a:gd name="connsiteX8" fmla="*/ 7027230 w 7280430"/>
                  <a:gd name="connsiteY8" fmla="*/ 1692000 h 1692000"/>
                  <a:gd name="connsiteX9" fmla="*/ 6810930 w 7280430"/>
                  <a:gd name="connsiteY9" fmla="*/ 1692000 h 1692000"/>
                  <a:gd name="connsiteX10" fmla="*/ 6798630 w 7280430"/>
                  <a:gd name="connsiteY10" fmla="*/ 1692000 h 1692000"/>
                  <a:gd name="connsiteX11" fmla="*/ 6493830 w 7280430"/>
                  <a:gd name="connsiteY11" fmla="*/ 1692000 h 1692000"/>
                  <a:gd name="connsiteX12" fmla="*/ 321630 w 7280430"/>
                  <a:gd name="connsiteY12" fmla="*/ 1692000 h 1692000"/>
                  <a:gd name="connsiteX13" fmla="*/ 321630 w 7280430"/>
                  <a:gd name="connsiteY13" fmla="*/ 1080961 h 1692000"/>
                  <a:gd name="connsiteX14" fmla="*/ 0 w 7280430"/>
                  <a:gd name="connsiteY14" fmla="*/ 1080961 h 1692000"/>
                  <a:gd name="connsiteX15" fmla="*/ 0 w 7280430"/>
                  <a:gd name="connsiteY15" fmla="*/ 14301 h 1692000"/>
                  <a:gd name="connsiteX16" fmla="*/ 141360 w 7280430"/>
                  <a:gd name="connsiteY16" fmla="*/ 14301 h 1692000"/>
                  <a:gd name="connsiteX17" fmla="*/ 141360 w 7280430"/>
                  <a:gd name="connsiteY17" fmla="*/ 7309 h 1692000"/>
                  <a:gd name="connsiteX18" fmla="*/ 321630 w 7280430"/>
                  <a:gd name="connsiteY18" fmla="*/ 7309 h 16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80430" h="1692000">
                    <a:moveTo>
                      <a:pt x="321630" y="0"/>
                    </a:moveTo>
                    <a:lnTo>
                      <a:pt x="6417630" y="0"/>
                    </a:lnTo>
                    <a:lnTo>
                      <a:pt x="6798630" y="0"/>
                    </a:lnTo>
                    <a:lnTo>
                      <a:pt x="6810930" y="0"/>
                    </a:lnTo>
                    <a:lnTo>
                      <a:pt x="6951030" y="0"/>
                    </a:lnTo>
                    <a:lnTo>
                      <a:pt x="7280430" y="0"/>
                    </a:lnTo>
                    <a:lnTo>
                      <a:pt x="6810930" y="846000"/>
                    </a:lnTo>
                    <a:lnTo>
                      <a:pt x="7280430" y="1692000"/>
                    </a:lnTo>
                    <a:lnTo>
                      <a:pt x="7027230" y="1692000"/>
                    </a:lnTo>
                    <a:lnTo>
                      <a:pt x="6810930" y="1692000"/>
                    </a:lnTo>
                    <a:lnTo>
                      <a:pt x="6798630" y="1692000"/>
                    </a:lnTo>
                    <a:lnTo>
                      <a:pt x="6493830" y="1692000"/>
                    </a:lnTo>
                    <a:lnTo>
                      <a:pt x="321630" y="1692000"/>
                    </a:lnTo>
                    <a:lnTo>
                      <a:pt x="321630" y="1080961"/>
                    </a:lnTo>
                    <a:lnTo>
                      <a:pt x="0" y="1080961"/>
                    </a:lnTo>
                    <a:lnTo>
                      <a:pt x="0" y="14301"/>
                    </a:lnTo>
                    <a:lnTo>
                      <a:pt x="141360" y="14301"/>
                    </a:lnTo>
                    <a:lnTo>
                      <a:pt x="141360" y="7309"/>
                    </a:lnTo>
                    <a:lnTo>
                      <a:pt x="321630" y="7309"/>
                    </a:lnTo>
                    <a:close/>
                  </a:path>
                </a:pathLst>
              </a:custGeom>
              <a:solidFill>
                <a:srgbClr val="0C54A0"/>
              </a:solidFill>
              <a:ln>
                <a:solidFill>
                  <a:srgbClr val="0C54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29119">
                  <a:defRPr/>
                </a:pPr>
                <a:endParaRPr lang="ru-RU" sz="1632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55" name="Полилиния 52">
                <a:extLst>
                  <a:ext uri="{FF2B5EF4-FFF2-40B4-BE49-F238E27FC236}">
                    <a16:creationId xmlns:a16="http://schemas.microsoft.com/office/drawing/2014/main" id="{B42712C2-70D4-4E51-947E-DEAE8AA22B5C}"/>
                  </a:ext>
                </a:extLst>
              </p:cNvPr>
              <p:cNvSpPr/>
              <p:nvPr/>
            </p:nvSpPr>
            <p:spPr>
              <a:xfrm>
                <a:off x="2505915" y="3224261"/>
                <a:ext cx="6592366" cy="1535873"/>
              </a:xfrm>
              <a:custGeom>
                <a:avLst/>
                <a:gdLst>
                  <a:gd name="connsiteX0" fmla="*/ 0 w 7270201"/>
                  <a:gd name="connsiteY0" fmla="*/ 0 h 1693794"/>
                  <a:gd name="connsiteX1" fmla="*/ 457200 w 7270201"/>
                  <a:gd name="connsiteY1" fmla="*/ 0 h 1693794"/>
                  <a:gd name="connsiteX2" fmla="*/ 457200 w 7270201"/>
                  <a:gd name="connsiteY2" fmla="*/ 1794 h 1693794"/>
                  <a:gd name="connsiteX3" fmla="*/ 6407401 w 7270201"/>
                  <a:gd name="connsiteY3" fmla="*/ 1794 h 1693794"/>
                  <a:gd name="connsiteX4" fmla="*/ 6788401 w 7270201"/>
                  <a:gd name="connsiteY4" fmla="*/ 1794 h 1693794"/>
                  <a:gd name="connsiteX5" fmla="*/ 6800701 w 7270201"/>
                  <a:gd name="connsiteY5" fmla="*/ 1794 h 1693794"/>
                  <a:gd name="connsiteX6" fmla="*/ 6940801 w 7270201"/>
                  <a:gd name="connsiteY6" fmla="*/ 1794 h 1693794"/>
                  <a:gd name="connsiteX7" fmla="*/ 7270201 w 7270201"/>
                  <a:gd name="connsiteY7" fmla="*/ 1794 h 1693794"/>
                  <a:gd name="connsiteX8" fmla="*/ 6800701 w 7270201"/>
                  <a:gd name="connsiteY8" fmla="*/ 847794 h 1693794"/>
                  <a:gd name="connsiteX9" fmla="*/ 7270201 w 7270201"/>
                  <a:gd name="connsiteY9" fmla="*/ 1693794 h 1693794"/>
                  <a:gd name="connsiteX10" fmla="*/ 7017001 w 7270201"/>
                  <a:gd name="connsiteY10" fmla="*/ 1693794 h 1693794"/>
                  <a:gd name="connsiteX11" fmla="*/ 6800701 w 7270201"/>
                  <a:gd name="connsiteY11" fmla="*/ 1693794 h 1693794"/>
                  <a:gd name="connsiteX12" fmla="*/ 6788401 w 7270201"/>
                  <a:gd name="connsiteY12" fmla="*/ 1693794 h 1693794"/>
                  <a:gd name="connsiteX13" fmla="*/ 6483601 w 7270201"/>
                  <a:gd name="connsiteY13" fmla="*/ 1693794 h 1693794"/>
                  <a:gd name="connsiteX14" fmla="*/ 311401 w 7270201"/>
                  <a:gd name="connsiteY14" fmla="*/ 1693794 h 1693794"/>
                  <a:gd name="connsiteX15" fmla="*/ 311401 w 7270201"/>
                  <a:gd name="connsiteY15" fmla="*/ 1524000 h 1693794"/>
                  <a:gd name="connsiteX16" fmla="*/ 0 w 7270201"/>
                  <a:gd name="connsiteY16" fmla="*/ 1524000 h 16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270201" h="1693794">
                    <a:moveTo>
                      <a:pt x="0" y="0"/>
                    </a:moveTo>
                    <a:lnTo>
                      <a:pt x="457200" y="0"/>
                    </a:lnTo>
                    <a:lnTo>
                      <a:pt x="457200" y="1794"/>
                    </a:lnTo>
                    <a:lnTo>
                      <a:pt x="6407401" y="1794"/>
                    </a:lnTo>
                    <a:lnTo>
                      <a:pt x="6788401" y="1794"/>
                    </a:lnTo>
                    <a:lnTo>
                      <a:pt x="6800701" y="1794"/>
                    </a:lnTo>
                    <a:lnTo>
                      <a:pt x="6940801" y="1794"/>
                    </a:lnTo>
                    <a:lnTo>
                      <a:pt x="7270201" y="1794"/>
                    </a:lnTo>
                    <a:lnTo>
                      <a:pt x="6800701" y="847794"/>
                    </a:lnTo>
                    <a:lnTo>
                      <a:pt x="7270201" y="1693794"/>
                    </a:lnTo>
                    <a:lnTo>
                      <a:pt x="7017001" y="1693794"/>
                    </a:lnTo>
                    <a:lnTo>
                      <a:pt x="6800701" y="1693794"/>
                    </a:lnTo>
                    <a:lnTo>
                      <a:pt x="6788401" y="1693794"/>
                    </a:lnTo>
                    <a:lnTo>
                      <a:pt x="6483601" y="1693794"/>
                    </a:lnTo>
                    <a:lnTo>
                      <a:pt x="311401" y="1693794"/>
                    </a:lnTo>
                    <a:lnTo>
                      <a:pt x="311401" y="1524000"/>
                    </a:lnTo>
                    <a:lnTo>
                      <a:pt x="0" y="1524000"/>
                    </a:lnTo>
                    <a:close/>
                  </a:path>
                </a:pathLst>
              </a:custGeom>
              <a:solidFill>
                <a:srgbClr val="603E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29119">
                  <a:defRPr/>
                </a:pPr>
                <a:endParaRPr lang="ru-RU" sz="1632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56" name="Шеврон 155">
                <a:extLst>
                  <a:ext uri="{FF2B5EF4-FFF2-40B4-BE49-F238E27FC236}">
                    <a16:creationId xmlns:a16="http://schemas.microsoft.com/office/drawing/2014/main" id="{58FD1947-9B45-426F-8C07-34F06BF66CB5}"/>
                  </a:ext>
                </a:extLst>
              </p:cNvPr>
              <p:cNvSpPr/>
              <p:nvPr/>
            </p:nvSpPr>
            <p:spPr>
              <a:xfrm flipH="1">
                <a:off x="8821900" y="3217778"/>
                <a:ext cx="829146" cy="1534247"/>
              </a:xfrm>
              <a:prstGeom prst="chevron">
                <a:avLst/>
              </a:prstGeom>
              <a:solidFill>
                <a:srgbClr val="603E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57" name="Шеврон 38">
                <a:extLst>
                  <a:ext uri="{FF2B5EF4-FFF2-40B4-BE49-F238E27FC236}">
                    <a16:creationId xmlns:a16="http://schemas.microsoft.com/office/drawing/2014/main" id="{CF4CC22C-A6DB-4C63-B19E-69B3411AC450}"/>
                  </a:ext>
                </a:extLst>
              </p:cNvPr>
              <p:cNvSpPr/>
              <p:nvPr/>
            </p:nvSpPr>
            <p:spPr>
              <a:xfrm flipH="1">
                <a:off x="7785468" y="1592083"/>
                <a:ext cx="829146" cy="1534247"/>
              </a:xfrm>
              <a:prstGeom prst="chevron">
                <a:avLst/>
              </a:prstGeom>
              <a:solidFill>
                <a:srgbClr val="C72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58" name="Полилиния 22">
                <a:extLst>
                  <a:ext uri="{FF2B5EF4-FFF2-40B4-BE49-F238E27FC236}">
                    <a16:creationId xmlns:a16="http://schemas.microsoft.com/office/drawing/2014/main" id="{A117DF8B-E41F-4A37-AD39-7EDFD55B7A74}"/>
                  </a:ext>
                </a:extLst>
              </p:cNvPr>
              <p:cNvSpPr/>
              <p:nvPr/>
            </p:nvSpPr>
            <p:spPr>
              <a:xfrm flipH="1">
                <a:off x="2394109" y="1592081"/>
                <a:ext cx="5667741" cy="1534248"/>
              </a:xfrm>
              <a:custGeom>
                <a:avLst/>
                <a:gdLst>
                  <a:gd name="connsiteX0" fmla="*/ 7162801 w 7162801"/>
                  <a:gd name="connsiteY0" fmla="*/ 0 h 1692000"/>
                  <a:gd name="connsiteX1" fmla="*/ 6958800 w 7162801"/>
                  <a:gd name="connsiteY1" fmla="*/ 0 h 1692000"/>
                  <a:gd name="connsiteX2" fmla="*/ 6889202 w 7162801"/>
                  <a:gd name="connsiteY2" fmla="*/ 0 h 1692000"/>
                  <a:gd name="connsiteX3" fmla="*/ 862800 w 7162801"/>
                  <a:gd name="connsiteY3" fmla="*/ 0 h 1692000"/>
                  <a:gd name="connsiteX4" fmla="*/ 481800 w 7162801"/>
                  <a:gd name="connsiteY4" fmla="*/ 0 h 1692000"/>
                  <a:gd name="connsiteX5" fmla="*/ 469500 w 7162801"/>
                  <a:gd name="connsiteY5" fmla="*/ 0 h 1692000"/>
                  <a:gd name="connsiteX6" fmla="*/ 329400 w 7162801"/>
                  <a:gd name="connsiteY6" fmla="*/ 0 h 1692000"/>
                  <a:gd name="connsiteX7" fmla="*/ 0 w 7162801"/>
                  <a:gd name="connsiteY7" fmla="*/ 0 h 1692000"/>
                  <a:gd name="connsiteX8" fmla="*/ 469500 w 7162801"/>
                  <a:gd name="connsiteY8" fmla="*/ 846000 h 1692000"/>
                  <a:gd name="connsiteX9" fmla="*/ 0 w 7162801"/>
                  <a:gd name="connsiteY9" fmla="*/ 1692000 h 1692000"/>
                  <a:gd name="connsiteX10" fmla="*/ 253200 w 7162801"/>
                  <a:gd name="connsiteY10" fmla="*/ 1692000 h 1692000"/>
                  <a:gd name="connsiteX11" fmla="*/ 469500 w 7162801"/>
                  <a:gd name="connsiteY11" fmla="*/ 1692000 h 1692000"/>
                  <a:gd name="connsiteX12" fmla="*/ 481800 w 7162801"/>
                  <a:gd name="connsiteY12" fmla="*/ 1692000 h 1692000"/>
                  <a:gd name="connsiteX13" fmla="*/ 786600 w 7162801"/>
                  <a:gd name="connsiteY13" fmla="*/ 1692000 h 1692000"/>
                  <a:gd name="connsiteX14" fmla="*/ 6958800 w 7162801"/>
                  <a:gd name="connsiteY14" fmla="*/ 1692000 h 1692000"/>
                  <a:gd name="connsiteX15" fmla="*/ 6958800 w 7162801"/>
                  <a:gd name="connsiteY15" fmla="*/ 1219060 h 1692000"/>
                  <a:gd name="connsiteX16" fmla="*/ 7162801 w 7162801"/>
                  <a:gd name="connsiteY16" fmla="*/ 1219060 h 1692000"/>
                  <a:gd name="connsiteX0" fmla="*/ 7162801 w 7162801"/>
                  <a:gd name="connsiteY0" fmla="*/ 0 h 1692000"/>
                  <a:gd name="connsiteX1" fmla="*/ 6958800 w 7162801"/>
                  <a:gd name="connsiteY1" fmla="*/ 0 h 1692000"/>
                  <a:gd name="connsiteX2" fmla="*/ 6889202 w 7162801"/>
                  <a:gd name="connsiteY2" fmla="*/ 0 h 1692000"/>
                  <a:gd name="connsiteX3" fmla="*/ 862800 w 7162801"/>
                  <a:gd name="connsiteY3" fmla="*/ 0 h 1692000"/>
                  <a:gd name="connsiteX4" fmla="*/ 481800 w 7162801"/>
                  <a:gd name="connsiteY4" fmla="*/ 0 h 1692000"/>
                  <a:gd name="connsiteX5" fmla="*/ 469500 w 7162801"/>
                  <a:gd name="connsiteY5" fmla="*/ 0 h 1692000"/>
                  <a:gd name="connsiteX6" fmla="*/ 329400 w 7162801"/>
                  <a:gd name="connsiteY6" fmla="*/ 0 h 1692000"/>
                  <a:gd name="connsiteX7" fmla="*/ 0 w 7162801"/>
                  <a:gd name="connsiteY7" fmla="*/ 0 h 1692000"/>
                  <a:gd name="connsiteX8" fmla="*/ 469500 w 7162801"/>
                  <a:gd name="connsiteY8" fmla="*/ 846000 h 1692000"/>
                  <a:gd name="connsiteX9" fmla="*/ 0 w 7162801"/>
                  <a:gd name="connsiteY9" fmla="*/ 1692000 h 1692000"/>
                  <a:gd name="connsiteX10" fmla="*/ 253200 w 7162801"/>
                  <a:gd name="connsiteY10" fmla="*/ 1692000 h 1692000"/>
                  <a:gd name="connsiteX11" fmla="*/ 469500 w 7162801"/>
                  <a:gd name="connsiteY11" fmla="*/ 1692000 h 1692000"/>
                  <a:gd name="connsiteX12" fmla="*/ 481800 w 7162801"/>
                  <a:gd name="connsiteY12" fmla="*/ 1692000 h 1692000"/>
                  <a:gd name="connsiteX13" fmla="*/ 786600 w 7162801"/>
                  <a:gd name="connsiteY13" fmla="*/ 1692000 h 1692000"/>
                  <a:gd name="connsiteX14" fmla="*/ 6958800 w 7162801"/>
                  <a:gd name="connsiteY14" fmla="*/ 1692000 h 1692000"/>
                  <a:gd name="connsiteX15" fmla="*/ 5710281 w 7162801"/>
                  <a:gd name="connsiteY15" fmla="*/ 1183045 h 1692000"/>
                  <a:gd name="connsiteX16" fmla="*/ 7162801 w 7162801"/>
                  <a:gd name="connsiteY16" fmla="*/ 1219060 h 1692000"/>
                  <a:gd name="connsiteX17" fmla="*/ 7162801 w 7162801"/>
                  <a:gd name="connsiteY17" fmla="*/ 0 h 1692000"/>
                  <a:gd name="connsiteX0" fmla="*/ 7162801 w 7162801"/>
                  <a:gd name="connsiteY0" fmla="*/ 0 h 1692000"/>
                  <a:gd name="connsiteX1" fmla="*/ 6958800 w 7162801"/>
                  <a:gd name="connsiteY1" fmla="*/ 0 h 1692000"/>
                  <a:gd name="connsiteX2" fmla="*/ 6889202 w 7162801"/>
                  <a:gd name="connsiteY2" fmla="*/ 0 h 1692000"/>
                  <a:gd name="connsiteX3" fmla="*/ 862800 w 7162801"/>
                  <a:gd name="connsiteY3" fmla="*/ 0 h 1692000"/>
                  <a:gd name="connsiteX4" fmla="*/ 481800 w 7162801"/>
                  <a:gd name="connsiteY4" fmla="*/ 0 h 1692000"/>
                  <a:gd name="connsiteX5" fmla="*/ 469500 w 7162801"/>
                  <a:gd name="connsiteY5" fmla="*/ 0 h 1692000"/>
                  <a:gd name="connsiteX6" fmla="*/ 329400 w 7162801"/>
                  <a:gd name="connsiteY6" fmla="*/ 0 h 1692000"/>
                  <a:gd name="connsiteX7" fmla="*/ 0 w 7162801"/>
                  <a:gd name="connsiteY7" fmla="*/ 0 h 1692000"/>
                  <a:gd name="connsiteX8" fmla="*/ 469500 w 7162801"/>
                  <a:gd name="connsiteY8" fmla="*/ 846000 h 1692000"/>
                  <a:gd name="connsiteX9" fmla="*/ 0 w 7162801"/>
                  <a:gd name="connsiteY9" fmla="*/ 1692000 h 1692000"/>
                  <a:gd name="connsiteX10" fmla="*/ 253200 w 7162801"/>
                  <a:gd name="connsiteY10" fmla="*/ 1692000 h 1692000"/>
                  <a:gd name="connsiteX11" fmla="*/ 469500 w 7162801"/>
                  <a:gd name="connsiteY11" fmla="*/ 1692000 h 1692000"/>
                  <a:gd name="connsiteX12" fmla="*/ 481800 w 7162801"/>
                  <a:gd name="connsiteY12" fmla="*/ 1692000 h 1692000"/>
                  <a:gd name="connsiteX13" fmla="*/ 786600 w 7162801"/>
                  <a:gd name="connsiteY13" fmla="*/ 1692000 h 1692000"/>
                  <a:gd name="connsiteX14" fmla="*/ 6958800 w 7162801"/>
                  <a:gd name="connsiteY14" fmla="*/ 1692000 h 1692000"/>
                  <a:gd name="connsiteX15" fmla="*/ 5710281 w 7162801"/>
                  <a:gd name="connsiteY15" fmla="*/ 1183045 h 1692000"/>
                  <a:gd name="connsiteX16" fmla="*/ 5434081 w 7162801"/>
                  <a:gd name="connsiteY16" fmla="*/ 1135025 h 1692000"/>
                  <a:gd name="connsiteX17" fmla="*/ 7162801 w 7162801"/>
                  <a:gd name="connsiteY17" fmla="*/ 0 h 1692000"/>
                  <a:gd name="connsiteX0" fmla="*/ 5470096 w 6958800"/>
                  <a:gd name="connsiteY0" fmla="*/ 456190 h 1692000"/>
                  <a:gd name="connsiteX1" fmla="*/ 6958800 w 6958800"/>
                  <a:gd name="connsiteY1" fmla="*/ 0 h 1692000"/>
                  <a:gd name="connsiteX2" fmla="*/ 6889202 w 6958800"/>
                  <a:gd name="connsiteY2" fmla="*/ 0 h 1692000"/>
                  <a:gd name="connsiteX3" fmla="*/ 862800 w 6958800"/>
                  <a:gd name="connsiteY3" fmla="*/ 0 h 1692000"/>
                  <a:gd name="connsiteX4" fmla="*/ 481800 w 6958800"/>
                  <a:gd name="connsiteY4" fmla="*/ 0 h 1692000"/>
                  <a:gd name="connsiteX5" fmla="*/ 469500 w 6958800"/>
                  <a:gd name="connsiteY5" fmla="*/ 0 h 1692000"/>
                  <a:gd name="connsiteX6" fmla="*/ 329400 w 6958800"/>
                  <a:gd name="connsiteY6" fmla="*/ 0 h 1692000"/>
                  <a:gd name="connsiteX7" fmla="*/ 0 w 6958800"/>
                  <a:gd name="connsiteY7" fmla="*/ 0 h 1692000"/>
                  <a:gd name="connsiteX8" fmla="*/ 469500 w 6958800"/>
                  <a:gd name="connsiteY8" fmla="*/ 846000 h 1692000"/>
                  <a:gd name="connsiteX9" fmla="*/ 0 w 6958800"/>
                  <a:gd name="connsiteY9" fmla="*/ 1692000 h 1692000"/>
                  <a:gd name="connsiteX10" fmla="*/ 253200 w 6958800"/>
                  <a:gd name="connsiteY10" fmla="*/ 1692000 h 1692000"/>
                  <a:gd name="connsiteX11" fmla="*/ 469500 w 6958800"/>
                  <a:gd name="connsiteY11" fmla="*/ 1692000 h 1692000"/>
                  <a:gd name="connsiteX12" fmla="*/ 481800 w 6958800"/>
                  <a:gd name="connsiteY12" fmla="*/ 1692000 h 1692000"/>
                  <a:gd name="connsiteX13" fmla="*/ 786600 w 6958800"/>
                  <a:gd name="connsiteY13" fmla="*/ 1692000 h 1692000"/>
                  <a:gd name="connsiteX14" fmla="*/ 6958800 w 6958800"/>
                  <a:gd name="connsiteY14" fmla="*/ 1692000 h 1692000"/>
                  <a:gd name="connsiteX15" fmla="*/ 5710281 w 6958800"/>
                  <a:gd name="connsiteY15" fmla="*/ 1183045 h 1692000"/>
                  <a:gd name="connsiteX16" fmla="*/ 5434081 w 6958800"/>
                  <a:gd name="connsiteY16" fmla="*/ 1135025 h 1692000"/>
                  <a:gd name="connsiteX17" fmla="*/ 5470096 w 6958800"/>
                  <a:gd name="connsiteY17" fmla="*/ 456190 h 1692000"/>
                  <a:gd name="connsiteX0" fmla="*/ 5470096 w 6958800"/>
                  <a:gd name="connsiteY0" fmla="*/ 456190 h 1692000"/>
                  <a:gd name="connsiteX1" fmla="*/ 6958800 w 6958800"/>
                  <a:gd name="connsiteY1" fmla="*/ 0 h 1692000"/>
                  <a:gd name="connsiteX2" fmla="*/ 6889202 w 6958800"/>
                  <a:gd name="connsiteY2" fmla="*/ 0 h 1692000"/>
                  <a:gd name="connsiteX3" fmla="*/ 862800 w 6958800"/>
                  <a:gd name="connsiteY3" fmla="*/ 0 h 1692000"/>
                  <a:gd name="connsiteX4" fmla="*/ 481800 w 6958800"/>
                  <a:gd name="connsiteY4" fmla="*/ 0 h 1692000"/>
                  <a:gd name="connsiteX5" fmla="*/ 469500 w 6958800"/>
                  <a:gd name="connsiteY5" fmla="*/ 0 h 1692000"/>
                  <a:gd name="connsiteX6" fmla="*/ 329400 w 6958800"/>
                  <a:gd name="connsiteY6" fmla="*/ 0 h 1692000"/>
                  <a:gd name="connsiteX7" fmla="*/ 0 w 6958800"/>
                  <a:gd name="connsiteY7" fmla="*/ 0 h 1692000"/>
                  <a:gd name="connsiteX8" fmla="*/ 469500 w 6958800"/>
                  <a:gd name="connsiteY8" fmla="*/ 846000 h 1692000"/>
                  <a:gd name="connsiteX9" fmla="*/ 0 w 6958800"/>
                  <a:gd name="connsiteY9" fmla="*/ 1692000 h 1692000"/>
                  <a:gd name="connsiteX10" fmla="*/ 253200 w 6958800"/>
                  <a:gd name="connsiteY10" fmla="*/ 1692000 h 1692000"/>
                  <a:gd name="connsiteX11" fmla="*/ 469500 w 6958800"/>
                  <a:gd name="connsiteY11" fmla="*/ 1692000 h 1692000"/>
                  <a:gd name="connsiteX12" fmla="*/ 481800 w 6958800"/>
                  <a:gd name="connsiteY12" fmla="*/ 1692000 h 1692000"/>
                  <a:gd name="connsiteX13" fmla="*/ 786600 w 6958800"/>
                  <a:gd name="connsiteY13" fmla="*/ 1692000 h 1692000"/>
                  <a:gd name="connsiteX14" fmla="*/ 6250505 w 6958800"/>
                  <a:gd name="connsiteY14" fmla="*/ 1692000 h 1692000"/>
                  <a:gd name="connsiteX15" fmla="*/ 5710281 w 6958800"/>
                  <a:gd name="connsiteY15" fmla="*/ 1183045 h 1692000"/>
                  <a:gd name="connsiteX16" fmla="*/ 5434081 w 6958800"/>
                  <a:gd name="connsiteY16" fmla="*/ 1135025 h 1692000"/>
                  <a:gd name="connsiteX17" fmla="*/ 5470096 w 6958800"/>
                  <a:gd name="connsiteY17" fmla="*/ 456190 h 1692000"/>
                  <a:gd name="connsiteX0" fmla="*/ 5470096 w 6958800"/>
                  <a:gd name="connsiteY0" fmla="*/ 456190 h 1692000"/>
                  <a:gd name="connsiteX1" fmla="*/ 6958800 w 6958800"/>
                  <a:gd name="connsiteY1" fmla="*/ 0 h 1692000"/>
                  <a:gd name="connsiteX2" fmla="*/ 4800332 w 6958800"/>
                  <a:gd name="connsiteY2" fmla="*/ 0 h 1692000"/>
                  <a:gd name="connsiteX3" fmla="*/ 862800 w 6958800"/>
                  <a:gd name="connsiteY3" fmla="*/ 0 h 1692000"/>
                  <a:gd name="connsiteX4" fmla="*/ 481800 w 6958800"/>
                  <a:gd name="connsiteY4" fmla="*/ 0 h 1692000"/>
                  <a:gd name="connsiteX5" fmla="*/ 469500 w 6958800"/>
                  <a:gd name="connsiteY5" fmla="*/ 0 h 1692000"/>
                  <a:gd name="connsiteX6" fmla="*/ 329400 w 6958800"/>
                  <a:gd name="connsiteY6" fmla="*/ 0 h 1692000"/>
                  <a:gd name="connsiteX7" fmla="*/ 0 w 6958800"/>
                  <a:gd name="connsiteY7" fmla="*/ 0 h 1692000"/>
                  <a:gd name="connsiteX8" fmla="*/ 469500 w 6958800"/>
                  <a:gd name="connsiteY8" fmla="*/ 846000 h 1692000"/>
                  <a:gd name="connsiteX9" fmla="*/ 0 w 6958800"/>
                  <a:gd name="connsiteY9" fmla="*/ 1692000 h 1692000"/>
                  <a:gd name="connsiteX10" fmla="*/ 253200 w 6958800"/>
                  <a:gd name="connsiteY10" fmla="*/ 1692000 h 1692000"/>
                  <a:gd name="connsiteX11" fmla="*/ 469500 w 6958800"/>
                  <a:gd name="connsiteY11" fmla="*/ 1692000 h 1692000"/>
                  <a:gd name="connsiteX12" fmla="*/ 481800 w 6958800"/>
                  <a:gd name="connsiteY12" fmla="*/ 1692000 h 1692000"/>
                  <a:gd name="connsiteX13" fmla="*/ 786600 w 6958800"/>
                  <a:gd name="connsiteY13" fmla="*/ 1692000 h 1692000"/>
                  <a:gd name="connsiteX14" fmla="*/ 6250505 w 6958800"/>
                  <a:gd name="connsiteY14" fmla="*/ 1692000 h 1692000"/>
                  <a:gd name="connsiteX15" fmla="*/ 5710281 w 6958800"/>
                  <a:gd name="connsiteY15" fmla="*/ 1183045 h 1692000"/>
                  <a:gd name="connsiteX16" fmla="*/ 5434081 w 6958800"/>
                  <a:gd name="connsiteY16" fmla="*/ 1135025 h 1692000"/>
                  <a:gd name="connsiteX17" fmla="*/ 5470096 w 6958800"/>
                  <a:gd name="connsiteY17" fmla="*/ 456190 h 1692000"/>
                  <a:gd name="connsiteX0" fmla="*/ 5470096 w 6250505"/>
                  <a:gd name="connsiteY0" fmla="*/ 456190 h 1692000"/>
                  <a:gd name="connsiteX1" fmla="*/ 5590230 w 6250505"/>
                  <a:gd name="connsiteY1" fmla="*/ 144059 h 1692000"/>
                  <a:gd name="connsiteX2" fmla="*/ 4800332 w 6250505"/>
                  <a:gd name="connsiteY2" fmla="*/ 0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4800332 w 6250505"/>
                  <a:gd name="connsiteY2" fmla="*/ 0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4800332 w 6250505"/>
                  <a:gd name="connsiteY2" fmla="*/ 0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5507627 w 6250505"/>
                  <a:gd name="connsiteY2" fmla="*/ 21009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5507627 w 6250505"/>
                  <a:gd name="connsiteY2" fmla="*/ 21009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84202 h 1720012"/>
                  <a:gd name="connsiteX1" fmla="*/ 5716283 w 6250505"/>
                  <a:gd name="connsiteY1" fmla="*/ 270112 h 1720012"/>
                  <a:gd name="connsiteX2" fmla="*/ 5507627 w 6250505"/>
                  <a:gd name="connsiteY2" fmla="*/ 0 h 1720012"/>
                  <a:gd name="connsiteX3" fmla="*/ 862800 w 6250505"/>
                  <a:gd name="connsiteY3" fmla="*/ 28012 h 1720012"/>
                  <a:gd name="connsiteX4" fmla="*/ 481800 w 6250505"/>
                  <a:gd name="connsiteY4" fmla="*/ 28012 h 1720012"/>
                  <a:gd name="connsiteX5" fmla="*/ 469500 w 6250505"/>
                  <a:gd name="connsiteY5" fmla="*/ 28012 h 1720012"/>
                  <a:gd name="connsiteX6" fmla="*/ 329400 w 6250505"/>
                  <a:gd name="connsiteY6" fmla="*/ 28012 h 1720012"/>
                  <a:gd name="connsiteX7" fmla="*/ 0 w 6250505"/>
                  <a:gd name="connsiteY7" fmla="*/ 28012 h 1720012"/>
                  <a:gd name="connsiteX8" fmla="*/ 469500 w 6250505"/>
                  <a:gd name="connsiteY8" fmla="*/ 874012 h 1720012"/>
                  <a:gd name="connsiteX9" fmla="*/ 0 w 6250505"/>
                  <a:gd name="connsiteY9" fmla="*/ 1720012 h 1720012"/>
                  <a:gd name="connsiteX10" fmla="*/ 253200 w 6250505"/>
                  <a:gd name="connsiteY10" fmla="*/ 1720012 h 1720012"/>
                  <a:gd name="connsiteX11" fmla="*/ 469500 w 6250505"/>
                  <a:gd name="connsiteY11" fmla="*/ 1720012 h 1720012"/>
                  <a:gd name="connsiteX12" fmla="*/ 481800 w 6250505"/>
                  <a:gd name="connsiteY12" fmla="*/ 1720012 h 1720012"/>
                  <a:gd name="connsiteX13" fmla="*/ 786600 w 6250505"/>
                  <a:gd name="connsiteY13" fmla="*/ 1720012 h 1720012"/>
                  <a:gd name="connsiteX14" fmla="*/ 6250505 w 6250505"/>
                  <a:gd name="connsiteY14" fmla="*/ 1720012 h 1720012"/>
                  <a:gd name="connsiteX15" fmla="*/ 5710281 w 6250505"/>
                  <a:gd name="connsiteY15" fmla="*/ 1211057 h 1720012"/>
                  <a:gd name="connsiteX16" fmla="*/ 5434081 w 6250505"/>
                  <a:gd name="connsiteY16" fmla="*/ 1163037 h 1720012"/>
                  <a:gd name="connsiteX17" fmla="*/ 5470096 w 6250505"/>
                  <a:gd name="connsiteY17" fmla="*/ 484202 h 1720012"/>
                  <a:gd name="connsiteX0" fmla="*/ 5470096 w 6250505"/>
                  <a:gd name="connsiteY0" fmla="*/ 456190 h 1692000"/>
                  <a:gd name="connsiteX1" fmla="*/ 5716283 w 6250505"/>
                  <a:gd name="connsiteY1" fmla="*/ 242100 h 1692000"/>
                  <a:gd name="connsiteX2" fmla="*/ 5528636 w 6250505"/>
                  <a:gd name="connsiteY2" fmla="*/ 14005 h 1692000"/>
                  <a:gd name="connsiteX3" fmla="*/ 862800 w 6250505"/>
                  <a:gd name="connsiteY3" fmla="*/ 0 h 1692000"/>
                  <a:gd name="connsiteX4" fmla="*/ 481800 w 6250505"/>
                  <a:gd name="connsiteY4" fmla="*/ 0 h 1692000"/>
                  <a:gd name="connsiteX5" fmla="*/ 469500 w 6250505"/>
                  <a:gd name="connsiteY5" fmla="*/ 0 h 1692000"/>
                  <a:gd name="connsiteX6" fmla="*/ 329400 w 6250505"/>
                  <a:gd name="connsiteY6" fmla="*/ 0 h 1692000"/>
                  <a:gd name="connsiteX7" fmla="*/ 0 w 6250505"/>
                  <a:gd name="connsiteY7" fmla="*/ 0 h 1692000"/>
                  <a:gd name="connsiteX8" fmla="*/ 469500 w 6250505"/>
                  <a:gd name="connsiteY8" fmla="*/ 846000 h 1692000"/>
                  <a:gd name="connsiteX9" fmla="*/ 0 w 6250505"/>
                  <a:gd name="connsiteY9" fmla="*/ 1692000 h 1692000"/>
                  <a:gd name="connsiteX10" fmla="*/ 253200 w 6250505"/>
                  <a:gd name="connsiteY10" fmla="*/ 1692000 h 1692000"/>
                  <a:gd name="connsiteX11" fmla="*/ 469500 w 6250505"/>
                  <a:gd name="connsiteY11" fmla="*/ 1692000 h 1692000"/>
                  <a:gd name="connsiteX12" fmla="*/ 481800 w 6250505"/>
                  <a:gd name="connsiteY12" fmla="*/ 1692000 h 1692000"/>
                  <a:gd name="connsiteX13" fmla="*/ 786600 w 6250505"/>
                  <a:gd name="connsiteY13" fmla="*/ 1692000 h 1692000"/>
                  <a:gd name="connsiteX14" fmla="*/ 6250505 w 6250505"/>
                  <a:gd name="connsiteY14" fmla="*/ 1692000 h 1692000"/>
                  <a:gd name="connsiteX15" fmla="*/ 5710281 w 6250505"/>
                  <a:gd name="connsiteY15" fmla="*/ 1183045 h 1692000"/>
                  <a:gd name="connsiteX16" fmla="*/ 5434081 w 6250505"/>
                  <a:gd name="connsiteY16" fmla="*/ 1135025 h 1692000"/>
                  <a:gd name="connsiteX17" fmla="*/ 5470096 w 6250505"/>
                  <a:gd name="connsiteY17" fmla="*/ 456190 h 1692000"/>
                  <a:gd name="connsiteX0" fmla="*/ 5470096 w 6250505"/>
                  <a:gd name="connsiteY0" fmla="*/ 456191 h 1692001"/>
                  <a:gd name="connsiteX1" fmla="*/ 5716283 w 6250505"/>
                  <a:gd name="connsiteY1" fmla="*/ 242101 h 1692001"/>
                  <a:gd name="connsiteX2" fmla="*/ 5577656 w 6250505"/>
                  <a:gd name="connsiteY2" fmla="*/ 0 h 1692001"/>
                  <a:gd name="connsiteX3" fmla="*/ 862800 w 6250505"/>
                  <a:gd name="connsiteY3" fmla="*/ 1 h 1692001"/>
                  <a:gd name="connsiteX4" fmla="*/ 481800 w 6250505"/>
                  <a:gd name="connsiteY4" fmla="*/ 1 h 1692001"/>
                  <a:gd name="connsiteX5" fmla="*/ 469500 w 6250505"/>
                  <a:gd name="connsiteY5" fmla="*/ 1 h 1692001"/>
                  <a:gd name="connsiteX6" fmla="*/ 329400 w 6250505"/>
                  <a:gd name="connsiteY6" fmla="*/ 1 h 1692001"/>
                  <a:gd name="connsiteX7" fmla="*/ 0 w 6250505"/>
                  <a:gd name="connsiteY7" fmla="*/ 1 h 1692001"/>
                  <a:gd name="connsiteX8" fmla="*/ 469500 w 6250505"/>
                  <a:gd name="connsiteY8" fmla="*/ 846001 h 1692001"/>
                  <a:gd name="connsiteX9" fmla="*/ 0 w 6250505"/>
                  <a:gd name="connsiteY9" fmla="*/ 1692001 h 1692001"/>
                  <a:gd name="connsiteX10" fmla="*/ 253200 w 6250505"/>
                  <a:gd name="connsiteY10" fmla="*/ 1692001 h 1692001"/>
                  <a:gd name="connsiteX11" fmla="*/ 469500 w 6250505"/>
                  <a:gd name="connsiteY11" fmla="*/ 1692001 h 1692001"/>
                  <a:gd name="connsiteX12" fmla="*/ 481800 w 6250505"/>
                  <a:gd name="connsiteY12" fmla="*/ 1692001 h 1692001"/>
                  <a:gd name="connsiteX13" fmla="*/ 786600 w 6250505"/>
                  <a:gd name="connsiteY13" fmla="*/ 1692001 h 1692001"/>
                  <a:gd name="connsiteX14" fmla="*/ 6250505 w 6250505"/>
                  <a:gd name="connsiteY14" fmla="*/ 1692001 h 1692001"/>
                  <a:gd name="connsiteX15" fmla="*/ 5710281 w 6250505"/>
                  <a:gd name="connsiteY15" fmla="*/ 1183046 h 1692001"/>
                  <a:gd name="connsiteX16" fmla="*/ 5434081 w 6250505"/>
                  <a:gd name="connsiteY16" fmla="*/ 1135026 h 1692001"/>
                  <a:gd name="connsiteX17" fmla="*/ 5470096 w 6250505"/>
                  <a:gd name="connsiteY17" fmla="*/ 456191 h 169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250505" h="1692001">
                    <a:moveTo>
                      <a:pt x="5470096" y="456191"/>
                    </a:moveTo>
                    <a:lnTo>
                      <a:pt x="5716283" y="242101"/>
                    </a:lnTo>
                    <a:cubicBezTo>
                      <a:pt x="5565030" y="42352"/>
                      <a:pt x="5637871" y="143726"/>
                      <a:pt x="5577656" y="0"/>
                    </a:cubicBezTo>
                    <a:lnTo>
                      <a:pt x="862800" y="1"/>
                    </a:lnTo>
                    <a:lnTo>
                      <a:pt x="481800" y="1"/>
                    </a:lnTo>
                    <a:lnTo>
                      <a:pt x="469500" y="1"/>
                    </a:lnTo>
                    <a:lnTo>
                      <a:pt x="329400" y="1"/>
                    </a:lnTo>
                    <a:lnTo>
                      <a:pt x="0" y="1"/>
                    </a:lnTo>
                    <a:lnTo>
                      <a:pt x="469500" y="846001"/>
                    </a:lnTo>
                    <a:lnTo>
                      <a:pt x="0" y="1692001"/>
                    </a:lnTo>
                    <a:lnTo>
                      <a:pt x="253200" y="1692001"/>
                    </a:lnTo>
                    <a:lnTo>
                      <a:pt x="469500" y="1692001"/>
                    </a:lnTo>
                    <a:lnTo>
                      <a:pt x="481800" y="1692001"/>
                    </a:lnTo>
                    <a:lnTo>
                      <a:pt x="786600" y="1692001"/>
                    </a:lnTo>
                    <a:lnTo>
                      <a:pt x="6250505" y="1692001"/>
                    </a:lnTo>
                    <a:lnTo>
                      <a:pt x="5710281" y="1183046"/>
                    </a:lnTo>
                    <a:lnTo>
                      <a:pt x="5434081" y="1135026"/>
                    </a:lnTo>
                    <a:lnTo>
                      <a:pt x="5470096" y="456191"/>
                    </a:lnTo>
                    <a:close/>
                  </a:path>
                </a:pathLst>
              </a:custGeom>
              <a:solidFill>
                <a:srgbClr val="C72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59" name="Шеврон 40">
                <a:extLst>
                  <a:ext uri="{FF2B5EF4-FFF2-40B4-BE49-F238E27FC236}">
                    <a16:creationId xmlns:a16="http://schemas.microsoft.com/office/drawing/2014/main" id="{E8897914-FCC0-4080-85E4-CFAA0461D848}"/>
                  </a:ext>
                </a:extLst>
              </p:cNvPr>
              <p:cNvSpPr/>
              <p:nvPr/>
            </p:nvSpPr>
            <p:spPr>
              <a:xfrm flipH="1">
                <a:off x="9553362" y="4895589"/>
                <a:ext cx="829146" cy="1534247"/>
              </a:xfrm>
              <a:prstGeom prst="chevron">
                <a:avLst/>
              </a:prstGeom>
              <a:solidFill>
                <a:srgbClr val="0C54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829119">
                  <a:defRPr/>
                </a:pPr>
                <a:endParaRPr lang="ru-RU" sz="1632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160" name="Группа 159">
                <a:extLst>
                  <a:ext uri="{FF2B5EF4-FFF2-40B4-BE49-F238E27FC236}">
                    <a16:creationId xmlns:a16="http://schemas.microsoft.com/office/drawing/2014/main" id="{5B1FCDDF-E3EE-4B87-A252-91E32A0B2757}"/>
                  </a:ext>
                </a:extLst>
              </p:cNvPr>
              <p:cNvGrpSpPr/>
              <p:nvPr/>
            </p:nvGrpSpPr>
            <p:grpSpPr>
              <a:xfrm>
                <a:off x="2072590" y="1503998"/>
                <a:ext cx="1904207" cy="1632177"/>
                <a:chOff x="2100000" y="0"/>
                <a:chExt cx="2100000" cy="1800000"/>
              </a:xfrm>
              <a:effectLst/>
            </p:grpSpPr>
            <p:sp>
              <p:nvSpPr>
                <p:cNvPr id="170" name="Трапеция 169">
                  <a:extLst>
                    <a:ext uri="{FF2B5EF4-FFF2-40B4-BE49-F238E27FC236}">
                      <a16:creationId xmlns:a16="http://schemas.microsoft.com/office/drawing/2014/main" id="{03248096-0E47-461D-A52A-55B572E0E050}"/>
                    </a:ext>
                  </a:extLst>
                </p:cNvPr>
                <p:cNvSpPr/>
                <p:nvPr/>
              </p:nvSpPr>
              <p:spPr>
                <a:xfrm>
                  <a:off x="2100000" y="0"/>
                  <a:ext cx="2100000" cy="1800000"/>
                </a:xfrm>
                <a:prstGeom prst="trapezoid">
                  <a:avLst>
                    <a:gd name="adj" fmla="val 58333"/>
                  </a:avLst>
                </a:prstGeom>
                <a:solidFill>
                  <a:schemeClr val="bg1"/>
                </a:solidFill>
                <a:ln w="38100">
                  <a:solidFill>
                    <a:srgbClr val="C7234E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defTabSz="914335">
                    <a:defRPr/>
                  </a:pPr>
                  <a:endParaRPr lang="ru-RU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71" name="Трапеция 4">
                  <a:extLst>
                    <a:ext uri="{FF2B5EF4-FFF2-40B4-BE49-F238E27FC236}">
                      <a16:creationId xmlns:a16="http://schemas.microsoft.com/office/drawing/2014/main" id="{57B0E69E-2C1A-4B24-BE73-545A3756AC3D}"/>
                    </a:ext>
                  </a:extLst>
                </p:cNvPr>
                <p:cNvSpPr txBox="1"/>
                <p:nvPr/>
              </p:nvSpPr>
              <p:spPr>
                <a:xfrm>
                  <a:off x="2100000" y="0"/>
                  <a:ext cx="2100000" cy="1800000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20729" tIns="20729" rIns="20729" bIns="20729" numCol="1" spcCol="1270" anchor="ctr" anchorCtr="0">
                  <a:noAutofit/>
                </a:bodyPr>
                <a:lstStyle/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  <a:p>
                  <a:pPr algn="ctr" defTabSz="72547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163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</p:txBody>
            </p:sp>
          </p:grpSp>
          <p:grpSp>
            <p:nvGrpSpPr>
              <p:cNvPr id="161" name="Группа 160">
                <a:extLst>
                  <a:ext uri="{FF2B5EF4-FFF2-40B4-BE49-F238E27FC236}">
                    <a16:creationId xmlns:a16="http://schemas.microsoft.com/office/drawing/2014/main" id="{F20FF516-D53A-4E89-BA28-E3D7E1A7C66B}"/>
                  </a:ext>
                </a:extLst>
              </p:cNvPr>
              <p:cNvGrpSpPr/>
              <p:nvPr/>
            </p:nvGrpSpPr>
            <p:grpSpPr>
              <a:xfrm>
                <a:off x="1121350" y="3135227"/>
                <a:ext cx="3808414" cy="1632177"/>
                <a:chOff x="1050000" y="1800000"/>
                <a:chExt cx="4200000" cy="1800000"/>
              </a:xfrm>
              <a:effectLst/>
            </p:grpSpPr>
            <p:sp>
              <p:nvSpPr>
                <p:cNvPr id="168" name="Трапеция 167">
                  <a:extLst>
                    <a:ext uri="{FF2B5EF4-FFF2-40B4-BE49-F238E27FC236}">
                      <a16:creationId xmlns:a16="http://schemas.microsoft.com/office/drawing/2014/main" id="{9748BF8C-4C07-43BB-A912-68AC58A04B8C}"/>
                    </a:ext>
                  </a:extLst>
                </p:cNvPr>
                <p:cNvSpPr/>
                <p:nvPr/>
              </p:nvSpPr>
              <p:spPr>
                <a:xfrm>
                  <a:off x="1050000" y="1800000"/>
                  <a:ext cx="4200000" cy="1800000"/>
                </a:xfrm>
                <a:prstGeom prst="trapezoid">
                  <a:avLst>
                    <a:gd name="adj" fmla="val 58333"/>
                  </a:avLst>
                </a:prstGeom>
                <a:solidFill>
                  <a:schemeClr val="bg1"/>
                </a:solidFill>
                <a:ln w="38100">
                  <a:solidFill>
                    <a:srgbClr val="603E7B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defTabSz="914335">
                    <a:defRPr/>
                  </a:pPr>
                  <a:endParaRPr lang="ru-RU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69" name="Трапеция 6">
                  <a:extLst>
                    <a:ext uri="{FF2B5EF4-FFF2-40B4-BE49-F238E27FC236}">
                      <a16:creationId xmlns:a16="http://schemas.microsoft.com/office/drawing/2014/main" id="{2C0F55D4-9FA6-445E-8D31-940197D838D6}"/>
                    </a:ext>
                  </a:extLst>
                </p:cNvPr>
                <p:cNvSpPr txBox="1"/>
                <p:nvPr/>
              </p:nvSpPr>
              <p:spPr>
                <a:xfrm>
                  <a:off x="1784999" y="1800000"/>
                  <a:ext cx="2730000" cy="1800000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36851" tIns="36851" rIns="36851" bIns="36851" numCol="1" spcCol="1270" anchor="ctr" anchorCtr="0">
                  <a:noAutofit/>
                </a:bodyPr>
                <a:lstStyle/>
                <a:p>
                  <a:pPr algn="ctr" defTabSz="128974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2902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</p:txBody>
            </p:sp>
          </p:grpSp>
          <p:grpSp>
            <p:nvGrpSpPr>
              <p:cNvPr id="162" name="Группа 161">
                <a:extLst>
                  <a:ext uri="{FF2B5EF4-FFF2-40B4-BE49-F238E27FC236}">
                    <a16:creationId xmlns:a16="http://schemas.microsoft.com/office/drawing/2014/main" id="{A89AB421-A430-424B-8AD6-E424B6B42DA3}"/>
                  </a:ext>
                </a:extLst>
              </p:cNvPr>
              <p:cNvGrpSpPr/>
              <p:nvPr/>
            </p:nvGrpSpPr>
            <p:grpSpPr>
              <a:xfrm>
                <a:off x="169246" y="4780010"/>
                <a:ext cx="5712621" cy="1632177"/>
                <a:chOff x="0" y="3600000"/>
                <a:chExt cx="6300000" cy="1800000"/>
              </a:xfrm>
              <a:effectLst/>
            </p:grpSpPr>
            <p:sp>
              <p:nvSpPr>
                <p:cNvPr id="166" name="Трапеция 165">
                  <a:extLst>
                    <a:ext uri="{FF2B5EF4-FFF2-40B4-BE49-F238E27FC236}">
                      <a16:creationId xmlns:a16="http://schemas.microsoft.com/office/drawing/2014/main" id="{A2351831-02C8-4DD8-93EF-BBA9157B77CD}"/>
                    </a:ext>
                  </a:extLst>
                </p:cNvPr>
                <p:cNvSpPr/>
                <p:nvPr/>
              </p:nvSpPr>
              <p:spPr>
                <a:xfrm>
                  <a:off x="0" y="3600000"/>
                  <a:ext cx="6300000" cy="1800000"/>
                </a:xfrm>
                <a:prstGeom prst="trapezoid">
                  <a:avLst>
                    <a:gd name="adj" fmla="val 58333"/>
                  </a:avLst>
                </a:prstGeom>
                <a:solidFill>
                  <a:schemeClr val="bg1"/>
                </a:solidFill>
                <a:ln w="38100">
                  <a:solidFill>
                    <a:srgbClr val="0C54A0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defTabSz="914335">
                    <a:defRPr/>
                  </a:pPr>
                  <a:endParaRPr lang="ru-RU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67" name="Трапеция 8">
                  <a:extLst>
                    <a:ext uri="{FF2B5EF4-FFF2-40B4-BE49-F238E27FC236}">
                      <a16:creationId xmlns:a16="http://schemas.microsoft.com/office/drawing/2014/main" id="{B9456D88-B75E-4357-A487-4C81F0D2E364}"/>
                    </a:ext>
                  </a:extLst>
                </p:cNvPr>
                <p:cNvSpPr txBox="1"/>
                <p:nvPr/>
              </p:nvSpPr>
              <p:spPr>
                <a:xfrm>
                  <a:off x="1102499" y="3600000"/>
                  <a:ext cx="4095000" cy="1800000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32245" tIns="32245" rIns="32245" bIns="32245" numCol="1" spcCol="1270" anchor="ctr" anchorCtr="0">
                  <a:noAutofit/>
                </a:bodyPr>
                <a:lstStyle/>
                <a:p>
                  <a:pPr algn="ctr" defTabSz="1128523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ru-RU" sz="2539" dirty="0">
                    <a:solidFill>
                      <a:srgbClr val="182F5B"/>
                    </a:solidFill>
                    <a:latin typeface="Roboto Light" panose="020B0604020202020204" charset="0"/>
                    <a:cs typeface="Roboto Light" panose="020B0604020202020204" charset="0"/>
                  </a:endParaRPr>
                </a:p>
              </p:txBody>
            </p:sp>
          </p:grpSp>
          <p:pic>
            <p:nvPicPr>
              <p:cNvPr id="163" name="Рисунок 162">
                <a:extLst>
                  <a:ext uri="{FF2B5EF4-FFF2-40B4-BE49-F238E27FC236}">
                    <a16:creationId xmlns:a16="http://schemas.microsoft.com/office/drawing/2014/main" id="{D49C0C5C-8788-42F8-93A2-A3EA80C36E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10119" y="2174341"/>
                <a:ext cx="816089" cy="816089"/>
              </a:xfrm>
              <a:prstGeom prst="rect">
                <a:avLst/>
              </a:prstGeom>
            </p:spPr>
          </p:pic>
          <p:pic>
            <p:nvPicPr>
              <p:cNvPr id="164" name="Рисунок 163">
                <a:extLst>
                  <a:ext uri="{FF2B5EF4-FFF2-40B4-BE49-F238E27FC236}">
                    <a16:creationId xmlns:a16="http://schemas.microsoft.com/office/drawing/2014/main" id="{ED17C4B1-E9C6-45B6-9A93-44AE62BD0D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66157" y="3292642"/>
                <a:ext cx="1305742" cy="1305742"/>
              </a:xfrm>
              <a:prstGeom prst="rect">
                <a:avLst/>
              </a:prstGeom>
            </p:spPr>
          </p:pic>
          <p:pic>
            <p:nvPicPr>
              <p:cNvPr id="165" name="Рисунок 164">
                <a:extLst>
                  <a:ext uri="{FF2B5EF4-FFF2-40B4-BE49-F238E27FC236}">
                    <a16:creationId xmlns:a16="http://schemas.microsoft.com/office/drawing/2014/main" id="{7EC03623-6C37-45FC-89DD-B0BE5A6FC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50402" y="4937426"/>
                <a:ext cx="1305742" cy="1305742"/>
              </a:xfrm>
              <a:prstGeom prst="rect">
                <a:avLst/>
              </a:prstGeom>
            </p:spPr>
          </p:pic>
        </p:grp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E2EE20B5-A256-4CBC-A255-179C4DA58C66}"/>
                </a:ext>
              </a:extLst>
            </p:cNvPr>
            <p:cNvSpPr txBox="1"/>
            <p:nvPr/>
          </p:nvSpPr>
          <p:spPr>
            <a:xfrm>
              <a:off x="3280136" y="2048183"/>
              <a:ext cx="2675552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>
                  <a:solidFill>
                    <a:srgbClr val="182F5B"/>
                  </a:solidFill>
                  <a:latin typeface="Roboto Light" panose="020B0604020202020204" charset="0"/>
                  <a:cs typeface="Roboto Light" panose="020B0604020202020204" charset="0"/>
                </a:defRPr>
              </a:lvl1pPr>
            </a:lstStyle>
            <a:p>
              <a:pPr defTabSz="829119">
                <a:spcAft>
                  <a:spcPts val="600"/>
                </a:spcAft>
                <a:defRPr/>
              </a:pPr>
              <a:r>
                <a:rPr lang="ru-RU" sz="1200" b="1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Трудоустройство: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Стажировки на базе партнера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Трудоустройство в процессе обучения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Обучение по программам ДПО сотрудников предприятия </a:t>
              </a:r>
              <a:r>
                <a:rPr lang="ru-RU" sz="900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и </a:t>
              </a: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</a:rPr>
                <a:t>университета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224236E9-F3C2-4BF6-999E-B38294110B30}"/>
                </a:ext>
              </a:extLst>
            </p:cNvPr>
            <p:cNvSpPr txBox="1"/>
            <p:nvPr/>
          </p:nvSpPr>
          <p:spPr>
            <a:xfrm>
              <a:off x="3902159" y="3419186"/>
              <a:ext cx="33803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900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Участие </a:t>
              </a: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в Акселераторе ГУАП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Подготовка и подача заявок на гранты, НИР/НИОКР</a:t>
              </a: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Работа над проектом партнера, вуза, </a:t>
              </a:r>
              <a:r>
                <a:rPr lang="ru-RU" sz="900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инициативным проектом</a:t>
              </a:r>
              <a:endParaRPr lang="ru-RU" sz="900" dirty="0">
                <a:solidFill>
                  <a:prstClr val="white"/>
                </a:solidFill>
                <a:latin typeface="+mj-lt"/>
                <a:ea typeface="Roboto Light" panose="020B0604020202020204" charset="0"/>
                <a:cs typeface="Roboto Light" panose="020B0604020202020204" charset="0"/>
              </a:endParaRPr>
            </a:p>
            <a:p>
              <a:pPr marL="171438" indent="-171438" defTabSz="914335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Участие в открытых семинарах, мастер-классах, </a:t>
              </a:r>
              <a:r>
                <a:rPr lang="ru-RU" sz="900" dirty="0" err="1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хакатонах</a:t>
              </a: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, чемпионатах, олимпиадах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10458953-5FC4-4E5A-A623-DCBA4A6B0CCC}"/>
                </a:ext>
              </a:extLst>
            </p:cNvPr>
            <p:cNvSpPr txBox="1"/>
            <p:nvPr/>
          </p:nvSpPr>
          <p:spPr>
            <a:xfrm>
              <a:off x="4643474" y="4535893"/>
              <a:ext cx="3427793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119">
                <a:spcAft>
                  <a:spcPts val="600"/>
                </a:spcAft>
                <a:defRPr/>
              </a:pPr>
              <a:r>
                <a:rPr lang="ru-RU" sz="1200" b="1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Образовательная деятельность </a:t>
              </a:r>
              <a:r>
                <a:rPr lang="ru-RU" sz="1200" b="1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/>
              </a:r>
              <a:br>
                <a:rPr lang="ru-RU" sz="1200" b="1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</a:br>
              <a:r>
                <a:rPr lang="ru-RU" sz="1200" b="1" dirty="0" smtClean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(</a:t>
              </a:r>
              <a:r>
                <a:rPr lang="ru-RU" sz="1200" b="1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ОПОП ВО ОПК):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Сквозной модуль проектной деятельности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Практическая подготовка </a:t>
              </a:r>
            </a:p>
            <a:p>
              <a:pPr marL="171438" indent="-171438" defTabSz="829119">
                <a:buFont typeface="Arial" panose="020B0604020202020204" pitchFamily="34" charset="0"/>
                <a:buChar char="•"/>
                <a:defRPr/>
              </a:pPr>
              <a:r>
                <a:rPr lang="ru-RU" sz="900" dirty="0">
                  <a:solidFill>
                    <a:prstClr val="white"/>
                  </a:solidFill>
                  <a:latin typeface="+mj-lt"/>
                  <a:ea typeface="Roboto Light" panose="020B0604020202020204" charset="0"/>
                  <a:cs typeface="Roboto Light" panose="020B0604020202020204" charset="0"/>
                </a:rPr>
                <a:t>Освоение в рамках ОПОП ВО ОПК элективных и факультативных дисциплин</a:t>
              </a:r>
            </a:p>
          </p:txBody>
        </p:sp>
      </p:grpSp>
      <p:sp>
        <p:nvSpPr>
          <p:cNvPr id="174" name="Прямоугольник 173"/>
          <p:cNvSpPr/>
          <p:nvPr/>
        </p:nvSpPr>
        <p:spPr>
          <a:xfrm>
            <a:off x="3344091" y="3151744"/>
            <a:ext cx="19450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829119">
              <a:spcAft>
                <a:spcPts val="600"/>
              </a:spcAft>
              <a:defRPr/>
            </a:pPr>
            <a:r>
              <a:rPr lang="ru-RU" sz="1200" b="1" dirty="0" err="1">
                <a:solidFill>
                  <a:prstClr val="white"/>
                </a:solidFill>
                <a:latin typeface="Calibri"/>
                <a:ea typeface="Roboto Light" panose="020B0604020202020204" charset="0"/>
                <a:cs typeface="Roboto Light" panose="020B0604020202020204" charset="0"/>
              </a:rPr>
              <a:t>Внеучебная</a:t>
            </a:r>
            <a:r>
              <a:rPr lang="ru-RU" sz="1200" b="1" dirty="0">
                <a:solidFill>
                  <a:prstClr val="white"/>
                </a:solidFill>
                <a:latin typeface="Calibri"/>
                <a:ea typeface="Roboto Light" panose="020B0604020202020204" charset="0"/>
                <a:cs typeface="Roboto Light" panose="020B0604020202020204" charset="0"/>
              </a:rPr>
              <a:t> деятельность:</a:t>
            </a:r>
          </a:p>
        </p:txBody>
      </p:sp>
    </p:spTree>
    <p:extLst>
      <p:ext uri="{BB962C8B-B14F-4D97-AF65-F5344CB8AC3E}">
        <p14:creationId xmlns:p14="http://schemas.microsoft.com/office/powerpoint/2010/main" val="11448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Реализация образовательных программ в рамках ядерных направлений развития ГУАП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127735"/>
              </p:ext>
            </p:extLst>
          </p:nvPr>
        </p:nvGraphicFramePr>
        <p:xfrm>
          <a:off x="334962" y="1268413"/>
          <a:ext cx="11593513" cy="2226946"/>
        </p:xfrm>
        <a:graphic>
          <a:graphicData uri="http://schemas.openxmlformats.org/drawingml/2006/table">
            <a:tbl>
              <a:tblPr firstRow="1" firstCol="1" bandRow="1"/>
              <a:tblGrid>
                <a:gridCol w="2892149">
                  <a:extLst>
                    <a:ext uri="{9D8B030D-6E8A-4147-A177-3AD203B41FA5}">
                      <a16:colId xmlns:a16="http://schemas.microsoft.com/office/drawing/2014/main" val="2047851176"/>
                    </a:ext>
                  </a:extLst>
                </a:gridCol>
                <a:gridCol w="1440226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2022521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1396673">
                  <a:extLst>
                    <a:ext uri="{9D8B030D-6E8A-4147-A177-3AD203B41FA5}">
                      <a16:colId xmlns:a16="http://schemas.microsoft.com/office/drawing/2014/main" val="2627376105"/>
                    </a:ext>
                  </a:extLst>
                </a:gridCol>
                <a:gridCol w="2231353">
                  <a:extLst>
                    <a:ext uri="{9D8B030D-6E8A-4147-A177-3AD203B41FA5}">
                      <a16:colId xmlns:a16="http://schemas.microsoft.com/office/drawing/2014/main" val="3314410687"/>
                    </a:ext>
                  </a:extLst>
                </a:gridCol>
                <a:gridCol w="1610591">
                  <a:extLst>
                    <a:ext uri="{9D8B030D-6E8A-4147-A177-3AD203B41FA5}">
                      <a16:colId xmlns:a16="http://schemas.microsoft.com/office/drawing/2014/main" val="2931669348"/>
                    </a:ext>
                  </a:extLst>
                </a:gridCol>
              </a:tblGrid>
              <a:tr h="412708">
                <a:tc grid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Реализация образовательных программ 2022 года приема в рамках ядерных направлений развития ГУАП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90238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Образовательные треки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Ядерные  направления развития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(количество ОП)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Численность </a:t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обучающихся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408852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Аэрокосмос</a:t>
                      </a:r>
                      <a:endParaRPr lang="ru-RU" sz="11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Приборостроение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 и ИИ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Глобальные проблемы </a:t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современности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Исследовательский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Технологический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Предпринимательский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Численность обучающихся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725691"/>
              </p:ext>
            </p:extLst>
          </p:nvPr>
        </p:nvGraphicFramePr>
        <p:xfrm>
          <a:off x="334963" y="3706652"/>
          <a:ext cx="11593513" cy="2563430"/>
        </p:xfrm>
        <a:graphic>
          <a:graphicData uri="http://schemas.openxmlformats.org/drawingml/2006/table">
            <a:tbl>
              <a:tblPr firstRow="1" firstCol="1" bandRow="1"/>
              <a:tblGrid>
                <a:gridCol w="2892149">
                  <a:extLst>
                    <a:ext uri="{9D8B030D-6E8A-4147-A177-3AD203B41FA5}">
                      <a16:colId xmlns:a16="http://schemas.microsoft.com/office/drawing/2014/main" val="2047851176"/>
                    </a:ext>
                  </a:extLst>
                </a:gridCol>
                <a:gridCol w="1440226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2022521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  <a:gridCol w="1421553">
                  <a:extLst>
                    <a:ext uri="{9D8B030D-6E8A-4147-A177-3AD203B41FA5}">
                      <a16:colId xmlns:a16="http://schemas.microsoft.com/office/drawing/2014/main" val="2627376105"/>
                    </a:ext>
                  </a:extLst>
                </a:gridCol>
                <a:gridCol w="2206473">
                  <a:extLst>
                    <a:ext uri="{9D8B030D-6E8A-4147-A177-3AD203B41FA5}">
                      <a16:colId xmlns:a16="http://schemas.microsoft.com/office/drawing/2014/main" val="3314410687"/>
                    </a:ext>
                  </a:extLst>
                </a:gridCol>
                <a:gridCol w="1610591">
                  <a:extLst>
                    <a:ext uri="{9D8B030D-6E8A-4147-A177-3AD203B41FA5}">
                      <a16:colId xmlns:a16="http://schemas.microsoft.com/office/drawing/2014/main" val="2931669348"/>
                    </a:ext>
                  </a:extLst>
                </a:gridCol>
              </a:tblGrid>
              <a:tr h="462188">
                <a:tc grid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Планируемая реализация образовательных программ 2023 года приема в рамках ядерных направлений развития ГУАП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0292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Образовательные треки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Ядерные  направления развития</a:t>
                      </a:r>
                      <a:r>
                        <a:rPr lang="ru-RU" sz="1100" b="1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(количество ОП)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Общий </a:t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222080">
                <a:tc v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Аэрокосмос</a:t>
                      </a:r>
                      <a:endParaRPr lang="ru-RU" sz="11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Приборостроение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 и ИИ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Глобальные проблемы </a:t>
                      </a:r>
                      <a:b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современности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212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Исследовательский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 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212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Технологический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 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212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Предпринимательский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212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Управленческий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0793041"/>
                  </a:ext>
                </a:extLst>
              </a:tr>
              <a:tr h="2212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Общий итог</a:t>
                      </a:r>
                    </a:p>
                  </a:txBody>
                  <a:tcPr marL="68580" marR="685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94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Прямоугольник с двумя скругленными противолежащими углами 10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867400" y="2097088"/>
            <a:ext cx="6097588" cy="3000299"/>
          </a:xfrm>
          <a:prstGeom prst="round2DiagRect">
            <a:avLst/>
          </a:prstGeom>
          <a:gradFill>
            <a:gsLst>
              <a:gs pos="0">
                <a:schemeClr val="accent1">
                  <a:alpha val="87000"/>
                </a:schemeClr>
              </a:gs>
              <a:gs pos="100000">
                <a:srgbClr val="D7E7F5">
                  <a:shade val="100000"/>
                  <a:satMod val="115000"/>
                </a:srgbClr>
              </a:gs>
            </a:gsLst>
            <a:lin ang="13200000" scaled="0"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Проектная деятельность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1466455" y="1246584"/>
            <a:ext cx="65830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Проектная деятельность — это дисциплина трека, которая внедрена во все учебные планы ядерных образовательных программ ГУАП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+mj-lt"/>
              <a:ea typeface="Roboto Medium" panose="02000000000000000000" pitchFamily="2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F29E42B-07F9-47FF-A3D2-712666064B75}"/>
              </a:ext>
            </a:extLst>
          </p:cNvPr>
          <p:cNvSpPr txBox="1"/>
          <p:nvPr/>
        </p:nvSpPr>
        <p:spPr>
          <a:xfrm>
            <a:off x="2672904" y="3898116"/>
            <a:ext cx="264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по образовательным программам магистратуры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AFE73C3-3671-4C2F-BA29-BF4FEDF52D83}"/>
              </a:ext>
            </a:extLst>
          </p:cNvPr>
          <p:cNvSpPr txBox="1"/>
          <p:nvPr/>
        </p:nvSpPr>
        <p:spPr>
          <a:xfrm>
            <a:off x="2672904" y="2586855"/>
            <a:ext cx="2885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по образовательным программам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бакалавриата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 и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специалитета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+mj-lt"/>
              <a:ea typeface="Roboto Medium" panose="02000000000000000000" pitchFamily="2" charset="0"/>
            </a:endParaRPr>
          </a:p>
        </p:txBody>
      </p:sp>
      <p:sp>
        <p:nvSpPr>
          <p:cNvPr id="83" name="Овал 82">
            <a:extLst>
              <a:ext uri="{FF2B5EF4-FFF2-40B4-BE49-F238E27FC236}">
                <a16:creationId xmlns:a16="http://schemas.microsoft.com/office/drawing/2014/main" id="{4CBF65A0-6E02-4FB3-BD4D-7F76A2D203F6}"/>
              </a:ext>
            </a:extLst>
          </p:cNvPr>
          <p:cNvSpPr/>
          <p:nvPr/>
        </p:nvSpPr>
        <p:spPr>
          <a:xfrm>
            <a:off x="1472018" y="2420937"/>
            <a:ext cx="1067320" cy="10080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5-7 семестр</a:t>
            </a:r>
          </a:p>
        </p:txBody>
      </p:sp>
      <p:sp>
        <p:nvSpPr>
          <p:cNvPr id="84" name="Овал 83">
            <a:extLst>
              <a:ext uri="{FF2B5EF4-FFF2-40B4-BE49-F238E27FC236}">
                <a16:creationId xmlns:a16="http://schemas.microsoft.com/office/drawing/2014/main" id="{C0874795-770E-495B-BD30-D07DF70B4E21}"/>
              </a:ext>
            </a:extLst>
          </p:cNvPr>
          <p:cNvSpPr/>
          <p:nvPr/>
        </p:nvSpPr>
        <p:spPr>
          <a:xfrm>
            <a:off x="283713" y="5209377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150+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студентов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прошли апробацию</a:t>
            </a:r>
          </a:p>
        </p:txBody>
      </p:sp>
      <p:sp>
        <p:nvSpPr>
          <p:cNvPr id="86" name="Овал 85">
            <a:extLst>
              <a:ext uri="{FF2B5EF4-FFF2-40B4-BE49-F238E27FC236}">
                <a16:creationId xmlns:a16="http://schemas.microsoft.com/office/drawing/2014/main" id="{ED962B6D-DCC2-42B3-B351-8A79DF459BD1}"/>
              </a:ext>
            </a:extLst>
          </p:cNvPr>
          <p:cNvSpPr/>
          <p:nvPr/>
        </p:nvSpPr>
        <p:spPr>
          <a:xfrm>
            <a:off x="1796598" y="5219283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30+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проектов выполнено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87" name="Овал 86">
            <a:extLst>
              <a:ext uri="{FF2B5EF4-FFF2-40B4-BE49-F238E27FC236}">
                <a16:creationId xmlns:a16="http://schemas.microsoft.com/office/drawing/2014/main" id="{152C94C1-EFC4-4115-AC6E-DAE00F339E0F}"/>
              </a:ext>
            </a:extLst>
          </p:cNvPr>
          <p:cNvSpPr/>
          <p:nvPr/>
        </p:nvSpPr>
        <p:spPr>
          <a:xfrm>
            <a:off x="7475218" y="5267176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500+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студентов ежегодно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к 2026 году </a:t>
            </a:r>
          </a:p>
        </p:txBody>
      </p:sp>
      <p:sp>
        <p:nvSpPr>
          <p:cNvPr id="88" name="Овал 87">
            <a:extLst>
              <a:ext uri="{FF2B5EF4-FFF2-40B4-BE49-F238E27FC236}">
                <a16:creationId xmlns:a16="http://schemas.microsoft.com/office/drawing/2014/main" id="{FF58F545-27D4-4C15-8353-68D155CF0070}"/>
              </a:ext>
            </a:extLst>
          </p:cNvPr>
          <p:cNvSpPr/>
          <p:nvPr/>
        </p:nvSpPr>
        <p:spPr>
          <a:xfrm>
            <a:off x="8988103" y="5252813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100+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проектов ежегодно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к 2026 году </a:t>
            </a:r>
          </a:p>
        </p:txBody>
      </p:sp>
      <p:sp>
        <p:nvSpPr>
          <p:cNvPr id="89" name="Овал 88">
            <a:extLst>
              <a:ext uri="{FF2B5EF4-FFF2-40B4-BE49-F238E27FC236}">
                <a16:creationId xmlns:a16="http://schemas.microsoft.com/office/drawing/2014/main" id="{7B7101F7-1C6B-43CE-AE41-612FE84F00B5}"/>
              </a:ext>
            </a:extLst>
          </p:cNvPr>
          <p:cNvSpPr/>
          <p:nvPr/>
        </p:nvSpPr>
        <p:spPr>
          <a:xfrm>
            <a:off x="10500988" y="5267175"/>
            <a:ext cx="1356050" cy="12807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50%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проектов партнеров</a:t>
            </a:r>
          </a:p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к 2026 году </a:t>
            </a:r>
          </a:p>
        </p:txBody>
      </p:sp>
      <p:sp>
        <p:nvSpPr>
          <p:cNvPr id="90" name="Стрелка: шеврон 29">
            <a:extLst>
              <a:ext uri="{FF2B5EF4-FFF2-40B4-BE49-F238E27FC236}">
                <a16:creationId xmlns:a16="http://schemas.microsoft.com/office/drawing/2014/main" id="{0B9AB951-E838-41E2-9099-00049F20632E}"/>
              </a:ext>
            </a:extLst>
          </p:cNvPr>
          <p:cNvSpPr/>
          <p:nvPr/>
        </p:nvSpPr>
        <p:spPr>
          <a:xfrm>
            <a:off x="3309483" y="5670397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91" name="Стрелка: шеврон 30">
            <a:extLst>
              <a:ext uri="{FF2B5EF4-FFF2-40B4-BE49-F238E27FC236}">
                <a16:creationId xmlns:a16="http://schemas.microsoft.com/office/drawing/2014/main" id="{B9297A0F-11FD-4F55-8519-66103FAFE9F0}"/>
              </a:ext>
            </a:extLst>
          </p:cNvPr>
          <p:cNvSpPr/>
          <p:nvPr/>
        </p:nvSpPr>
        <p:spPr>
          <a:xfrm>
            <a:off x="4090072" y="5684760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92" name="Стрелка: шеврон 31">
            <a:extLst>
              <a:ext uri="{FF2B5EF4-FFF2-40B4-BE49-F238E27FC236}">
                <a16:creationId xmlns:a16="http://schemas.microsoft.com/office/drawing/2014/main" id="{49C39492-166E-4E3A-99E9-359DA092EC9B}"/>
              </a:ext>
            </a:extLst>
          </p:cNvPr>
          <p:cNvSpPr/>
          <p:nvPr/>
        </p:nvSpPr>
        <p:spPr>
          <a:xfrm>
            <a:off x="4914359" y="5684759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93" name="Стрелка: шеврон 32">
            <a:extLst>
              <a:ext uri="{FF2B5EF4-FFF2-40B4-BE49-F238E27FC236}">
                <a16:creationId xmlns:a16="http://schemas.microsoft.com/office/drawing/2014/main" id="{63B51D65-733D-4C07-96D5-77EE4B7F2492}"/>
              </a:ext>
            </a:extLst>
          </p:cNvPr>
          <p:cNvSpPr/>
          <p:nvPr/>
        </p:nvSpPr>
        <p:spPr>
          <a:xfrm>
            <a:off x="5762342" y="5696584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C007668E-6314-4BEB-8F30-79CA81175C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772" y="1299160"/>
            <a:ext cx="857072" cy="857072"/>
          </a:xfrm>
          <a:prstGeom prst="rect">
            <a:avLst/>
          </a:prstGeom>
        </p:spPr>
      </p:pic>
      <p:sp>
        <p:nvSpPr>
          <p:cNvPr id="96" name="Овал 95">
            <a:extLst>
              <a:ext uri="{FF2B5EF4-FFF2-40B4-BE49-F238E27FC236}">
                <a16:creationId xmlns:a16="http://schemas.microsoft.com/office/drawing/2014/main" id="{4CBF65A0-6E02-4FB3-BD4D-7F76A2D203F6}"/>
              </a:ext>
            </a:extLst>
          </p:cNvPr>
          <p:cNvSpPr/>
          <p:nvPr/>
        </p:nvSpPr>
        <p:spPr>
          <a:xfrm>
            <a:off x="1472018" y="3693705"/>
            <a:ext cx="1067320" cy="1008063"/>
          </a:xfrm>
          <a:prstGeom prst="ellipse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2-3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</a:rPr>
              <a:t>семестр</a:t>
            </a:r>
          </a:p>
        </p:txBody>
      </p:sp>
      <p:sp>
        <p:nvSpPr>
          <p:cNvPr id="101" name="Стрелка: шеврон 32">
            <a:extLst>
              <a:ext uri="{FF2B5EF4-FFF2-40B4-BE49-F238E27FC236}">
                <a16:creationId xmlns:a16="http://schemas.microsoft.com/office/drawing/2014/main" id="{63B51D65-733D-4C07-96D5-77EE4B7F2492}"/>
              </a:ext>
            </a:extLst>
          </p:cNvPr>
          <p:cNvSpPr/>
          <p:nvPr/>
        </p:nvSpPr>
        <p:spPr>
          <a:xfrm>
            <a:off x="6562677" y="5701030"/>
            <a:ext cx="834123" cy="445599"/>
          </a:xfrm>
          <a:prstGeom prst="chevron">
            <a:avLst/>
          </a:prstGeom>
          <a:gradFill>
            <a:gsLst>
              <a:gs pos="100000">
                <a:srgbClr val="0059A9"/>
              </a:gs>
              <a:gs pos="0">
                <a:srgbClr val="C7234E"/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</a:ln>
          <a:effectLst>
            <a:outerShdw blurRad="3048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08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1C55A5F-FDD0-49E9-84B3-25F9B4D38A9E}"/>
              </a:ext>
            </a:extLst>
          </p:cNvPr>
          <p:cNvSpPr txBox="1"/>
          <p:nvPr/>
        </p:nvSpPr>
        <p:spPr>
          <a:xfrm>
            <a:off x="6562677" y="2537691"/>
            <a:ext cx="521581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Как часто?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Единый проектный день в неделю для всех ядерных образовательных программ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____________________________________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Единое проектное пространство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Междисциплинарные команды</a:t>
            </a:r>
          </a:p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 Medium" panose="02000000000000000000" pitchFamily="2" charset="0"/>
              </a:rPr>
              <a:t>Цифровая платформа</a:t>
            </a:r>
          </a:p>
        </p:txBody>
      </p:sp>
      <p:pic>
        <p:nvPicPr>
          <p:cNvPr id="104" name="Рисунок 103">
            <a:extLst>
              <a:ext uri="{FF2B5EF4-FFF2-40B4-BE49-F238E27FC236}">
                <a16:creationId xmlns:a16="http://schemas.microsoft.com/office/drawing/2014/main" id="{F9DBD84B-F5A7-44E4-83F8-F8A72C363E6F}"/>
              </a:ext>
            </a:extLst>
          </p:cNvPr>
          <p:cNvPicPr preferRelativeResize="0"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5079388"/>
            <a:ext cx="11628000" cy="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Выпуск специалистов в ГУАП (граждан РФ) в 2023/2024 уч. году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437289"/>
              </p:ext>
            </p:extLst>
          </p:nvPr>
        </p:nvGraphicFramePr>
        <p:xfrm>
          <a:off x="334963" y="1230313"/>
          <a:ext cx="11593511" cy="2416203"/>
        </p:xfrm>
        <a:graphic>
          <a:graphicData uri="http://schemas.openxmlformats.org/drawingml/2006/table">
            <a:tbl>
              <a:tblPr firstRow="1" firstCol="1" bandRow="1"/>
              <a:tblGrid>
                <a:gridCol w="1466664">
                  <a:extLst>
                    <a:ext uri="{9D8B030D-6E8A-4147-A177-3AD203B41FA5}">
                      <a16:colId xmlns:a16="http://schemas.microsoft.com/office/drawing/2014/main" val="648958626"/>
                    </a:ext>
                  </a:extLst>
                </a:gridCol>
                <a:gridCol w="872502">
                  <a:extLst>
                    <a:ext uri="{9D8B030D-6E8A-4147-A177-3AD203B41FA5}">
                      <a16:colId xmlns:a16="http://schemas.microsoft.com/office/drawing/2014/main" val="4253325131"/>
                    </a:ext>
                  </a:extLst>
                </a:gridCol>
                <a:gridCol w="1240322">
                  <a:extLst>
                    <a:ext uri="{9D8B030D-6E8A-4147-A177-3AD203B41FA5}">
                      <a16:colId xmlns:a16="http://schemas.microsoft.com/office/drawing/2014/main" val="1525528496"/>
                    </a:ext>
                  </a:extLst>
                </a:gridCol>
                <a:gridCol w="763275">
                  <a:extLst>
                    <a:ext uri="{9D8B030D-6E8A-4147-A177-3AD203B41FA5}">
                      <a16:colId xmlns:a16="http://schemas.microsoft.com/office/drawing/2014/main" val="1396402944"/>
                    </a:ext>
                  </a:extLst>
                </a:gridCol>
                <a:gridCol w="1144913">
                  <a:extLst>
                    <a:ext uri="{9D8B030D-6E8A-4147-A177-3AD203B41FA5}">
                      <a16:colId xmlns:a16="http://schemas.microsoft.com/office/drawing/2014/main" val="3559515514"/>
                    </a:ext>
                  </a:extLst>
                </a:gridCol>
                <a:gridCol w="763275">
                  <a:extLst>
                    <a:ext uri="{9D8B030D-6E8A-4147-A177-3AD203B41FA5}">
                      <a16:colId xmlns:a16="http://schemas.microsoft.com/office/drawing/2014/main" val="2535640644"/>
                    </a:ext>
                  </a:extLst>
                </a:gridCol>
                <a:gridCol w="1240322">
                  <a:extLst>
                    <a:ext uri="{9D8B030D-6E8A-4147-A177-3AD203B41FA5}">
                      <a16:colId xmlns:a16="http://schemas.microsoft.com/office/drawing/2014/main" val="1877928264"/>
                    </a:ext>
                  </a:extLst>
                </a:gridCol>
                <a:gridCol w="763275">
                  <a:extLst>
                    <a:ext uri="{9D8B030D-6E8A-4147-A177-3AD203B41FA5}">
                      <a16:colId xmlns:a16="http://schemas.microsoft.com/office/drawing/2014/main" val="4172443714"/>
                    </a:ext>
                  </a:extLst>
                </a:gridCol>
                <a:gridCol w="11449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49503">
                  <a:extLst>
                    <a:ext uri="{9D8B030D-6E8A-4147-A177-3AD203B41FA5}">
                      <a16:colId xmlns:a16="http://schemas.microsoft.com/office/drawing/2014/main" val="2742286331"/>
                    </a:ext>
                  </a:extLst>
                </a:gridCol>
                <a:gridCol w="114454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5873">
                <a:tc gridSpan="1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440093"/>
                  </a:ext>
                </a:extLst>
              </a:tr>
              <a:tr h="37506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Магистратура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Аспирантура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93335"/>
                  </a:ext>
                </a:extLst>
              </a:tr>
              <a:tr h="387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164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17,3%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1228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21,6%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37,6%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1943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24,7%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680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9,7%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9,7%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07985"/>
                  </a:ext>
                </a:extLst>
              </a:tr>
              <a:tr h="2633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3,8%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24,0%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568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4077172"/>
                  </a:ext>
                </a:extLst>
              </a:tr>
              <a:tr h="3643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273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17,3%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1675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35,2%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Х</a:t>
                      </a:r>
                      <a:endParaRPr lang="ru-RU" sz="13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2542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20,5%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52046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275767"/>
              </p:ext>
            </p:extLst>
          </p:nvPr>
        </p:nvGraphicFramePr>
        <p:xfrm>
          <a:off x="334963" y="3984974"/>
          <a:ext cx="4202401" cy="2323752"/>
        </p:xfrm>
        <a:graphic>
          <a:graphicData uri="http://schemas.openxmlformats.org/drawingml/2006/table">
            <a:tbl>
              <a:tblPr firstRow="1" firstCol="1" bandRow="1"/>
              <a:tblGrid>
                <a:gridCol w="1482480">
                  <a:extLst>
                    <a:ext uri="{9D8B030D-6E8A-4147-A177-3AD203B41FA5}">
                      <a16:colId xmlns:a16="http://schemas.microsoft.com/office/drawing/2014/main" val="3323283274"/>
                    </a:ext>
                  </a:extLst>
                </a:gridCol>
                <a:gridCol w="1069725">
                  <a:extLst>
                    <a:ext uri="{9D8B030D-6E8A-4147-A177-3AD203B41FA5}">
                      <a16:colId xmlns:a16="http://schemas.microsoft.com/office/drawing/2014/main" val="1736405687"/>
                    </a:ext>
                  </a:extLst>
                </a:gridCol>
                <a:gridCol w="1650196">
                  <a:extLst>
                    <a:ext uri="{9D8B030D-6E8A-4147-A177-3AD203B41FA5}">
                      <a16:colId xmlns:a16="http://schemas.microsoft.com/office/drawing/2014/main" val="1910782558"/>
                    </a:ext>
                  </a:extLst>
                </a:gridCol>
              </a:tblGrid>
              <a:tr h="635264"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со средним профессиональным образованием в ГУАП 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923806"/>
                  </a:ext>
                </a:extLst>
              </a:tr>
              <a:tr h="5830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</a:t>
                      </a:r>
                      <a:endParaRPr lang="en-US" sz="11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обучения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328185"/>
                  </a:ext>
                </a:extLst>
              </a:tr>
              <a:tr h="60473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22,4%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5513544"/>
                  </a:ext>
                </a:extLst>
              </a:tr>
              <a:tr h="50072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22,4%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714606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073866"/>
              </p:ext>
            </p:extLst>
          </p:nvPr>
        </p:nvGraphicFramePr>
        <p:xfrm>
          <a:off x="4689763" y="3984973"/>
          <a:ext cx="7238712" cy="2339627"/>
        </p:xfrm>
        <a:graphic>
          <a:graphicData uri="http://schemas.openxmlformats.org/drawingml/2006/table">
            <a:tbl>
              <a:tblPr firstRow="1" firstCol="1" bandRow="1"/>
              <a:tblGrid>
                <a:gridCol w="1250694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806427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1189579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  <a:gridCol w="806427">
                  <a:extLst>
                    <a:ext uri="{9D8B030D-6E8A-4147-A177-3AD203B41FA5}">
                      <a16:colId xmlns:a16="http://schemas.microsoft.com/office/drawing/2014/main" val="546765694"/>
                    </a:ext>
                  </a:extLst>
                </a:gridCol>
                <a:gridCol w="1189579">
                  <a:extLst>
                    <a:ext uri="{9D8B030D-6E8A-4147-A177-3AD203B41FA5}">
                      <a16:colId xmlns:a16="http://schemas.microsoft.com/office/drawing/2014/main" val="4018280689"/>
                    </a:ext>
                  </a:extLst>
                </a:gridCol>
                <a:gridCol w="806427">
                  <a:extLst>
                    <a:ext uri="{9D8B030D-6E8A-4147-A177-3AD203B41FA5}">
                      <a16:colId xmlns:a16="http://schemas.microsoft.com/office/drawing/2014/main" val="1858177276"/>
                    </a:ext>
                  </a:extLst>
                </a:gridCol>
                <a:gridCol w="1189579">
                  <a:extLst>
                    <a:ext uri="{9D8B030D-6E8A-4147-A177-3AD203B41FA5}">
                      <a16:colId xmlns:a16="http://schemas.microsoft.com/office/drawing/2014/main" val="4046968951"/>
                    </a:ext>
                  </a:extLst>
                </a:gridCol>
              </a:tblGrid>
              <a:tr h="628591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 </a:t>
                      </a:r>
                      <a:b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6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Ивангородском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филиале ГУАП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299497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182810"/>
                  </a:ext>
                </a:extLst>
              </a:tr>
              <a:tr h="2823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2994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2994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8,7%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14,3%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90157"/>
                  </a:ext>
                </a:extLst>
              </a:tr>
              <a:tr h="5301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25,0%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9,3%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12,7%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Выпуск специалистов в ГУАП (иностранных граждан) в 2023/2024 уч. году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Образовательная 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24711"/>
              </p:ext>
            </p:extLst>
          </p:nvPr>
        </p:nvGraphicFramePr>
        <p:xfrm>
          <a:off x="334963" y="1230313"/>
          <a:ext cx="11593511" cy="2416203"/>
        </p:xfrm>
        <a:graphic>
          <a:graphicData uri="http://schemas.openxmlformats.org/drawingml/2006/table">
            <a:tbl>
              <a:tblPr firstRow="1" firstCol="1" bandRow="1"/>
              <a:tblGrid>
                <a:gridCol w="1466664">
                  <a:extLst>
                    <a:ext uri="{9D8B030D-6E8A-4147-A177-3AD203B41FA5}">
                      <a16:colId xmlns:a16="http://schemas.microsoft.com/office/drawing/2014/main" val="648958626"/>
                    </a:ext>
                  </a:extLst>
                </a:gridCol>
                <a:gridCol w="872502">
                  <a:extLst>
                    <a:ext uri="{9D8B030D-6E8A-4147-A177-3AD203B41FA5}">
                      <a16:colId xmlns:a16="http://schemas.microsoft.com/office/drawing/2014/main" val="4253325131"/>
                    </a:ext>
                  </a:extLst>
                </a:gridCol>
                <a:gridCol w="1240322">
                  <a:extLst>
                    <a:ext uri="{9D8B030D-6E8A-4147-A177-3AD203B41FA5}">
                      <a16:colId xmlns:a16="http://schemas.microsoft.com/office/drawing/2014/main" val="1525528496"/>
                    </a:ext>
                  </a:extLst>
                </a:gridCol>
                <a:gridCol w="763275">
                  <a:extLst>
                    <a:ext uri="{9D8B030D-6E8A-4147-A177-3AD203B41FA5}">
                      <a16:colId xmlns:a16="http://schemas.microsoft.com/office/drawing/2014/main" val="1396402944"/>
                    </a:ext>
                  </a:extLst>
                </a:gridCol>
                <a:gridCol w="1144913">
                  <a:extLst>
                    <a:ext uri="{9D8B030D-6E8A-4147-A177-3AD203B41FA5}">
                      <a16:colId xmlns:a16="http://schemas.microsoft.com/office/drawing/2014/main" val="3559515514"/>
                    </a:ext>
                  </a:extLst>
                </a:gridCol>
                <a:gridCol w="763275">
                  <a:extLst>
                    <a:ext uri="{9D8B030D-6E8A-4147-A177-3AD203B41FA5}">
                      <a16:colId xmlns:a16="http://schemas.microsoft.com/office/drawing/2014/main" val="2535640644"/>
                    </a:ext>
                  </a:extLst>
                </a:gridCol>
                <a:gridCol w="1240322">
                  <a:extLst>
                    <a:ext uri="{9D8B030D-6E8A-4147-A177-3AD203B41FA5}">
                      <a16:colId xmlns:a16="http://schemas.microsoft.com/office/drawing/2014/main" val="1877928264"/>
                    </a:ext>
                  </a:extLst>
                </a:gridCol>
                <a:gridCol w="763275">
                  <a:extLst>
                    <a:ext uri="{9D8B030D-6E8A-4147-A177-3AD203B41FA5}">
                      <a16:colId xmlns:a16="http://schemas.microsoft.com/office/drawing/2014/main" val="4172443714"/>
                    </a:ext>
                  </a:extLst>
                </a:gridCol>
                <a:gridCol w="11449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49503">
                  <a:extLst>
                    <a:ext uri="{9D8B030D-6E8A-4147-A177-3AD203B41FA5}">
                      <a16:colId xmlns:a16="http://schemas.microsoft.com/office/drawing/2014/main" val="2742286331"/>
                    </a:ext>
                  </a:extLst>
                </a:gridCol>
                <a:gridCol w="114454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5873">
                <a:tc gridSpan="1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440093"/>
                  </a:ext>
                </a:extLst>
              </a:tr>
              <a:tr h="37506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Магистратура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Аспирантура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93335"/>
                  </a:ext>
                </a:extLst>
              </a:tr>
              <a:tr h="387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164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3,6%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5,6%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680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07985"/>
                  </a:ext>
                </a:extLst>
              </a:tr>
              <a:tr h="2633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4077172"/>
                  </a:ext>
                </a:extLst>
              </a:tr>
              <a:tr h="36437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5,7%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3,6%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300" b="1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4,8%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52046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756619"/>
              </p:ext>
            </p:extLst>
          </p:nvPr>
        </p:nvGraphicFramePr>
        <p:xfrm>
          <a:off x="334965" y="3984974"/>
          <a:ext cx="7527492" cy="2318844"/>
        </p:xfrm>
        <a:graphic>
          <a:graphicData uri="http://schemas.openxmlformats.org/drawingml/2006/table">
            <a:tbl>
              <a:tblPr firstRow="1" firstCol="1" bandRow="1"/>
              <a:tblGrid>
                <a:gridCol w="1479980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852055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1212273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  <a:gridCol w="831984">
                  <a:extLst>
                    <a:ext uri="{9D8B030D-6E8A-4147-A177-3AD203B41FA5}">
                      <a16:colId xmlns:a16="http://schemas.microsoft.com/office/drawing/2014/main" val="546765694"/>
                    </a:ext>
                  </a:extLst>
                </a:gridCol>
                <a:gridCol w="1107652">
                  <a:extLst>
                    <a:ext uri="{9D8B030D-6E8A-4147-A177-3AD203B41FA5}">
                      <a16:colId xmlns:a16="http://schemas.microsoft.com/office/drawing/2014/main" val="4018280689"/>
                    </a:ext>
                  </a:extLst>
                </a:gridCol>
                <a:gridCol w="806647">
                  <a:extLst>
                    <a:ext uri="{9D8B030D-6E8A-4147-A177-3AD203B41FA5}">
                      <a16:colId xmlns:a16="http://schemas.microsoft.com/office/drawing/2014/main" val="1858177276"/>
                    </a:ext>
                  </a:extLst>
                </a:gridCol>
                <a:gridCol w="1236901">
                  <a:extLst>
                    <a:ext uri="{9D8B030D-6E8A-4147-A177-3AD203B41FA5}">
                      <a16:colId xmlns:a16="http://schemas.microsoft.com/office/drawing/2014/main" val="4046968951"/>
                    </a:ext>
                  </a:extLst>
                </a:gridCol>
              </a:tblGrid>
              <a:tr h="593273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 </a:t>
                      </a:r>
                      <a:b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6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Ивангородском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филиале ГУАП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28267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Форма обучения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182810"/>
                  </a:ext>
                </a:extLst>
              </a:tr>
              <a:tr h="2665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 отличием</a:t>
                      </a: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3589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</a:txBody>
                  <a:tcPr marL="68580" marR="6858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10,0%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3982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90157"/>
                  </a:ext>
                </a:extLst>
              </a:tr>
              <a:tr h="4191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34290" marR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ru-RU" sz="13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  <p:sp>
        <p:nvSpPr>
          <p:cNvPr id="7" name="Прямоугольник с двумя скругленными противолежащими углами 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086974" y="3872818"/>
            <a:ext cx="3841500" cy="2616882"/>
          </a:xfrm>
          <a:prstGeom prst="round2DiagRect">
            <a:avLst/>
          </a:prstGeom>
          <a:solidFill>
            <a:schemeClr val="accent2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9220" y="4288707"/>
            <a:ext cx="303175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2023/2024 </a:t>
            </a:r>
            <a:r>
              <a:rPr lang="ru-RU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уч.году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выпускникам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было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подготовлено и выдано </a:t>
            </a:r>
            <a:endParaRPr lang="ru-RU" dirty="0" smtClean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14 ЕПД</a:t>
            </a:r>
            <a:endParaRPr lang="en-US" sz="3200" b="1" dirty="0" smtClean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Европейское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приложение к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диплому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25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Прямоугольник с двумя скругленными противолежащими углами 16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941006" y="1433943"/>
            <a:ext cx="3987469" cy="3833381"/>
          </a:xfrm>
          <a:prstGeom prst="round2DiagRect">
            <a:avLst>
              <a:gd name="adj1" fmla="val 9102"/>
              <a:gd name="adj2" fmla="val 0"/>
            </a:avLst>
          </a:prstGeom>
          <a:solidFill>
            <a:srgbClr val="002060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47" name="Прямоугольник 146"/>
          <p:cNvSpPr/>
          <p:nvPr/>
        </p:nvSpPr>
        <p:spPr>
          <a:xfrm>
            <a:off x="8628065" y="1648714"/>
            <a:ext cx="3117771" cy="557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Приемная 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кампания 2024/25 ГУАП</a:t>
            </a:r>
          </a:p>
        </p:txBody>
      </p:sp>
      <p:grpSp>
        <p:nvGrpSpPr>
          <p:cNvPr id="170" name="Группа 169"/>
          <p:cNvGrpSpPr/>
          <p:nvPr/>
        </p:nvGrpSpPr>
        <p:grpSpPr>
          <a:xfrm>
            <a:off x="8909488" y="2412364"/>
            <a:ext cx="3104444" cy="1016290"/>
            <a:chOff x="8587026" y="2415773"/>
            <a:chExt cx="3104444" cy="1016290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8587026" y="2415773"/>
              <a:ext cx="12813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+mj-lt"/>
                </a:rPr>
                <a:t>Кафедра №13</a:t>
              </a:r>
              <a:endParaRPr lang="ru-RU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8" name="Прямоугольник 157"/>
            <p:cNvSpPr/>
            <p:nvPr/>
          </p:nvSpPr>
          <p:spPr>
            <a:xfrm>
              <a:off x="8602598" y="2724177"/>
              <a:ext cx="308887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  <a:latin typeface="Calibri"/>
                </a:rPr>
                <a:t>24.03.02</a:t>
              </a:r>
              <a:r>
                <a:rPr lang="ru-RU" sz="1400" dirty="0">
                  <a:solidFill>
                    <a:schemeClr val="bg1"/>
                  </a:solidFill>
                  <a:latin typeface="Calibri"/>
                </a:rPr>
                <a:t> - </a:t>
              </a:r>
              <a:r>
                <a:rPr lang="ru-RU" sz="1200" dirty="0">
                  <a:solidFill>
                    <a:schemeClr val="bg1"/>
                  </a:solidFill>
                  <a:latin typeface="Calibri"/>
                </a:rPr>
                <a:t>зачислено </a:t>
              </a:r>
              <a:r>
                <a:rPr lang="ru-RU" sz="2000" b="1" dirty="0">
                  <a:solidFill>
                    <a:srgbClr val="FF66FF"/>
                  </a:solidFill>
                  <a:latin typeface="Calibri"/>
                </a:rPr>
                <a:t>65</a:t>
              </a:r>
              <a:r>
                <a:rPr lang="ru-RU" sz="1200" dirty="0">
                  <a:solidFill>
                    <a:schemeClr val="bg1"/>
                  </a:solidFill>
                  <a:latin typeface="Calibri"/>
                </a:rPr>
                <a:t> человек</a:t>
              </a:r>
            </a:p>
            <a:p>
              <a:r>
                <a:rPr lang="ru-RU" b="1" dirty="0">
                  <a:solidFill>
                    <a:schemeClr val="bg1"/>
                  </a:solidFill>
                  <a:latin typeface="Calibri"/>
                </a:rPr>
                <a:t>24.05.06</a:t>
              </a:r>
              <a:r>
                <a:rPr lang="ru-RU" sz="1400" dirty="0">
                  <a:solidFill>
                    <a:schemeClr val="bg1"/>
                  </a:solidFill>
                  <a:latin typeface="Calibri"/>
                </a:rPr>
                <a:t> - </a:t>
              </a:r>
              <a:r>
                <a:rPr lang="ru-RU" sz="1200" dirty="0">
                  <a:solidFill>
                    <a:schemeClr val="bg1"/>
                  </a:solidFill>
                  <a:latin typeface="Calibri"/>
                </a:rPr>
                <a:t>зачислено </a:t>
              </a:r>
              <a:r>
                <a:rPr lang="ru-RU" sz="2000" b="1" dirty="0">
                  <a:solidFill>
                    <a:srgbClr val="FF66FF"/>
                  </a:solidFill>
                  <a:latin typeface="Calibri"/>
                </a:rPr>
                <a:t>30</a:t>
              </a:r>
              <a:r>
                <a:rPr lang="ru-RU" sz="1200" dirty="0">
                  <a:solidFill>
                    <a:schemeClr val="bg1"/>
                  </a:solidFill>
                  <a:latin typeface="Calibri"/>
                </a:rPr>
                <a:t> человек</a:t>
              </a:r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Новая национальная модель высшего образования 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Стратегия развития</a:t>
            </a:r>
            <a:endParaRPr lang="ru-RU" dirty="0"/>
          </a:p>
        </p:txBody>
      </p:sp>
      <p:sp>
        <p:nvSpPr>
          <p:cNvPr id="106" name="Прямоугольник с двумя скругленными противолежащими углами 10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656594" y="1433943"/>
            <a:ext cx="3872950" cy="3833381"/>
          </a:xfrm>
          <a:prstGeom prst="round2DiagRect">
            <a:avLst>
              <a:gd name="adj1" fmla="val 9102"/>
              <a:gd name="adj2" fmla="val 0"/>
            </a:avLst>
          </a:prstGeom>
          <a:solidFill>
            <a:srgbClr val="D7E7F5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12157" y="1666539"/>
            <a:ext cx="32791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b="1" dirty="0">
                <a:solidFill>
                  <a:srgbClr val="002060"/>
                </a:solidFill>
                <a:latin typeface="+mj-lt"/>
              </a:rPr>
              <a:t>Приемная 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>кампания 2023/24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+mj-lt"/>
              </a:rPr>
            </a:br>
            <a:r>
              <a:rPr lang="ru-RU" b="1" dirty="0" smtClean="0">
                <a:solidFill>
                  <a:srgbClr val="002060"/>
                </a:solidFill>
                <a:latin typeface="+mj-lt"/>
              </a:rPr>
              <a:t>6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вузов </a:t>
            </a:r>
          </a:p>
        </p:txBody>
      </p:sp>
      <p:grpSp>
        <p:nvGrpSpPr>
          <p:cNvPr id="105" name="Группа 104"/>
          <p:cNvGrpSpPr/>
          <p:nvPr/>
        </p:nvGrpSpPr>
        <p:grpSpPr>
          <a:xfrm>
            <a:off x="5189875" y="2453133"/>
            <a:ext cx="2851046" cy="2088708"/>
            <a:chOff x="8047699" y="2892590"/>
            <a:chExt cx="2851046" cy="2088708"/>
          </a:xfrm>
        </p:grpSpPr>
        <p:grpSp>
          <p:nvGrpSpPr>
            <p:cNvPr id="92" name="Группа 91"/>
            <p:cNvGrpSpPr/>
            <p:nvPr/>
          </p:nvGrpSpPr>
          <p:grpSpPr>
            <a:xfrm>
              <a:off x="8047699" y="3343147"/>
              <a:ext cx="1711862" cy="461665"/>
              <a:chOff x="7435142" y="2705284"/>
              <a:chExt cx="1711862" cy="461665"/>
            </a:xfrm>
          </p:grpSpPr>
          <p:sp>
            <p:nvSpPr>
              <p:cNvPr id="90" name="Прямоугольник 89"/>
              <p:cNvSpPr/>
              <p:nvPr/>
            </p:nvSpPr>
            <p:spPr>
              <a:xfrm>
                <a:off x="7435142" y="2705284"/>
                <a:ext cx="87556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>
                    <a:solidFill>
                      <a:srgbClr val="C00000"/>
                    </a:solidFill>
                    <a:latin typeface="+mj-lt"/>
                  </a:rPr>
                  <a:t>5 </a:t>
                </a:r>
                <a:r>
                  <a:rPr lang="ru-RU" sz="2400" b="1" dirty="0" smtClean="0">
                    <a:solidFill>
                      <a:srgbClr val="C00000"/>
                    </a:solidFill>
                    <a:latin typeface="+mj-lt"/>
                  </a:rPr>
                  <a:t>314</a:t>
                </a:r>
                <a:endParaRPr lang="ru-RU" sz="2400" b="1" dirty="0">
                  <a:solidFill>
                    <a:srgbClr val="C00000"/>
                  </a:solidFill>
                  <a:latin typeface="+mj-lt"/>
                </a:endParaRPr>
              </a:p>
            </p:txBody>
          </p:sp>
          <p:sp>
            <p:nvSpPr>
              <p:cNvPr id="91" name="Прямоугольник 90"/>
              <p:cNvSpPr/>
              <p:nvPr/>
            </p:nvSpPr>
            <p:spPr>
              <a:xfrm>
                <a:off x="8237781" y="2740786"/>
                <a:ext cx="909223" cy="4022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ru-RU" sz="1200" dirty="0">
                    <a:solidFill>
                      <a:srgbClr val="002060"/>
                    </a:solidFill>
                    <a:latin typeface="Calibri"/>
                  </a:rPr>
                  <a:t>человек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/>
                </a:r>
                <a:b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</a:b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>зачислено </a:t>
                </a:r>
                <a:endParaRPr lang="ru-RU" sz="1200" dirty="0">
                  <a:solidFill>
                    <a:srgbClr val="002060"/>
                  </a:solidFill>
                  <a:latin typeface="Calibri"/>
                </a:endParaRPr>
              </a:p>
            </p:txBody>
          </p:sp>
        </p:grpSp>
        <p:grpSp>
          <p:nvGrpSpPr>
            <p:cNvPr id="94" name="Группа 93"/>
            <p:cNvGrpSpPr/>
            <p:nvPr/>
          </p:nvGrpSpPr>
          <p:grpSpPr>
            <a:xfrm>
              <a:off x="8069411" y="4052802"/>
              <a:ext cx="2519409" cy="461665"/>
              <a:chOff x="7453987" y="2730149"/>
              <a:chExt cx="2519409" cy="461665"/>
            </a:xfrm>
          </p:grpSpPr>
          <p:sp>
            <p:nvSpPr>
              <p:cNvPr id="95" name="Прямоугольник 94"/>
              <p:cNvSpPr/>
              <p:nvPr/>
            </p:nvSpPr>
            <p:spPr>
              <a:xfrm>
                <a:off x="7453987" y="2730149"/>
                <a:ext cx="87556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>
                    <a:solidFill>
                      <a:srgbClr val="C00000"/>
                    </a:solidFill>
                    <a:latin typeface="+mj-lt"/>
                  </a:rPr>
                  <a:t>4 </a:t>
                </a:r>
                <a:r>
                  <a:rPr lang="ru-RU" sz="2400" b="1" dirty="0" smtClean="0">
                    <a:solidFill>
                      <a:srgbClr val="C00000"/>
                    </a:solidFill>
                    <a:latin typeface="+mj-lt"/>
                  </a:rPr>
                  <a:t>608</a:t>
                </a:r>
                <a:endParaRPr lang="ru-RU" sz="2400" b="1" dirty="0">
                  <a:solidFill>
                    <a:srgbClr val="C00000"/>
                  </a:solidFill>
                  <a:latin typeface="+mj-lt"/>
                </a:endParaRPr>
              </a:p>
            </p:txBody>
          </p:sp>
          <p:sp>
            <p:nvSpPr>
              <p:cNvPr id="96" name="Прямоугольник 95"/>
              <p:cNvSpPr/>
              <p:nvPr/>
            </p:nvSpPr>
            <p:spPr>
              <a:xfrm>
                <a:off x="8239973" y="2767020"/>
                <a:ext cx="1733423" cy="4022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ru-RU" sz="1200" dirty="0">
                    <a:solidFill>
                      <a:srgbClr val="002060"/>
                    </a:solidFill>
                    <a:latin typeface="Calibri"/>
                  </a:rPr>
                  <a:t>в рамках контрольных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/>
                </a:r>
                <a:b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</a:b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>цифр </a:t>
                </a:r>
                <a:r>
                  <a:rPr lang="ru-RU" sz="1200" dirty="0">
                    <a:solidFill>
                      <a:srgbClr val="002060"/>
                    </a:solidFill>
                    <a:latin typeface="Calibri"/>
                  </a:rPr>
                  <a:t>приема</a:t>
                </a:r>
              </a:p>
            </p:txBody>
          </p:sp>
        </p:grpSp>
        <p:sp>
          <p:nvSpPr>
            <p:cNvPr id="98" name="Прямоугольник 97"/>
            <p:cNvSpPr/>
            <p:nvPr/>
          </p:nvSpPr>
          <p:spPr>
            <a:xfrm>
              <a:off x="8868830" y="3774835"/>
              <a:ext cx="9302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b="1" dirty="0">
                  <a:solidFill>
                    <a:srgbClr val="002060"/>
                  </a:solidFill>
                  <a:latin typeface="+mj-lt"/>
                </a:rPr>
                <a:t>из которых</a:t>
              </a:r>
            </a:p>
          </p:txBody>
        </p:sp>
        <p:grpSp>
          <p:nvGrpSpPr>
            <p:cNvPr id="99" name="Группа 98"/>
            <p:cNvGrpSpPr/>
            <p:nvPr/>
          </p:nvGrpSpPr>
          <p:grpSpPr>
            <a:xfrm>
              <a:off x="8267462" y="2892590"/>
              <a:ext cx="2584747" cy="461665"/>
              <a:chOff x="7678409" y="2672999"/>
              <a:chExt cx="2584747" cy="461665"/>
            </a:xfrm>
          </p:grpSpPr>
          <p:sp>
            <p:nvSpPr>
              <p:cNvPr id="100" name="Прямоугольник 99"/>
              <p:cNvSpPr/>
              <p:nvPr/>
            </p:nvSpPr>
            <p:spPr>
              <a:xfrm>
                <a:off x="7678409" y="2672999"/>
                <a:ext cx="6511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 smtClean="0">
                    <a:solidFill>
                      <a:srgbClr val="C00000"/>
                    </a:solidFill>
                    <a:latin typeface="+mj-lt"/>
                  </a:rPr>
                  <a:t>113</a:t>
                </a:r>
                <a:endParaRPr lang="ru-RU" sz="2400" b="1" dirty="0">
                  <a:solidFill>
                    <a:srgbClr val="C00000"/>
                  </a:solidFill>
                  <a:latin typeface="+mj-lt"/>
                </a:endParaRPr>
              </a:p>
            </p:txBody>
          </p:sp>
          <p:sp>
            <p:nvSpPr>
              <p:cNvPr id="101" name="Прямоугольник 100"/>
              <p:cNvSpPr/>
              <p:nvPr/>
            </p:nvSpPr>
            <p:spPr>
              <a:xfrm>
                <a:off x="8239973" y="2690952"/>
                <a:ext cx="2023183" cy="425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dirty="0">
                    <a:solidFill>
                      <a:srgbClr val="002060"/>
                    </a:solidFill>
                    <a:latin typeface="Calibri"/>
                  </a:rPr>
                  <a:t>специальностей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/>
                </a:r>
                <a:b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</a:b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>и </a:t>
                </a:r>
                <a:r>
                  <a:rPr lang="ru-RU" sz="1200" dirty="0">
                    <a:solidFill>
                      <a:srgbClr val="002060"/>
                    </a:solidFill>
                    <a:latin typeface="Calibri"/>
                  </a:rPr>
                  <a:t>направлений подготовки </a:t>
                </a:r>
              </a:p>
            </p:txBody>
          </p:sp>
        </p:grpSp>
        <p:grpSp>
          <p:nvGrpSpPr>
            <p:cNvPr id="102" name="Группа 101"/>
            <p:cNvGrpSpPr/>
            <p:nvPr/>
          </p:nvGrpSpPr>
          <p:grpSpPr>
            <a:xfrm>
              <a:off x="8298673" y="4519633"/>
              <a:ext cx="2600072" cy="461665"/>
              <a:chOff x="7678408" y="2749199"/>
              <a:chExt cx="2600072" cy="461665"/>
            </a:xfrm>
          </p:grpSpPr>
          <p:sp>
            <p:nvSpPr>
              <p:cNvPr id="103" name="Прямоугольник 102"/>
              <p:cNvSpPr/>
              <p:nvPr/>
            </p:nvSpPr>
            <p:spPr>
              <a:xfrm>
                <a:off x="7678408" y="2749199"/>
                <a:ext cx="6511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 smtClean="0">
                    <a:solidFill>
                      <a:srgbClr val="C00000"/>
                    </a:solidFill>
                    <a:latin typeface="+mj-lt"/>
                  </a:rPr>
                  <a:t>706</a:t>
                </a:r>
                <a:endParaRPr lang="ru-RU" sz="2400" b="1" dirty="0">
                  <a:solidFill>
                    <a:srgbClr val="C00000"/>
                  </a:solidFill>
                  <a:latin typeface="+mj-lt"/>
                </a:endParaRPr>
              </a:p>
            </p:txBody>
          </p:sp>
          <p:sp>
            <p:nvSpPr>
              <p:cNvPr id="104" name="Прямоугольник 103"/>
              <p:cNvSpPr/>
              <p:nvPr/>
            </p:nvSpPr>
            <p:spPr>
              <a:xfrm>
                <a:off x="8239973" y="2786070"/>
                <a:ext cx="2038507" cy="4022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ru-RU" sz="1200" dirty="0">
                    <a:solidFill>
                      <a:srgbClr val="002060"/>
                    </a:solidFill>
                    <a:latin typeface="Calibri"/>
                  </a:rPr>
                  <a:t>за счет средств физических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/>
                </a:r>
                <a:b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</a:br>
                <a:r>
                  <a:rPr lang="ru-RU" sz="1200" dirty="0" smtClean="0">
                    <a:solidFill>
                      <a:srgbClr val="002060"/>
                    </a:solidFill>
                    <a:latin typeface="Calibri"/>
                  </a:rPr>
                  <a:t>и </a:t>
                </a:r>
                <a:r>
                  <a:rPr lang="ru-RU" sz="1200" dirty="0">
                    <a:solidFill>
                      <a:srgbClr val="002060"/>
                    </a:solidFill>
                    <a:latin typeface="Calibri"/>
                  </a:rPr>
                  <a:t>(или) юридических лиц</a:t>
                </a:r>
              </a:p>
            </p:txBody>
          </p:sp>
        </p:grpSp>
      </p:grpSp>
      <p:grpSp>
        <p:nvGrpSpPr>
          <p:cNvPr id="107" name="Группа 106"/>
          <p:cNvGrpSpPr/>
          <p:nvPr/>
        </p:nvGrpSpPr>
        <p:grpSpPr>
          <a:xfrm>
            <a:off x="334962" y="1290992"/>
            <a:ext cx="4642537" cy="5162196"/>
            <a:chOff x="334962" y="1290992"/>
            <a:chExt cx="4642537" cy="5162196"/>
          </a:xfrm>
          <a:solidFill>
            <a:srgbClr val="EBF3FA"/>
          </a:solidFill>
        </p:grpSpPr>
        <p:sp>
          <p:nvSpPr>
            <p:cNvPr id="17" name="Прямоугольник с двумя скругленными противолежащими углами 1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4962" y="1290992"/>
              <a:ext cx="4642537" cy="5162196"/>
            </a:xfrm>
            <a:prstGeom prst="round2DiagRect">
              <a:avLst>
                <a:gd name="adj1" fmla="val 9102"/>
                <a:gd name="adj2" fmla="val 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567795" y="1547626"/>
              <a:ext cx="4155554" cy="460638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 участников пилотного проекта </a:t>
              </a: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ru-RU" sz="1100" i="1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Указ Президента Российской Федерации от 12 мая 2023г. № </a:t>
              </a:r>
              <a:r>
                <a:rPr lang="ru-RU" sz="1100" i="1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343</a:t>
              </a:r>
            </a:p>
            <a:p>
              <a:endParaRPr lang="ru-RU" sz="1100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66700" lvl="0" indent="-266700">
                <a:spcAft>
                  <a:spcPts val="800"/>
                </a:spcAft>
                <a:buFont typeface="Symbol" panose="05050102010706020507" pitchFamily="18" charset="2"/>
                <a:buChar char=""/>
              </a:pP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Балтийский федеральный университет 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им. </a:t>
              </a:r>
              <a:r>
                <a:rPr lang="ru-RU" sz="1600" dirty="0" err="1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Иммануила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Канта</a:t>
              </a:r>
              <a:endPara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66700" lvl="0" indent="-266700">
                <a:spcAft>
                  <a:spcPts val="800"/>
                </a:spcAft>
                <a:buFont typeface="Symbol" panose="05050102010706020507" pitchFamily="18" charset="2"/>
                <a:buChar char=""/>
              </a:pP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Московский авиационный институт 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национальный исследовательский университет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  <a:endPara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66700" lvl="0" indent="-266700">
                <a:spcAft>
                  <a:spcPts val="800"/>
                </a:spcAft>
                <a:buFont typeface="Symbol" panose="05050102010706020507" pitchFamily="18" charset="2"/>
                <a:buChar char=""/>
              </a:pP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Национальный исследовательский технологический университет «МИСИС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»</a:t>
              </a:r>
              <a:endPara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66700" lvl="0" indent="-266700">
                <a:spcAft>
                  <a:spcPts val="800"/>
                </a:spcAft>
                <a:buFont typeface="Symbol" panose="05050102010706020507" pitchFamily="18" charset="2"/>
                <a:buChar char=""/>
              </a:pP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Московский педагогический государственный университет,</a:t>
              </a:r>
            </a:p>
            <a:p>
              <a:pPr marL="266700" lvl="0" indent="-266700">
                <a:spcAft>
                  <a:spcPts val="800"/>
                </a:spcAft>
                <a:buFont typeface="Symbol" panose="05050102010706020507" pitchFamily="18" charset="2"/>
                <a:buChar char=""/>
              </a:pP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Санкт-Петербургский горный университет императрицы Екатерины </a:t>
              </a:r>
              <a:r>
                <a:rPr lang="en-US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II</a:t>
              </a:r>
              <a:endPara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66700" lvl="0" indent="-266700">
                <a:spcAft>
                  <a:spcPts val="800"/>
                </a:spcAft>
                <a:buFont typeface="Symbol" panose="05050102010706020507" pitchFamily="18" charset="2"/>
                <a:buChar char=""/>
              </a:pP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Национальный 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исследовательский Томский государственный 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университет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8947486" y="3634946"/>
            <a:ext cx="2798350" cy="676565"/>
            <a:chOff x="8966154" y="3367485"/>
            <a:chExt cx="2798350" cy="676565"/>
          </a:xfrm>
        </p:grpSpPr>
        <p:sp>
          <p:nvSpPr>
            <p:cNvPr id="172" name="Прямоугольник 171"/>
            <p:cNvSpPr/>
            <p:nvPr/>
          </p:nvSpPr>
          <p:spPr>
            <a:xfrm>
              <a:off x="8966154" y="3367485"/>
              <a:ext cx="128131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latin typeface="+mj-lt"/>
                </a:rPr>
                <a:t>Кафедра №24</a:t>
              </a:r>
              <a:endParaRPr lang="ru-RU" sz="1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8966154" y="3643940"/>
              <a:ext cx="27983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  <a:latin typeface="Calibri"/>
                </a:rPr>
                <a:t>11.05.01</a:t>
              </a:r>
              <a:r>
                <a:rPr lang="ru-RU" sz="1400" dirty="0">
                  <a:solidFill>
                    <a:schemeClr val="bg1"/>
                  </a:solidFill>
                  <a:latin typeface="Calibri"/>
                </a:rPr>
                <a:t> - </a:t>
              </a:r>
              <a:r>
                <a:rPr lang="ru-RU" sz="1200" dirty="0">
                  <a:solidFill>
                    <a:schemeClr val="bg1"/>
                  </a:solidFill>
                  <a:latin typeface="Calibri"/>
                </a:rPr>
                <a:t>зачислено </a:t>
              </a:r>
              <a:r>
                <a:rPr lang="ru-RU" sz="2000" b="1" dirty="0">
                  <a:solidFill>
                    <a:srgbClr val="FF66FF"/>
                  </a:solidFill>
                  <a:latin typeface="Calibri"/>
                </a:rPr>
                <a:t>50</a:t>
              </a:r>
              <a:r>
                <a:rPr lang="ru-RU" sz="1200" dirty="0">
                  <a:solidFill>
                    <a:schemeClr val="bg1"/>
                  </a:solidFill>
                  <a:latin typeface="Calibri"/>
                </a:rPr>
                <a:t> </a:t>
              </a:r>
              <a:r>
                <a:rPr lang="ru-RU" sz="1200" dirty="0" smtClean="0">
                  <a:solidFill>
                    <a:schemeClr val="bg1"/>
                  </a:solidFill>
                  <a:latin typeface="Calibri"/>
                </a:rPr>
                <a:t>человек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301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Контрольные цифры приема уровней подготовки высшего образования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997036"/>
              </p:ext>
            </p:extLst>
          </p:nvPr>
        </p:nvGraphicFramePr>
        <p:xfrm>
          <a:off x="334220" y="1268413"/>
          <a:ext cx="5725267" cy="3548853"/>
        </p:xfrm>
        <a:graphic>
          <a:graphicData uri="http://schemas.openxmlformats.org/drawingml/2006/table">
            <a:tbl>
              <a:tblPr/>
              <a:tblGrid>
                <a:gridCol w="1505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2552087366"/>
                    </a:ext>
                  </a:extLst>
                </a:gridCol>
                <a:gridCol w="843969">
                  <a:extLst>
                    <a:ext uri="{9D8B030D-6E8A-4147-A177-3AD203B41FA5}">
                      <a16:colId xmlns:a16="http://schemas.microsoft.com/office/drawing/2014/main" val="4139314933"/>
                    </a:ext>
                  </a:extLst>
                </a:gridCol>
              </a:tblGrid>
              <a:tr h="344333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2020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СПО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934308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1302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1339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1532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240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251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49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460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603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394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404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Аспирантура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51603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2101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2027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2228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2362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665729"/>
              </p:ext>
            </p:extLst>
          </p:nvPr>
        </p:nvGraphicFramePr>
        <p:xfrm>
          <a:off x="6549283" y="1268413"/>
          <a:ext cx="4947391" cy="1234980"/>
        </p:xfrm>
        <a:graphic>
          <a:graphicData uri="http://schemas.openxmlformats.org/drawingml/2006/table">
            <a:tbl>
              <a:tblPr firstRow="1" firstCol="1" bandRow="1"/>
              <a:tblGrid>
                <a:gridCol w="1375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349600412"/>
                    </a:ext>
                  </a:extLst>
                </a:gridCol>
                <a:gridCol w="714449">
                  <a:extLst>
                    <a:ext uri="{9D8B030D-6E8A-4147-A177-3AD203B41FA5}">
                      <a16:colId xmlns:a16="http://schemas.microsoft.com/office/drawing/2014/main" val="2554738481"/>
                    </a:ext>
                  </a:extLst>
                </a:gridCol>
              </a:tblGrid>
              <a:tr h="352435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форма обучения</a:t>
                      </a:r>
                      <a:endParaRPr lang="ru-RU" sz="18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086891"/>
              </p:ext>
            </p:extLst>
          </p:nvPr>
        </p:nvGraphicFramePr>
        <p:xfrm>
          <a:off x="6549279" y="2872103"/>
          <a:ext cx="4947395" cy="1945163"/>
        </p:xfrm>
        <a:graphic>
          <a:graphicData uri="http://schemas.openxmlformats.org/drawingml/2006/table">
            <a:tbl>
              <a:tblPr/>
              <a:tblGrid>
                <a:gridCol w="1460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3529693246"/>
                    </a:ext>
                  </a:extLst>
                </a:gridCol>
                <a:gridCol w="697410">
                  <a:extLst>
                    <a:ext uri="{9D8B030D-6E8A-4147-A177-3AD203B41FA5}">
                      <a16:colId xmlns:a16="http://schemas.microsoft.com/office/drawing/2014/main" val="2487525622"/>
                    </a:ext>
                  </a:extLst>
                </a:gridCol>
              </a:tblGrid>
              <a:tr h="35084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192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261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258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288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64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Льготный прием и целевая квота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646409"/>
              </p:ext>
            </p:extLst>
          </p:nvPr>
        </p:nvGraphicFramePr>
        <p:xfrm>
          <a:off x="334963" y="1262316"/>
          <a:ext cx="5622245" cy="2134092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54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6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Квота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Без вступительных испытания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Особая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Отдельная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Целевая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81 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</a:t>
                      </a: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</a:t>
                      </a: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013289"/>
              </p:ext>
            </p:extLst>
          </p:nvPr>
        </p:nvGraphicFramePr>
        <p:xfrm>
          <a:off x="334962" y="3669499"/>
          <a:ext cx="5622245" cy="1024385"/>
        </p:xfrm>
        <a:graphic>
          <a:graphicData uri="http://schemas.openxmlformats.org/drawingml/2006/table">
            <a:tbl>
              <a:tblPr/>
              <a:tblGrid>
                <a:gridCol w="2728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42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 Очная и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Квота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Целевая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A4D93557-3C83-4D6C-A05B-652919950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629799"/>
              </p:ext>
            </p:extLst>
          </p:nvPr>
        </p:nvGraphicFramePr>
        <p:xfrm>
          <a:off x="6234792" y="1262317"/>
          <a:ext cx="5622245" cy="2136133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3507278355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618509591"/>
                    </a:ext>
                  </a:extLst>
                </a:gridCol>
              </a:tblGrid>
              <a:tr h="35254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683333"/>
                  </a:ext>
                </a:extLst>
              </a:tr>
              <a:tr h="3176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Квота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21968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Без вступительных испытания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38428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Особая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83972"/>
                  </a:ext>
                </a:extLst>
              </a:tr>
              <a:tr h="2897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Отдельная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601319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Целевая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95521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187786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06CD95BA-0E57-57CE-16D4-0213BCAF2B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931161"/>
              </p:ext>
            </p:extLst>
          </p:nvPr>
        </p:nvGraphicFramePr>
        <p:xfrm>
          <a:off x="334963" y="4799519"/>
          <a:ext cx="11522075" cy="1653669"/>
        </p:xfrm>
        <a:graphic>
          <a:graphicData uri="http://schemas.openxmlformats.org/drawingml/2006/table">
            <a:tbl>
              <a:tblPr/>
              <a:tblGrid>
                <a:gridCol w="9247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4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42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Категории зачисления по отдельной квоте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Категория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Дети военнослужащих и сотрудников силовых ведомств, погибших в ходе СВО или боевых действий </a:t>
                      </a:r>
                      <a:b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на территории других государств, получивших увечье или заболевание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Дети остальных военнослужащих и сотрудников силовых ведомств, участвовавших в СВО </a:t>
                      </a:r>
                      <a:b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или направленных в другие государства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581856"/>
                  </a:ext>
                </a:extLst>
              </a:tr>
            </a:tbl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0B443CF7-4C78-6B71-6D26-9CB2A8A564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500615"/>
              </p:ext>
            </p:extLst>
          </p:nvPr>
        </p:nvGraphicFramePr>
        <p:xfrm>
          <a:off x="6234791" y="3671484"/>
          <a:ext cx="5622245" cy="1022400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3507278355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618509591"/>
                    </a:ext>
                  </a:extLst>
                </a:gridCol>
              </a:tblGrid>
              <a:tr h="3384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 Очно-заочная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683333"/>
                  </a:ext>
                </a:extLst>
              </a:tr>
              <a:tr h="31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 Квота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219684"/>
                  </a:ext>
                </a:extLst>
              </a:tr>
              <a:tr h="36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Особая квота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83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112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Целевая квота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9E0E8-A8AA-F79A-911C-99BC486AEA61}"/>
              </a:ext>
            </a:extLst>
          </p:cNvPr>
          <p:cNvSpPr txBox="1"/>
          <p:nvPr/>
        </p:nvSpPr>
        <p:spPr>
          <a:xfrm>
            <a:off x="334963" y="1268413"/>
            <a:ext cx="11405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Постановление правительства Российской Федерации от 27 апреля 2024 года № 555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«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О целевом обучении по образовательным программам среднего профессионального и высшего образования»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1B5A68A4-E3E9-82AC-60BA-9916185B7A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502971"/>
              </p:ext>
            </p:extLst>
          </p:nvPr>
        </p:nvGraphicFramePr>
        <p:xfrm>
          <a:off x="334961" y="2025538"/>
          <a:ext cx="11522075" cy="3801679"/>
        </p:xfrm>
        <a:graphic>
          <a:graphicData uri="http://schemas.openxmlformats.org/drawingml/2006/table">
            <a:tbl>
              <a:tblPr/>
              <a:tblGrid>
                <a:gridCol w="2020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6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8723">
                  <a:extLst>
                    <a:ext uri="{9D8B030D-6E8A-4147-A177-3AD203B41FA5}">
                      <a16:colId xmlns:a16="http://schemas.microsoft.com/office/drawing/2014/main" val="2618790958"/>
                    </a:ext>
                  </a:extLst>
                </a:gridCol>
                <a:gridCol w="1838723">
                  <a:extLst>
                    <a:ext uri="{9D8B030D-6E8A-4147-A177-3AD203B41FA5}">
                      <a16:colId xmlns:a16="http://schemas.microsoft.com/office/drawing/2014/main" val="1005424955"/>
                    </a:ext>
                  </a:extLst>
                </a:gridCol>
                <a:gridCol w="2073298">
                  <a:extLst>
                    <a:ext uri="{9D8B030D-6E8A-4147-A177-3AD203B41FA5}">
                      <a16:colId xmlns:a16="http://schemas.microsoft.com/office/drawing/2014/main" val="1296090665"/>
                    </a:ext>
                  </a:extLst>
                </a:gridCol>
                <a:gridCol w="1604149">
                  <a:extLst>
                    <a:ext uri="{9D8B030D-6E8A-4147-A177-3AD203B41FA5}">
                      <a16:colId xmlns:a16="http://schemas.microsoft.com/office/drawing/2014/main" val="4287331378"/>
                    </a:ext>
                  </a:extLst>
                </a:gridCol>
              </a:tblGrid>
              <a:tr h="6241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Форма обучения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Уровень образования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Квота целевого приема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Предложения заказчиков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Предложения на ЕЦР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«Работа </a:t>
                      </a: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России»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Зачислено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776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Аспирантура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255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373170"/>
                  </a:ext>
                </a:extLst>
              </a:tr>
              <a:tr h="38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148931"/>
                  </a:ext>
                </a:extLst>
              </a:tr>
              <a:tr h="380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Очно-заочная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126832"/>
                  </a:ext>
                </a:extLst>
              </a:tr>
              <a:tr h="38077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аочная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2108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514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103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4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27025"/>
            <a:ext cx="12191999" cy="792163"/>
          </a:xfrm>
        </p:spPr>
        <p:txBody>
          <a:bodyPr>
            <a:normAutofit/>
          </a:bodyPr>
          <a:lstStyle/>
          <a:p>
            <a:r>
              <a:rPr lang="ru-RU" dirty="0"/>
              <a:t>Целевое обучение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878727"/>
              </p:ext>
            </p:extLst>
          </p:nvPr>
        </p:nvGraphicFramePr>
        <p:xfrm>
          <a:off x="334966" y="1445926"/>
          <a:ext cx="11630021" cy="447481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67875">
                  <a:extLst>
                    <a:ext uri="{9D8B030D-6E8A-4147-A177-3AD203B41FA5}">
                      <a16:colId xmlns:a16="http://schemas.microsoft.com/office/drawing/2014/main" val="3091696442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790338150"/>
                    </a:ext>
                  </a:extLst>
                </a:gridCol>
                <a:gridCol w="473562">
                  <a:extLst>
                    <a:ext uri="{9D8B030D-6E8A-4147-A177-3AD203B41FA5}">
                      <a16:colId xmlns:a16="http://schemas.microsoft.com/office/drawing/2014/main" val="3201216340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2806021420"/>
                    </a:ext>
                  </a:extLst>
                </a:gridCol>
                <a:gridCol w="596832">
                  <a:extLst>
                    <a:ext uri="{9D8B030D-6E8A-4147-A177-3AD203B41FA5}">
                      <a16:colId xmlns:a16="http://schemas.microsoft.com/office/drawing/2014/main" val="3591015097"/>
                    </a:ext>
                  </a:extLst>
                </a:gridCol>
                <a:gridCol w="359774">
                  <a:extLst>
                    <a:ext uri="{9D8B030D-6E8A-4147-A177-3AD203B41FA5}">
                      <a16:colId xmlns:a16="http://schemas.microsoft.com/office/drawing/2014/main" val="2946458275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4002388063"/>
                    </a:ext>
                  </a:extLst>
                </a:gridCol>
                <a:gridCol w="596832">
                  <a:extLst>
                    <a:ext uri="{9D8B030D-6E8A-4147-A177-3AD203B41FA5}">
                      <a16:colId xmlns:a16="http://schemas.microsoft.com/office/drawing/2014/main" val="2843637906"/>
                    </a:ext>
                  </a:extLst>
                </a:gridCol>
                <a:gridCol w="359774">
                  <a:extLst>
                    <a:ext uri="{9D8B030D-6E8A-4147-A177-3AD203B41FA5}">
                      <a16:colId xmlns:a16="http://schemas.microsoft.com/office/drawing/2014/main" val="2678036439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2813912217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1053535480"/>
                    </a:ext>
                  </a:extLst>
                </a:gridCol>
                <a:gridCol w="596832">
                  <a:extLst>
                    <a:ext uri="{9D8B030D-6E8A-4147-A177-3AD203B41FA5}">
                      <a16:colId xmlns:a16="http://schemas.microsoft.com/office/drawing/2014/main" val="2631433188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2092228430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1517806697"/>
                    </a:ext>
                  </a:extLst>
                </a:gridCol>
                <a:gridCol w="473562">
                  <a:extLst>
                    <a:ext uri="{9D8B030D-6E8A-4147-A177-3AD203B41FA5}">
                      <a16:colId xmlns:a16="http://schemas.microsoft.com/office/drawing/2014/main" val="2969721111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4006685683"/>
                    </a:ext>
                  </a:extLst>
                </a:gridCol>
                <a:gridCol w="720103">
                  <a:extLst>
                    <a:ext uri="{9D8B030D-6E8A-4147-A177-3AD203B41FA5}">
                      <a16:colId xmlns:a16="http://schemas.microsoft.com/office/drawing/2014/main" val="2914612665"/>
                    </a:ext>
                  </a:extLst>
                </a:gridCol>
                <a:gridCol w="473562">
                  <a:extLst>
                    <a:ext uri="{9D8B030D-6E8A-4147-A177-3AD203B41FA5}">
                      <a16:colId xmlns:a16="http://schemas.microsoft.com/office/drawing/2014/main" val="1590652510"/>
                    </a:ext>
                  </a:extLst>
                </a:gridCol>
                <a:gridCol w="541834">
                  <a:extLst>
                    <a:ext uri="{9D8B030D-6E8A-4147-A177-3AD203B41FA5}">
                      <a16:colId xmlns:a16="http://schemas.microsoft.com/office/drawing/2014/main" val="992257600"/>
                    </a:ext>
                  </a:extLst>
                </a:gridCol>
              </a:tblGrid>
              <a:tr h="35430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Институт/</a:t>
                      </a:r>
                      <a:b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Прием 2024/2025 </a:t>
                      </a:r>
                      <a:r>
                        <a:rPr kumimoji="0" lang="ru-RU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уч.год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Общий контингент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70879"/>
                  </a:ext>
                </a:extLst>
              </a:tr>
              <a:tr h="3543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Бакалавриат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Специалитет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Магистратура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Бакалавриат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Специалитет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Магистратура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806369"/>
                  </a:ext>
                </a:extLst>
              </a:tr>
              <a:tr h="3543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% ц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155018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161417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390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1366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952092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880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022332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1445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181778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92828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2796322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ИНДО 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вечер</a:t>
                      </a: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и </a:t>
                      </a:r>
                      <a:r>
                        <a:rPr kumimoji="0" lang="ru-RU" sz="11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заоч.форма</a:t>
                      </a:r>
                      <a:r>
                        <a:rPr kumimoji="0" lang="ru-RU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900332"/>
                  </a:ext>
                </a:extLst>
              </a:tr>
              <a:tr h="354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ФПТИ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686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954791"/>
                  </a:ext>
                </a:extLst>
              </a:tr>
              <a:tr h="478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1836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394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6563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1155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1174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1%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574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06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Прием </a:t>
            </a:r>
            <a:r>
              <a:rPr lang="ru-RU" dirty="0" smtClean="0"/>
              <a:t>2024 </a:t>
            </a:r>
            <a:r>
              <a:rPr lang="ru-RU" dirty="0"/>
              <a:t>года. </a:t>
            </a:r>
            <a:r>
              <a:rPr lang="ru-RU" dirty="0" err="1"/>
              <a:t>Бакалавриат</a:t>
            </a:r>
            <a:r>
              <a:rPr lang="ru-RU" dirty="0"/>
              <a:t> и </a:t>
            </a:r>
            <a:r>
              <a:rPr lang="ru-RU" dirty="0" err="1" smtClean="0"/>
              <a:t>специалитет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438455"/>
              </p:ext>
            </p:extLst>
          </p:nvPr>
        </p:nvGraphicFramePr>
        <p:xfrm>
          <a:off x="334963" y="1268413"/>
          <a:ext cx="5622245" cy="2591880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1665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305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270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35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403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90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346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284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62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89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30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59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302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30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272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269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Факультет 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115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33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82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39628"/>
                  </a:ext>
                </a:extLst>
              </a:tr>
              <a:tr h="269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43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175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68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142732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F13FC80-62C1-9D80-4524-DBD9FE1BD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499317"/>
              </p:ext>
            </p:extLst>
          </p:nvPr>
        </p:nvGraphicFramePr>
        <p:xfrm>
          <a:off x="6234794" y="1268413"/>
          <a:ext cx="5622245" cy="2120300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1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69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51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22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21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CD14FCF3-D7D4-5C8B-8ACC-E2A30DFCA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716993"/>
              </p:ext>
            </p:extLst>
          </p:nvPr>
        </p:nvGraphicFramePr>
        <p:xfrm>
          <a:off x="334960" y="3945220"/>
          <a:ext cx="5622245" cy="1213920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28860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62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ИНДО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63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22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37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128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128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501367"/>
              </p:ext>
            </p:extLst>
          </p:nvPr>
        </p:nvGraphicFramePr>
        <p:xfrm>
          <a:off x="334961" y="5249228"/>
          <a:ext cx="5622245" cy="1203960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0108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14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ИНДО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592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261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261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14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87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C3D57431-2A45-51A1-89F5-733BCE2CE3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788099"/>
              </p:ext>
            </p:extLst>
          </p:nvPr>
        </p:nvGraphicFramePr>
        <p:xfrm>
          <a:off x="6234793" y="3938219"/>
          <a:ext cx="5622245" cy="1205900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39</a:t>
                      </a:r>
                      <a:endParaRPr lang="ru-RU" sz="1400" b="1" i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39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895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Прием 2024 года. </a:t>
            </a:r>
            <a:r>
              <a:rPr lang="ru-RU" dirty="0" smtClean="0"/>
              <a:t>Магистратура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964882"/>
              </p:ext>
            </p:extLst>
          </p:nvPr>
        </p:nvGraphicFramePr>
        <p:xfrm>
          <a:off x="334966" y="1268413"/>
          <a:ext cx="11522075" cy="3156729"/>
        </p:xfrm>
        <a:graphic>
          <a:graphicData uri="http://schemas.openxmlformats.org/drawingml/2006/table">
            <a:tbl>
              <a:tblPr/>
              <a:tblGrid>
                <a:gridCol w="4154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456099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</a:t>
                      </a: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</a:t>
                      </a: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6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Институт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ru-RU" sz="1400" b="0" i="0" u="none" strike="noStrike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Институт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ru-RU" sz="1400" b="0" i="0" u="none" strike="noStrike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Институт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ru-RU" sz="1400" b="0" i="0" u="none" strike="noStrike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Институт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49</a:t>
                      </a:r>
                      <a:endParaRPr lang="ru-RU" sz="1400" b="0" i="0" u="none" strike="noStrike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86</a:t>
                      </a:r>
                      <a:endParaRPr lang="ru-RU" sz="1400" b="0" i="0" u="none" strike="noStrike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Факультет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</a:t>
                      </a:r>
                      <a:endParaRPr lang="ru-RU" sz="1400" b="0" i="0" u="none" strike="noStrike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39628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Институт ФПТИ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142732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937643"/>
              </p:ext>
            </p:extLst>
          </p:nvPr>
        </p:nvGraphicFramePr>
        <p:xfrm>
          <a:off x="334961" y="4689475"/>
          <a:ext cx="11522076" cy="1551976"/>
        </p:xfrm>
        <a:graphic>
          <a:graphicData uri="http://schemas.openxmlformats.org/drawingml/2006/table">
            <a:tbl>
              <a:tblPr/>
              <a:tblGrid>
                <a:gridCol w="4154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4829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</a:t>
                      </a: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</a:t>
                      </a: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34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ИНДО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34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0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27025"/>
            <a:ext cx="12191999" cy="792163"/>
          </a:xfrm>
        </p:spPr>
        <p:txBody>
          <a:bodyPr>
            <a:normAutofit/>
          </a:bodyPr>
          <a:lstStyle/>
          <a:p>
            <a:r>
              <a:rPr lang="ru-RU" dirty="0"/>
              <a:t>Прием 2024 года. </a:t>
            </a:r>
            <a:r>
              <a:rPr lang="ru-RU" dirty="0" smtClean="0"/>
              <a:t>Среднее профессиональное образование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91450"/>
              </p:ext>
            </p:extLst>
          </p:nvPr>
        </p:nvGraphicFramePr>
        <p:xfrm>
          <a:off x="334962" y="1272677"/>
          <a:ext cx="5724525" cy="983414"/>
        </p:xfrm>
        <a:graphic>
          <a:graphicData uri="http://schemas.openxmlformats.org/drawingml/2006/table">
            <a:tbl>
              <a:tblPr/>
              <a:tblGrid>
                <a:gridCol w="2207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9433">
                  <a:extLst>
                    <a:ext uri="{9D8B030D-6E8A-4147-A177-3AD203B41FA5}">
                      <a16:colId xmlns:a16="http://schemas.microsoft.com/office/drawing/2014/main" val="2638337994"/>
                    </a:ext>
                  </a:extLst>
                </a:gridCol>
                <a:gridCol w="1341158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935993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477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6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очная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533934"/>
              </p:ext>
            </p:extLst>
          </p:nvPr>
        </p:nvGraphicFramePr>
        <p:xfrm>
          <a:off x="334964" y="2697999"/>
          <a:ext cx="4785676" cy="1987783"/>
        </p:xfrm>
        <a:graphic>
          <a:graphicData uri="http://schemas.openxmlformats.org/drawingml/2006/table">
            <a:tbl>
              <a:tblPr/>
              <a:tblGrid>
                <a:gridCol w="1560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5178">
                  <a:extLst>
                    <a:ext uri="{9D8B030D-6E8A-4147-A177-3AD203B41FA5}">
                      <a16:colId xmlns:a16="http://schemas.microsoft.com/office/drawing/2014/main" val="2638337994"/>
                    </a:ext>
                  </a:extLst>
                </a:gridCol>
              </a:tblGrid>
              <a:tr h="477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Специальности</a:t>
                      </a: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Количество контрактных студентов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68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технические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88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юридические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65211"/>
                  </a:ext>
                </a:extLst>
              </a:tr>
              <a:tr h="25254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гуманитарные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4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805389"/>
                  </a:ext>
                </a:extLst>
              </a:tr>
              <a:tr h="50566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258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16976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9522" y="1272677"/>
            <a:ext cx="4047515" cy="27996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2518" y="3125879"/>
            <a:ext cx="3666206" cy="2606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455" t="26667" b="27195"/>
          <a:stretch/>
        </p:blipFill>
        <p:spPr>
          <a:xfrm>
            <a:off x="8494555" y="4072344"/>
            <a:ext cx="3362483" cy="24173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17060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Прием 2024 года. </a:t>
            </a:r>
            <a:r>
              <a:rPr lang="ru-RU" dirty="0" err="1"/>
              <a:t>Ивангородский</a:t>
            </a:r>
            <a:r>
              <a:rPr lang="ru-RU" dirty="0"/>
              <a:t> гуманитарно-технический институт (филиал) ГУАП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4963" y="1235711"/>
            <a:ext cx="3746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Высшее образование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4963" y="3724786"/>
            <a:ext cx="4860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Среднее профессиональное</a:t>
            </a:r>
            <a:r>
              <a:rPr lang="en-US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образование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03834"/>
              </p:ext>
            </p:extLst>
          </p:nvPr>
        </p:nvGraphicFramePr>
        <p:xfrm>
          <a:off x="334963" y="4133344"/>
          <a:ext cx="7589837" cy="2319845"/>
        </p:xfrm>
        <a:graphic>
          <a:graphicData uri="http://schemas.openxmlformats.org/drawingml/2006/table">
            <a:tbl>
              <a:tblPr/>
              <a:tblGrid>
                <a:gridCol w="1246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2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0177">
                  <a:extLst>
                    <a:ext uri="{9D8B030D-6E8A-4147-A177-3AD203B41FA5}">
                      <a16:colId xmlns:a16="http://schemas.microsoft.com/office/drawing/2014/main" val="1691781973"/>
                    </a:ext>
                  </a:extLst>
                </a:gridCol>
                <a:gridCol w="1151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1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обучения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2818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Направление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542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Информационные системы и программирование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(на базе 9 классов)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Правоохранительная деятельность (на базе 9 классов)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26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.0</a:t>
                      </a:r>
                      <a:r>
                        <a:rPr kumimoji="0" lang="en-US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Правоохранительная деятельность (на базе 11 классов)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38.02.03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Операционная деятельность в логистике 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51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43.02.16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Туризм и гостеприимство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256825"/>
                  </a:ext>
                </a:extLst>
              </a:tr>
              <a:tr h="36450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58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8422301" y="4660877"/>
            <a:ext cx="21360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Всего по филиалу </a:t>
            </a:r>
            <a:r>
              <a:rPr lang="en-US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на 26.08.2024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558358" y="4660878"/>
            <a:ext cx="117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— </a:t>
            </a:r>
            <a:r>
              <a:rPr lang="ru-RU" sz="2400" b="1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188</a:t>
            </a:r>
            <a:endParaRPr lang="ru-RU" sz="2400" b="1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067805"/>
              </p:ext>
            </p:extLst>
          </p:nvPr>
        </p:nvGraphicFramePr>
        <p:xfrm>
          <a:off x="334963" y="1628842"/>
          <a:ext cx="5342339" cy="1800157"/>
        </p:xfrm>
        <a:graphic>
          <a:graphicData uri="http://schemas.openxmlformats.org/drawingml/2006/table">
            <a:tbl>
              <a:tblPr/>
              <a:tblGrid>
                <a:gridCol w="832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7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4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обучения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1740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Направление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47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Информатика и вычислительная техника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6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Юриспруденция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6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Экономика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37357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447391"/>
              </p:ext>
            </p:extLst>
          </p:nvPr>
        </p:nvGraphicFramePr>
        <p:xfrm>
          <a:off x="6059488" y="1628775"/>
          <a:ext cx="5797549" cy="2075149"/>
        </p:xfrm>
        <a:graphic>
          <a:graphicData uri="http://schemas.openxmlformats.org/drawingml/2006/table">
            <a:tbl>
              <a:tblPr/>
              <a:tblGrid>
                <a:gridCol w="771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5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8267">
                  <a:extLst>
                    <a:ext uri="{9D8B030D-6E8A-4147-A177-3AD203B41FA5}">
                      <a16:colId xmlns:a16="http://schemas.microsoft.com/office/drawing/2014/main" val="1110852355"/>
                    </a:ext>
                  </a:extLst>
                </a:gridCol>
                <a:gridCol w="1042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601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(вечерняя) форма обучения 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16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Направление</a:t>
                      </a:r>
                      <a:r>
                        <a:rPr lang="en-US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21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Информатика и вычислительная техника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4228619"/>
                  </a:ext>
                </a:extLst>
              </a:tr>
              <a:tr h="27203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Юриспруденция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42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4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38.03.01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Экономика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19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2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09.03.03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Прикладная информатика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-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663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45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21" r="10934" b="12543"/>
          <a:stretch/>
        </p:blipFill>
        <p:spPr>
          <a:xfrm>
            <a:off x="4051476" y="352968"/>
            <a:ext cx="7445199" cy="650747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Прием 2024 года. Иностранные граждане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434712"/>
              </p:ext>
            </p:extLst>
          </p:nvPr>
        </p:nvGraphicFramePr>
        <p:xfrm>
          <a:off x="334961" y="1458912"/>
          <a:ext cx="11522077" cy="3635601"/>
        </p:xfrm>
        <a:graphic>
          <a:graphicData uri="http://schemas.openxmlformats.org/drawingml/2006/table">
            <a:tbl>
              <a:tblPr/>
              <a:tblGrid>
                <a:gridCol w="4447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8481">
                  <a:extLst>
                    <a:ext uri="{9D8B030D-6E8A-4147-A177-3AD203B41FA5}">
                      <a16:colId xmlns:a16="http://schemas.microsoft.com/office/drawing/2014/main" val="1007270250"/>
                    </a:ext>
                  </a:extLst>
                </a:gridCol>
                <a:gridCol w="1535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7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4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137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СПО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Магистратура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Аспирантура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1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Бюджет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/>
                      </a:r>
                      <a:b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>за счет средств федерального бюджета и по направлениям Министерства науки и высшего образования РФ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23</a:t>
                      </a:r>
                    </a:p>
                  </a:txBody>
                  <a:tcPr marL="31748" marR="31748" marT="9522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16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2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Контракт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/>
                      </a:r>
                      <a:b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>по договорам об оказании платных</a:t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itchFamily="34" charset="0"/>
                          <a:cs typeface="Calibri Light" pitchFamily="34" charset="0"/>
                        </a:rPr>
                        <a:t>образовательных услуг</a:t>
                      </a: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102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3 - ИФ ГУАП</a:t>
                      </a:r>
                    </a:p>
                  </a:txBody>
                  <a:tcPr marL="31748" marR="31748" marT="9522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68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—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194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7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 </a:t>
                      </a:r>
                    </a:p>
                  </a:txBody>
                  <a:tcPr marL="68576" marR="6857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8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70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210</a:t>
                      </a:r>
                    </a:p>
                  </a:txBody>
                  <a:tcPr marL="68576" marR="6857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11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Средний </a:t>
            </a:r>
            <a:r>
              <a:rPr lang="ru-RU" dirty="0" smtClean="0"/>
              <a:t>балл </a:t>
            </a:r>
            <a:r>
              <a:rPr lang="ru-RU" dirty="0"/>
              <a:t>ЕГЭ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147316"/>
              </p:ext>
            </p:extLst>
          </p:nvPr>
        </p:nvGraphicFramePr>
        <p:xfrm>
          <a:off x="334961" y="1217698"/>
          <a:ext cx="5622245" cy="1899414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73.29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74.81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64.54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38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71.77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55.75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71.95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60.08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81.47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83.70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71.69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64.85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81.12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62.92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Факультет 6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68.65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83.90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64.55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39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72.31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75.53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61.80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142732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F13FC80-62C1-9D80-4524-DBD9FE1BD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768270"/>
              </p:ext>
            </p:extLst>
          </p:nvPr>
        </p:nvGraphicFramePr>
        <p:xfrm>
          <a:off x="6234793" y="1236049"/>
          <a:ext cx="5622245" cy="1541462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75.11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77.61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61.58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62.52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63.12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51.17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71.37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74.53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59.64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60.86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60.86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58.52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59.08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49.00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CD14FCF3-D7D4-5C8B-8ACC-E2A30DFCA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229048"/>
              </p:ext>
            </p:extLst>
          </p:nvPr>
        </p:nvGraphicFramePr>
        <p:xfrm>
          <a:off x="334960" y="3421380"/>
          <a:ext cx="5622245" cy="1009967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ИНДО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65.83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64.52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67.57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62.62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62.62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57557"/>
              </p:ext>
            </p:extLst>
          </p:nvPr>
        </p:nvGraphicFramePr>
        <p:xfrm>
          <a:off x="334959" y="4699211"/>
          <a:ext cx="5622245" cy="1009967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ИНДО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69.53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85.74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65.16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62.78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62.78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C3D57431-2A45-51A1-89F5-733BCE2CE3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190268"/>
              </p:ext>
            </p:extLst>
          </p:nvPr>
        </p:nvGraphicFramePr>
        <p:xfrm>
          <a:off x="6234793" y="2909257"/>
          <a:ext cx="5622245" cy="1009967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Специалитет.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 форма </a:t>
                      </a: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o</a:t>
                      </a: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47.67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47.67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66.71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66.71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7F2A41FB-6286-696F-FEAE-5FDA39E59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983732"/>
              </p:ext>
            </p:extLst>
          </p:nvPr>
        </p:nvGraphicFramePr>
        <p:xfrm>
          <a:off x="6234792" y="4050970"/>
          <a:ext cx="5622246" cy="1361217"/>
        </p:xfrm>
        <a:graphic>
          <a:graphicData uri="http://schemas.openxmlformats.org/drawingml/2006/table">
            <a:tbl>
              <a:tblPr/>
              <a:tblGrid>
                <a:gridCol w="164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540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41901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 ГУАП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Договор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67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74.83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77,9</a:t>
                      </a:r>
                      <a:r>
                        <a:rPr kumimoji="0" lang="en-US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65.60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28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Очно-заочная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66.64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67.79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66.18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17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72.59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88.09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67.89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5238793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48AB5736-994D-9E15-5B3F-9B23A09E7B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644736"/>
              </p:ext>
            </p:extLst>
          </p:nvPr>
        </p:nvGraphicFramePr>
        <p:xfrm>
          <a:off x="6234792" y="5543934"/>
          <a:ext cx="5622246" cy="955274"/>
        </p:xfrm>
        <a:graphic>
          <a:graphicData uri="http://schemas.openxmlformats.org/drawingml/2006/table">
            <a:tbl>
              <a:tblPr/>
              <a:tblGrid>
                <a:gridCol w="164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540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 ИФ ГУАП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Договор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64.78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64.78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Очно-заочная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56.67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56.67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37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Национальные проекты Российской Федерации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025" y="-78047"/>
            <a:ext cx="2946975" cy="2200826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342853" y="3465513"/>
            <a:ext cx="2188687" cy="1208667"/>
            <a:chOff x="334962" y="1739805"/>
            <a:chExt cx="2644614" cy="1208667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34962" y="1739805"/>
              <a:ext cx="2644614" cy="1208667"/>
            </a:xfrm>
            <a:prstGeom prst="roundRect">
              <a:avLst>
                <a:gd name="adj" fmla="val 6374"/>
              </a:avLst>
            </a:prstGeom>
            <a:solidFill>
              <a:srgbClr val="00AECD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5175" y="2174860"/>
              <a:ext cx="2307771" cy="338554"/>
            </a:xfrm>
            <a:prstGeom prst="rect">
              <a:avLst/>
            </a:prstGeom>
            <a:solidFill>
              <a:srgbClr val="00AECD"/>
            </a:solidFill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200"/>
                </a:spcBef>
                <a:spcAft>
                  <a:spcPts val="1200"/>
                </a:spcAft>
              </a:pPr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ДЕМОГРАФИЯ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42853" y="5038000"/>
            <a:ext cx="2196579" cy="1208667"/>
            <a:chOff x="334962" y="1739805"/>
            <a:chExt cx="2644614" cy="1208667"/>
          </a:xfrm>
          <a:solidFill>
            <a:srgbClr val="64BDE1"/>
          </a:solidFill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34962" y="1739805"/>
              <a:ext cx="2644614" cy="1208667"/>
            </a:xfrm>
            <a:prstGeom prst="roundRect">
              <a:avLst>
                <a:gd name="adj" fmla="val 4315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03382" y="2188709"/>
              <a:ext cx="2307771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200"/>
                </a:spcBef>
                <a:spcAft>
                  <a:spcPts val="1200"/>
                </a:spcAft>
              </a:pPr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ОБРАЗОВАНИЕ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9645375" y="3465511"/>
            <a:ext cx="2213477" cy="1208667"/>
            <a:chOff x="334962" y="1888762"/>
            <a:chExt cx="2644614" cy="1208667"/>
          </a:xfrm>
          <a:solidFill>
            <a:srgbClr val="5488C7"/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334962" y="1888762"/>
              <a:ext cx="2644614" cy="1208667"/>
            </a:xfrm>
            <a:prstGeom prst="roundRect">
              <a:avLst>
                <a:gd name="adj" fmla="val 483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5176" y="2200707"/>
              <a:ext cx="2307771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200"/>
                </a:spcBef>
                <a:spcAft>
                  <a:spcPts val="1200"/>
                </a:spcAft>
              </a:pPr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ЦИФРОВАЯ</a:t>
              </a:r>
              <a:b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ЭКОНОМИКА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9668351" y="5028150"/>
            <a:ext cx="2188687" cy="1218517"/>
            <a:chOff x="-341358" y="1709001"/>
            <a:chExt cx="3349940" cy="1256728"/>
          </a:xfrm>
          <a:solidFill>
            <a:srgbClr val="F58220"/>
          </a:solidFill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-341358" y="1709001"/>
              <a:ext cx="3349940" cy="1256728"/>
            </a:xfrm>
            <a:prstGeom prst="roundRect">
              <a:avLst>
                <a:gd name="adj" fmla="val 3844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-235314" y="2110633"/>
              <a:ext cx="3136317" cy="4600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200"/>
                </a:spcBef>
                <a:spcAft>
                  <a:spcPts val="1200"/>
                </a:spcAft>
              </a:pPr>
              <a:r>
                <a:rPr lang="ru-RU" sz="12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ПРОИЗВОДИТЕЛЬНОСТЬ</a:t>
              </a:r>
              <a:br>
                <a:rPr lang="ru-RU" sz="12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</a:br>
              <a:r>
                <a:rPr lang="ru-RU" sz="12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ТРУДА</a:t>
              </a:r>
              <a:endParaRPr lang="ru-R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881088" y="1449388"/>
            <a:ext cx="6414739" cy="4798419"/>
            <a:chOff x="2830286" y="1449388"/>
            <a:chExt cx="6414739" cy="4798419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2830286" y="1449388"/>
              <a:ext cx="6414739" cy="4798419"/>
            </a:xfrm>
            <a:prstGeom prst="rect">
              <a:avLst/>
            </a:prstGeom>
            <a:solidFill>
              <a:srgbClr val="0088B8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232568" y="3690705"/>
              <a:ext cx="1920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Инфраструктура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232568" y="4145412"/>
              <a:ext cx="2213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Исследовательское лидерство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232568" y="4790266"/>
              <a:ext cx="2213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Кампусы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232568" y="5188899"/>
              <a:ext cx="2213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Кадры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32568" y="3235998"/>
              <a:ext cx="15742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Интеграция</a:t>
              </a:r>
              <a:endPara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32568" y="1729763"/>
              <a:ext cx="4535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Наука и университеты</a:t>
              </a:r>
              <a:endParaRPr lang="ru-RU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232568" y="2236876"/>
              <a:ext cx="42630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  <a:latin typeface="+mj-lt"/>
                </a:rPr>
                <a:t>Ученый — это снова престижно, в лабораториях — новые приборы, в морях — исследовательские суда. Согласно целям нацпроекта, Россия должна войти в первую пятерку стран, ведущих разработки в приоритетных областях</a:t>
              </a:r>
              <a:endParaRPr lang="ru-RU" sz="11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218" y="1623566"/>
              <a:ext cx="1417531" cy="735613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5633" y="3184849"/>
            <a:ext cx="3327918" cy="247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3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Чемпионатная деятельность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55F7159-588D-6CF0-F62A-38C4B45F73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6462" y="1283282"/>
            <a:ext cx="2960065" cy="23602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5EE6CF-6ED2-33A4-7CBA-1BE290332E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9533" y="3399731"/>
            <a:ext cx="4362638" cy="2908994"/>
          </a:xfrm>
          <a:prstGeom prst="round2DiagRect">
            <a:avLst>
              <a:gd name="adj1" fmla="val 0"/>
              <a:gd name="adj2" fmla="val 0"/>
            </a:avLst>
          </a:prstGeom>
          <a:noFill/>
          <a:ln>
            <a:noFill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3686A8-F286-4D87-98EA-4EA7B073C7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41" y="1283282"/>
            <a:ext cx="3812986" cy="2144805"/>
          </a:xfrm>
          <a:prstGeom prst="round2DiagRect">
            <a:avLst>
              <a:gd name="adj1" fmla="val 0"/>
              <a:gd name="adj2" fmla="val 919"/>
            </a:avLst>
          </a:prstGeom>
          <a:ln w="88900" cap="sq">
            <a:noFill/>
            <a:miter lim="800000"/>
          </a:ln>
          <a:effectLst/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C7C022-11C4-EB60-88C8-FAC68AB0C5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2317" y="3637316"/>
            <a:ext cx="3449359" cy="2671409"/>
          </a:xfrm>
          <a:prstGeom prst="round2DiagRect">
            <a:avLst>
              <a:gd name="adj1" fmla="val 0"/>
              <a:gd name="adj2" fmla="val 0"/>
            </a:avLst>
          </a:prstGeom>
          <a:noFill/>
          <a:ln w="88900" cap="sq">
            <a:noFill/>
            <a:miter lim="800000"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25054" y="1257826"/>
            <a:ext cx="3948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Студенты и преподаватели ГУАП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400" b="1" dirty="0">
                <a:solidFill>
                  <a:srgbClr val="002060"/>
                </a:solidFill>
                <a:latin typeface="+mj-lt"/>
              </a:rPr>
              <a:t>2023/2024 учебном году приняли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</a:rPr>
              <a:t>участие</a:t>
            </a:r>
            <a:endParaRPr lang="ru-RU" sz="1400" b="1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509146"/>
              </p:ext>
            </p:extLst>
          </p:nvPr>
        </p:nvGraphicFramePr>
        <p:xfrm>
          <a:off x="325054" y="1780471"/>
          <a:ext cx="2909558" cy="19237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382">
                  <a:extLst>
                    <a:ext uri="{9D8B030D-6E8A-4147-A177-3AD203B41FA5}">
                      <a16:colId xmlns:a16="http://schemas.microsoft.com/office/drawing/2014/main" val="2466208607"/>
                    </a:ext>
                  </a:extLst>
                </a:gridCol>
                <a:gridCol w="2423176">
                  <a:extLst>
                    <a:ext uri="{9D8B030D-6E8A-4147-A177-3AD203B41FA5}">
                      <a16:colId xmlns:a16="http://schemas.microsoft.com/office/drawing/2014/main" val="3924305945"/>
                    </a:ext>
                  </a:extLst>
                </a:gridCol>
              </a:tblGrid>
              <a:tr h="55217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в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20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 чемпионатах 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профессионального мастерства</a:t>
                      </a:r>
                    </a:p>
                  </a:txBody>
                  <a:tcPr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200" b="0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9735116"/>
                  </a:ext>
                </a:extLst>
              </a:tr>
              <a:tr h="14595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1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вузовский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3082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региональных 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5527004"/>
                  </a:ext>
                </a:extLst>
              </a:tr>
              <a:tr h="6384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корпоративных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9459861"/>
                  </a:ext>
                </a:extLst>
              </a:tr>
              <a:tr h="212511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национальных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4788419"/>
                  </a:ext>
                </a:extLst>
              </a:tr>
              <a:tr h="137244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международных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441573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34963" y="3883329"/>
            <a:ext cx="2467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По итогам чемпионатов сборная ГУАП завоевала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79079"/>
              </p:ext>
            </p:extLst>
          </p:nvPr>
        </p:nvGraphicFramePr>
        <p:xfrm>
          <a:off x="303862" y="4478649"/>
          <a:ext cx="2840451" cy="15240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1684">
                  <a:extLst>
                    <a:ext uri="{9D8B030D-6E8A-4147-A177-3AD203B41FA5}">
                      <a16:colId xmlns:a16="http://schemas.microsoft.com/office/drawing/2014/main" val="2466208607"/>
                    </a:ext>
                  </a:extLst>
                </a:gridCol>
                <a:gridCol w="2328767">
                  <a:extLst>
                    <a:ext uri="{9D8B030D-6E8A-4147-A177-3AD203B41FA5}">
                      <a16:colId xmlns:a16="http://schemas.microsoft.com/office/drawing/2014/main" val="3924305945"/>
                    </a:ext>
                  </a:extLst>
                </a:gridCol>
              </a:tblGrid>
              <a:tr h="32622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   42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медали</a:t>
                      </a:r>
                    </a:p>
                  </a:txBody>
                  <a:tcPr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1200" b="0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9735116"/>
                  </a:ext>
                </a:extLst>
              </a:tr>
              <a:tr h="145952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20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золотых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3082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серебряных 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5527004"/>
                  </a:ext>
                </a:extLst>
              </a:tr>
              <a:tr h="6384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бронзовых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9459861"/>
                  </a:ext>
                </a:extLst>
              </a:tr>
              <a:tr h="37485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6000" marR="36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</a:pP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медальона </a:t>
                      </a:r>
                      <a:b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за профессионализм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34788419"/>
                  </a:ext>
                </a:extLst>
              </a:tr>
            </a:tbl>
          </a:graphicData>
        </a:graphic>
      </p:graphicFrame>
      <p:grpSp>
        <p:nvGrpSpPr>
          <p:cNvPr id="34" name="Группа 33"/>
          <p:cNvGrpSpPr/>
          <p:nvPr/>
        </p:nvGrpSpPr>
        <p:grpSpPr>
          <a:xfrm>
            <a:off x="2505468" y="2872871"/>
            <a:ext cx="3867026" cy="1612903"/>
            <a:chOff x="3091938" y="2870928"/>
            <a:chExt cx="3867026" cy="1612903"/>
          </a:xfrm>
        </p:grpSpPr>
        <p:sp>
          <p:nvSpPr>
            <p:cNvPr id="22" name="Прямоугольник с двумя скругленными противолежащими углами 2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091938" y="2870928"/>
              <a:ext cx="3762535" cy="1612903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428602" y="3136650"/>
              <a:ext cx="353036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Активное участие и победы </a:t>
              </a: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6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чемпионатах различного уровня </a:t>
              </a: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 </a:t>
              </a:r>
              <a:r>
                <a:rPr lang="ru-RU" sz="16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компетенции </a:t>
              </a: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</a:t>
              </a:r>
              <a:r>
                <a:rPr lang="ru-RU" sz="16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Цифровое производство</a:t>
              </a: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»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295790" y="1772071"/>
            <a:ext cx="2273004" cy="1230029"/>
            <a:chOff x="1958878" y="2417439"/>
            <a:chExt cx="2273004" cy="1230029"/>
          </a:xfrm>
        </p:grpSpPr>
        <p:sp>
          <p:nvSpPr>
            <p:cNvPr id="30" name="Прямоугольник с двумя скругленными противолежащими углами 2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1958878" y="2417439"/>
              <a:ext cx="2273004" cy="1230029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E75B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225640" y="2910010"/>
              <a:ext cx="171301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ыли проведены </a:t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базе ГУАП</a:t>
              </a:r>
              <a:endParaRPr lang="ru-RU"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229423" y="2563352"/>
              <a:ext cx="18517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9 чемпионатов</a:t>
              </a:r>
              <a:endParaRPr lang="ru-RU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322454" y="4465690"/>
            <a:ext cx="3064153" cy="1329905"/>
            <a:chOff x="3208330" y="2509998"/>
            <a:chExt cx="3064153" cy="1329905"/>
          </a:xfrm>
        </p:grpSpPr>
        <p:sp>
          <p:nvSpPr>
            <p:cNvPr id="18" name="Прямоугольник с двумя скругленными противолежащими углами 1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208330" y="2509998"/>
              <a:ext cx="3064153" cy="1329905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0298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412906" y="2964746"/>
              <a:ext cx="273470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занял </a:t>
              </a:r>
              <a:r>
                <a:rPr lang="ru-RU" sz="14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4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общем медальном зачете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среди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колледжей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Санкт-Петербурга</a:t>
              </a:r>
              <a:endParaRPr lang="ru-RU"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416689" y="2618088"/>
              <a:ext cx="10273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5 место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92420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Дополнительное профессиональное образование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7808" y="1628775"/>
            <a:ext cx="289886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Доход за период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с мая 2023 по май 2024 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 </a:t>
            </a:r>
          </a:p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50,98 млн. руб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.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843465"/>
              </p:ext>
            </p:extLst>
          </p:nvPr>
        </p:nvGraphicFramePr>
        <p:xfrm>
          <a:off x="323293" y="1268411"/>
          <a:ext cx="7136687" cy="2160588"/>
        </p:xfrm>
        <a:graphic>
          <a:graphicData uri="http://schemas.openxmlformats.org/drawingml/2006/table">
            <a:tbl>
              <a:tblPr/>
              <a:tblGrid>
                <a:gridCol w="5734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4575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Количество обученных за 2023-2024 уч. год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3016270"/>
                  </a:ext>
                </a:extLst>
              </a:tr>
              <a:tr h="33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Повышение квалификации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6 855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Профессиональная переподготовка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113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Основные программы профессионального обучения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14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9344242"/>
                  </a:ext>
                </a:extLst>
              </a:tr>
              <a:tr h="338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Дополнительные общеобразовательные программы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1 013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621952"/>
                  </a:ext>
                </a:extLst>
              </a:tr>
              <a:tr h="33809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7 995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161150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A4D93557-3C83-4D6C-A05B-652919950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350978"/>
              </p:ext>
            </p:extLst>
          </p:nvPr>
        </p:nvGraphicFramePr>
        <p:xfrm>
          <a:off x="334963" y="3716339"/>
          <a:ext cx="8165865" cy="2447035"/>
        </p:xfrm>
        <a:graphic>
          <a:graphicData uri="http://schemas.openxmlformats.org/drawingml/2006/table">
            <a:tbl>
              <a:tblPr/>
              <a:tblGrid>
                <a:gridCol w="5730557">
                  <a:extLst>
                    <a:ext uri="{9D8B030D-6E8A-4147-A177-3AD203B41FA5}">
                      <a16:colId xmlns:a16="http://schemas.microsoft.com/office/drawing/2014/main" val="3507278355"/>
                    </a:ext>
                  </a:extLst>
                </a:gridCol>
                <a:gridCol w="1369868">
                  <a:extLst>
                    <a:ext uri="{9D8B030D-6E8A-4147-A177-3AD203B41FA5}">
                      <a16:colId xmlns:a16="http://schemas.microsoft.com/office/drawing/2014/main" val="618509591"/>
                    </a:ext>
                  </a:extLst>
                </a:gridCol>
                <a:gridCol w="1065440">
                  <a:extLst>
                    <a:ext uri="{9D8B030D-6E8A-4147-A177-3AD203B41FA5}">
                      <a16:colId xmlns:a16="http://schemas.microsoft.com/office/drawing/2014/main" val="3225361929"/>
                    </a:ext>
                  </a:extLst>
                </a:gridCol>
              </a:tblGrid>
              <a:tr h="42506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Количество программ ДПО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683333"/>
                  </a:ext>
                </a:extLst>
              </a:tr>
              <a:tr h="4991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За учебный год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8469867"/>
                  </a:ext>
                </a:extLst>
              </a:tr>
              <a:tr h="380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Повышение квалификации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50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275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38428"/>
                  </a:ext>
                </a:extLst>
              </a:tr>
              <a:tr h="380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Профессиональная переподготовка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83972"/>
                  </a:ext>
                </a:extLst>
              </a:tr>
              <a:tr h="380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Дополнительные общеобразовательные программы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013194"/>
                  </a:ext>
                </a:extLst>
              </a:tr>
              <a:tr h="3803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Основные программы профессионального обучения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955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34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Прямоугольник с двумя скругленными противолежащими углами 11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-6792" y="1109701"/>
            <a:ext cx="7686247" cy="3050135"/>
          </a:xfrm>
          <a:prstGeom prst="round2DiagRect">
            <a:avLst>
              <a:gd name="adj1" fmla="val 0"/>
              <a:gd name="adj2" fmla="val 0"/>
            </a:avLst>
          </a:prstGeom>
          <a:gradFill flip="none" rotWithShape="1">
            <a:gsLst>
              <a:gs pos="9000">
                <a:srgbClr val="D12E6D"/>
              </a:gs>
              <a:gs pos="63000">
                <a:srgbClr val="6A59BD"/>
              </a:gs>
              <a:gs pos="100000">
                <a:srgbClr val="00B4EB"/>
              </a:gs>
            </a:gsLst>
            <a:lin ang="189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Проекты ДПО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sp>
        <p:nvSpPr>
          <p:cNvPr id="5" name="Прямоугольник с двумя скругленными противолежащими углами 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 rot="10800000">
            <a:off x="-20781" y="3868601"/>
            <a:ext cx="4339394" cy="2446611"/>
          </a:xfrm>
          <a:prstGeom prst="round2DiagRect">
            <a:avLst/>
          </a:prstGeom>
          <a:solidFill>
            <a:srgbClr val="D9F9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6" name="Прямоугольник с двумя скругленными противолежащими углами 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 rot="10800000">
            <a:off x="3897961" y="3865029"/>
            <a:ext cx="4612844" cy="2443695"/>
          </a:xfrm>
          <a:prstGeom prst="round2DiagRect">
            <a:avLst>
              <a:gd name="adj1" fmla="val 11179"/>
              <a:gd name="adj2" fmla="val 0"/>
            </a:avLst>
          </a:prstGeom>
          <a:solidFill>
            <a:srgbClr val="ECFC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7" name="Прямоугольник с двумя скругленными противолежащими углами 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 rot="10800000">
            <a:off x="8018118" y="3859329"/>
            <a:ext cx="4182118" cy="2446612"/>
          </a:xfrm>
          <a:prstGeom prst="round2DiagRect">
            <a:avLst>
              <a:gd name="adj1" fmla="val 12604"/>
              <a:gd name="adj2" fmla="val 0"/>
            </a:avLst>
          </a:prstGeom>
          <a:solidFill>
            <a:srgbClr val="F6FE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654" y="4112120"/>
            <a:ext cx="33154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Федеральный проект «Содействие занятости»</a:t>
            </a:r>
          </a:p>
        </p:txBody>
      </p:sp>
      <p:sp>
        <p:nvSpPr>
          <p:cNvPr id="34" name="Google Shape;216;p3"/>
          <p:cNvSpPr txBox="1"/>
          <p:nvPr/>
        </p:nvSpPr>
        <p:spPr>
          <a:xfrm>
            <a:off x="284833" y="4402769"/>
            <a:ext cx="2208330" cy="391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41441" rIns="82904" bIns="41441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/>
                <a:cs typeface="Roboto"/>
                <a:sym typeface="Roboto"/>
              </a:rPr>
              <a:t>В</a:t>
            </a:r>
            <a:r>
              <a:rPr lang="ru-RU" sz="10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/>
                <a:cs typeface="Roboto"/>
                <a:sym typeface="Roboto"/>
              </a:rPr>
              <a:t> </a:t>
            </a:r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/>
                <a:cs typeface="Roboto"/>
                <a:sym typeface="Roboto"/>
              </a:rPr>
              <a:t>рамках национального проекта «Демография»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4164370" y="4114937"/>
            <a:ext cx="3693966" cy="1246150"/>
            <a:chOff x="4267959" y="4059280"/>
            <a:chExt cx="3474054" cy="1246150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4267959" y="4059280"/>
              <a:ext cx="3458056" cy="1246150"/>
              <a:chOff x="176514" y="1390500"/>
              <a:chExt cx="3458056" cy="1246150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176514" y="1390500"/>
                <a:ext cx="345805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200" b="1" dirty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rPr>
                  <a:t>Содействие занятости населения в Санкт-Петербурге</a:t>
                </a: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178902" y="2174985"/>
                <a:ext cx="1664745" cy="461665"/>
                <a:chOff x="178902" y="2174985"/>
                <a:chExt cx="1664745" cy="461665"/>
              </a:xfrm>
            </p:grpSpPr>
            <p:sp>
              <p:nvSpPr>
                <p:cNvPr id="41" name="Прямоугольник 40"/>
                <p:cNvSpPr/>
                <p:nvPr/>
              </p:nvSpPr>
              <p:spPr>
                <a:xfrm>
                  <a:off x="178902" y="2174985"/>
                  <a:ext cx="46614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r"/>
                  <a:r>
                    <a:rPr lang="ru-RU" sz="2400" b="1" dirty="0" smtClean="0">
                      <a:solidFill>
                        <a:schemeClr val="accent5">
                          <a:lumMod val="50000"/>
                        </a:schemeClr>
                      </a:solidFill>
                      <a:latin typeface="+mj-lt"/>
                    </a:rPr>
                    <a:t>20</a:t>
                  </a:r>
                  <a:endParaRPr lang="ru-RU" sz="2400" b="1" dirty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endParaRPr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>
                  <a:off x="542311" y="2192938"/>
                  <a:ext cx="1301336" cy="4257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ru-RU" sz="1200" b="1" dirty="0">
                      <a:solidFill>
                        <a:schemeClr val="accent5">
                          <a:lumMod val="50000"/>
                        </a:schemeClr>
                      </a:solidFill>
                      <a:latin typeface="Calibri"/>
                    </a:rPr>
                    <a:t>человек</a:t>
                  </a:r>
                </a:p>
                <a:p>
                  <a:pPr>
                    <a:lnSpc>
                      <a:spcPts val="1300"/>
                    </a:lnSpc>
                  </a:pPr>
                  <a:r>
                    <a:rPr lang="ru-RU" sz="1200" b="1" dirty="0">
                      <a:solidFill>
                        <a:schemeClr val="accent5">
                          <a:lumMod val="50000"/>
                        </a:schemeClr>
                      </a:solidFill>
                      <a:latin typeface="Calibri"/>
                    </a:rPr>
                    <a:t>прошли обучение</a:t>
                  </a:r>
                  <a:endParaRPr lang="ru-RU" sz="1200" dirty="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7" name="Google Shape;216;p3"/>
            <p:cNvSpPr txBox="1"/>
            <p:nvPr/>
          </p:nvSpPr>
          <p:spPr>
            <a:xfrm>
              <a:off x="4283957" y="4337669"/>
              <a:ext cx="3458056" cy="3914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41441" rIns="82904" bIns="41441" anchor="t" anchorCtr="0">
              <a:spAutoFit/>
            </a:bodyPr>
            <a:lstStyle/>
            <a:p>
              <a:pPr>
                <a:buClr>
                  <a:schemeClr val="dk1"/>
                </a:buClr>
                <a:buSzPts val="1600"/>
              </a:pPr>
              <a:r>
                <a:rPr lang="ru-RU" sz="10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  <a:t>Система опережающей подготовки специалистов </a:t>
              </a:r>
              <a:r>
                <a:rPr lang="ru-RU" sz="10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  <a:t/>
              </a:r>
              <a:br>
                <a:rPr lang="ru-RU" sz="10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</a:br>
              <a:r>
                <a:rPr lang="ru-RU" sz="10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  <a:t>для </a:t>
              </a:r>
              <a:r>
                <a:rPr lang="ru-RU" sz="10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  <a:t>оборонно-промышленного комплекса России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8225440" y="4112813"/>
            <a:ext cx="3753054" cy="661027"/>
            <a:chOff x="8145610" y="4019633"/>
            <a:chExt cx="3626771" cy="661027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8145610" y="4019633"/>
              <a:ext cx="36267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Обучение слушателей, принимавших участие в СВО</a:t>
              </a:r>
            </a:p>
          </p:txBody>
        </p:sp>
        <p:sp>
          <p:nvSpPr>
            <p:cNvPr id="45" name="Google Shape;216;p3"/>
            <p:cNvSpPr txBox="1"/>
            <p:nvPr/>
          </p:nvSpPr>
          <p:spPr>
            <a:xfrm>
              <a:off x="8157124" y="4289192"/>
              <a:ext cx="3458056" cy="3914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41441" rIns="82904" bIns="41441" anchor="t" anchorCtr="0">
              <a:spAutoFit/>
            </a:bodyPr>
            <a:lstStyle/>
            <a:p>
              <a:pPr>
                <a:buClr>
                  <a:schemeClr val="dk1"/>
                </a:buClr>
                <a:buSzPts val="1600"/>
              </a:pPr>
              <a:r>
                <a:rPr lang="ru-RU" sz="10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  <a:t>Программы для формирования компетенций специалистов </a:t>
              </a:r>
              <a:r>
                <a:rPr lang="ru-RU" sz="10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  <a:t>по эксплуатации беспилотных авиационных </a:t>
              </a:r>
              <a:r>
                <a:rPr lang="ru-RU" sz="10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/>
                  <a:cs typeface="Roboto"/>
                  <a:sym typeface="Roboto"/>
                </a:rPr>
                <a:t>систем</a:t>
              </a:r>
              <a:endParaRPr lang="ru-RU" sz="10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574710" y="5416563"/>
            <a:ext cx="1114921" cy="461665"/>
            <a:chOff x="331106" y="5355603"/>
            <a:chExt cx="1114921" cy="461665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331106" y="5355603"/>
              <a:ext cx="34015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7</a:t>
              </a:r>
              <a:endParaRPr lang="ru-RU" sz="2400" b="1" dirty="0">
                <a:solidFill>
                  <a:schemeClr val="accent5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581688" y="5373556"/>
              <a:ext cx="864339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программ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Calibri"/>
              </a:endParaRPr>
            </a:p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обучения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Calibri"/>
              </a:endParaRPr>
            </a:p>
          </p:txBody>
        </p:sp>
      </p:grpSp>
      <p:pic>
        <p:nvPicPr>
          <p:cNvPr id="68" name="Рисунок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631" y="4518901"/>
            <a:ext cx="2297593" cy="191692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284833" y="4901811"/>
            <a:ext cx="1932120" cy="461665"/>
            <a:chOff x="341747" y="4802820"/>
            <a:chExt cx="1932120" cy="461665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41747" y="4802820"/>
              <a:ext cx="6511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1</a:t>
              </a:r>
              <a:r>
                <a:rPr lang="en-US" sz="2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45</a:t>
              </a:r>
              <a:endParaRPr lang="ru-RU" sz="2400" b="1" dirty="0">
                <a:solidFill>
                  <a:schemeClr val="accent5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890155" y="4820773"/>
              <a:ext cx="1383712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человек</a:t>
              </a:r>
            </a:p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прошли обучение</a:t>
              </a:r>
              <a:endParaRPr lang="ru-RU" sz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4308391" y="5434516"/>
            <a:ext cx="1223925" cy="461665"/>
            <a:chOff x="331106" y="5355603"/>
            <a:chExt cx="1223925" cy="461665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331106" y="5355603"/>
              <a:ext cx="34015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3</a:t>
              </a:r>
              <a:endParaRPr lang="ru-RU" sz="2400" b="1" dirty="0">
                <a:solidFill>
                  <a:schemeClr val="accent5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581688" y="5373556"/>
              <a:ext cx="973343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программы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Calibri"/>
              </a:endParaRPr>
            </a:p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обучения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Calibri"/>
              </a:endParaRPr>
            </a:p>
          </p:txBody>
        </p:sp>
      </p:grpSp>
      <p:pic>
        <p:nvPicPr>
          <p:cNvPr id="78" name="Рисунок 77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233" y="5416563"/>
            <a:ext cx="2007968" cy="674511"/>
          </a:xfrm>
          <a:prstGeom prst="rect">
            <a:avLst/>
          </a:prstGeom>
        </p:spPr>
      </p:pic>
      <p:grpSp>
        <p:nvGrpSpPr>
          <p:cNvPr id="83" name="Группа 82"/>
          <p:cNvGrpSpPr/>
          <p:nvPr/>
        </p:nvGrpSpPr>
        <p:grpSpPr>
          <a:xfrm>
            <a:off x="8287067" y="4884162"/>
            <a:ext cx="1770125" cy="461665"/>
            <a:chOff x="178902" y="2174985"/>
            <a:chExt cx="1664745" cy="461665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178902" y="2174985"/>
              <a:ext cx="4661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12</a:t>
              </a:r>
              <a:endParaRPr lang="ru-RU" sz="2400" b="1" dirty="0">
                <a:solidFill>
                  <a:schemeClr val="accent5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542311" y="2192938"/>
              <a:ext cx="1301336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человек</a:t>
              </a:r>
            </a:p>
            <a:p>
              <a:pPr>
                <a:lnSpc>
                  <a:spcPts val="1300"/>
                </a:lnSpc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прошли обучение</a:t>
              </a:r>
              <a:endParaRPr lang="ru-RU" sz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8428549" y="5419256"/>
            <a:ext cx="1223925" cy="461665"/>
            <a:chOff x="331106" y="5355603"/>
            <a:chExt cx="1223925" cy="461665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331106" y="5355603"/>
              <a:ext cx="34015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</a:rPr>
                <a:t>2</a:t>
              </a:r>
              <a:endParaRPr lang="ru-RU" sz="2400" b="1" dirty="0">
                <a:solidFill>
                  <a:schemeClr val="accent5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581688" y="5373556"/>
              <a:ext cx="973343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программы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Calibri"/>
              </a:endParaRPr>
            </a:p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обучения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Calibri"/>
              </a:endParaRPr>
            </a:p>
          </p:txBody>
        </p:sp>
      </p:grpSp>
      <p:pic>
        <p:nvPicPr>
          <p:cNvPr id="89" name="Рисунок 8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6974" y="4899422"/>
            <a:ext cx="1453665" cy="1275145"/>
          </a:xfrm>
          <a:prstGeom prst="rect">
            <a:avLst/>
          </a:prstGeom>
        </p:spPr>
      </p:pic>
      <p:sp>
        <p:nvSpPr>
          <p:cNvPr id="117" name="Прямоугольник 116"/>
          <p:cNvSpPr/>
          <p:nvPr/>
        </p:nvSpPr>
        <p:spPr>
          <a:xfrm>
            <a:off x="1634162" y="1399277"/>
            <a:ext cx="33987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+mj-lt"/>
              </a:rPr>
              <a:t>Федеральный проект «Код будущего»</a:t>
            </a:r>
          </a:p>
        </p:txBody>
      </p:sp>
      <p:sp>
        <p:nvSpPr>
          <p:cNvPr id="118" name="Google Shape;216;p3"/>
          <p:cNvSpPr txBox="1"/>
          <p:nvPr/>
        </p:nvSpPr>
        <p:spPr>
          <a:xfrm>
            <a:off x="1689631" y="1721372"/>
            <a:ext cx="3035517" cy="699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41441" rIns="82904" bIns="41441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ru-RU" sz="1000" b="1" dirty="0" smtClean="0">
                <a:solidFill>
                  <a:schemeClr val="bg1"/>
                </a:solidFill>
                <a:latin typeface="+mj-lt"/>
                <a:ea typeface="Roboto"/>
                <a:cs typeface="Roboto"/>
                <a:sym typeface="Roboto"/>
              </a:rPr>
              <a:t>Реализуется в рамках федерального проекта «Развитие кадрового потенциала ИТ-отрасли» национальной программы «Цифровая экономика Российской Федерации»</a:t>
            </a:r>
            <a:endParaRPr lang="ru-RU" sz="1000" b="1" dirty="0">
              <a:solidFill>
                <a:schemeClr val="bg1"/>
              </a:solidFill>
              <a:latin typeface="+mj-lt"/>
              <a:ea typeface="Roboto"/>
              <a:cs typeface="Roboto"/>
              <a:sym typeface="Roboto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50" y="1449388"/>
            <a:ext cx="1130434" cy="5439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244" y="3145065"/>
            <a:ext cx="1155221" cy="4928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4066" y="3114309"/>
            <a:ext cx="946717" cy="3660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370" y="3158871"/>
            <a:ext cx="620563" cy="324761"/>
          </a:xfrm>
          <a:prstGeom prst="rect">
            <a:avLst/>
          </a:prstGeom>
        </p:spPr>
      </p:pic>
      <p:sp>
        <p:nvSpPr>
          <p:cNvPr id="120" name="Google Shape;216;p3"/>
          <p:cNvSpPr txBox="1"/>
          <p:nvPr/>
        </p:nvSpPr>
        <p:spPr>
          <a:xfrm>
            <a:off x="1704066" y="2473648"/>
            <a:ext cx="3021082" cy="499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41441" rIns="82904" bIns="41441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ru-RU" sz="900" dirty="0" smtClean="0">
                <a:solidFill>
                  <a:schemeClr val="bg1"/>
                </a:solidFill>
                <a:latin typeface="+mj-lt"/>
                <a:ea typeface="Roboto"/>
                <a:cs typeface="Roboto"/>
                <a:sym typeface="Roboto"/>
              </a:rPr>
              <a:t>Онлайн курсы для школьников 8-11 классов, которые интересуются сферой информационных технологий </a:t>
            </a:r>
            <a:br>
              <a:rPr lang="ru-RU" sz="900" dirty="0" smtClean="0">
                <a:solidFill>
                  <a:schemeClr val="bg1"/>
                </a:solidFill>
                <a:latin typeface="+mj-lt"/>
                <a:ea typeface="Roboto"/>
                <a:cs typeface="Roboto"/>
                <a:sym typeface="Roboto"/>
              </a:rPr>
            </a:br>
            <a:r>
              <a:rPr lang="ru-RU" sz="900" dirty="0" smtClean="0">
                <a:solidFill>
                  <a:schemeClr val="bg1"/>
                </a:solidFill>
                <a:latin typeface="+mj-lt"/>
                <a:ea typeface="Roboto"/>
                <a:cs typeface="Roboto"/>
                <a:sym typeface="Roboto"/>
              </a:rPr>
              <a:t>и хотят освоить различные навыки в этой области</a:t>
            </a:r>
          </a:p>
        </p:txBody>
      </p:sp>
      <p:grpSp>
        <p:nvGrpSpPr>
          <p:cNvPr id="121" name="Группа 120"/>
          <p:cNvGrpSpPr/>
          <p:nvPr/>
        </p:nvGrpSpPr>
        <p:grpSpPr>
          <a:xfrm>
            <a:off x="5359311" y="1654283"/>
            <a:ext cx="1599559" cy="461665"/>
            <a:chOff x="341747" y="4802820"/>
            <a:chExt cx="1599559" cy="461665"/>
          </a:xfrm>
        </p:grpSpPr>
        <p:sp>
          <p:nvSpPr>
            <p:cNvPr id="122" name="Прямоугольник 121"/>
            <p:cNvSpPr/>
            <p:nvPr/>
          </p:nvSpPr>
          <p:spPr>
            <a:xfrm>
              <a:off x="341747" y="4802820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+mj-lt"/>
                </a:rPr>
                <a:t>3854</a:t>
              </a:r>
              <a:endParaRPr lang="ru-RU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3" name="Прямоугольник 122"/>
            <p:cNvSpPr/>
            <p:nvPr/>
          </p:nvSpPr>
          <p:spPr>
            <a:xfrm>
              <a:off x="1054525" y="4826445"/>
              <a:ext cx="886781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bg1"/>
                  </a:solidFill>
                  <a:latin typeface="Calibri"/>
                </a:rPr>
                <a:t>заявки</a:t>
              </a:r>
            </a:p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bg1"/>
                  </a:solidFill>
                  <a:latin typeface="Calibri"/>
                </a:rPr>
                <a:t>на участие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4" name="Группа 123"/>
          <p:cNvGrpSpPr/>
          <p:nvPr/>
        </p:nvGrpSpPr>
        <p:grpSpPr>
          <a:xfrm>
            <a:off x="5344440" y="2198555"/>
            <a:ext cx="1680543" cy="461665"/>
            <a:chOff x="341747" y="4802820"/>
            <a:chExt cx="1680543" cy="461665"/>
          </a:xfrm>
        </p:grpSpPr>
        <p:sp>
          <p:nvSpPr>
            <p:cNvPr id="125" name="Прямоугольник 124"/>
            <p:cNvSpPr/>
            <p:nvPr/>
          </p:nvSpPr>
          <p:spPr>
            <a:xfrm>
              <a:off x="341747" y="4802820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+mj-lt"/>
                </a:rPr>
                <a:t>1884</a:t>
              </a:r>
              <a:endParaRPr lang="ru-RU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6" name="Прямоугольник 125"/>
            <p:cNvSpPr/>
            <p:nvPr/>
          </p:nvSpPr>
          <p:spPr>
            <a:xfrm>
              <a:off x="1054525" y="4826445"/>
              <a:ext cx="967765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bg1"/>
                  </a:solidFill>
                  <a:latin typeface="Calibri"/>
                </a:rPr>
                <a:t>зачислено</a:t>
              </a:r>
            </a:p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bg1"/>
                  </a:solidFill>
                  <a:latin typeface="Calibri"/>
                </a:rPr>
                <a:t>слушателей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7" name="Группа 126"/>
          <p:cNvGrpSpPr/>
          <p:nvPr/>
        </p:nvGrpSpPr>
        <p:grpSpPr>
          <a:xfrm>
            <a:off x="5814374" y="2752702"/>
            <a:ext cx="1243490" cy="480559"/>
            <a:chOff x="784378" y="4771644"/>
            <a:chExt cx="1243490" cy="480559"/>
          </a:xfrm>
        </p:grpSpPr>
        <p:sp>
          <p:nvSpPr>
            <p:cNvPr id="128" name="Прямоугольник 127"/>
            <p:cNvSpPr/>
            <p:nvPr/>
          </p:nvSpPr>
          <p:spPr>
            <a:xfrm>
              <a:off x="784378" y="4771644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2400" b="1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ru-RU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1054525" y="4826445"/>
              <a:ext cx="973343" cy="4257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bg1"/>
                  </a:solidFill>
                  <a:latin typeface="Calibri"/>
                </a:rPr>
                <a:t>программы</a:t>
              </a:r>
            </a:p>
            <a:p>
              <a:pPr>
                <a:lnSpc>
                  <a:spcPts val="1300"/>
                </a:lnSpc>
              </a:pPr>
              <a:r>
                <a:rPr lang="ru-RU" sz="1200" b="1" dirty="0" smtClean="0">
                  <a:solidFill>
                    <a:schemeClr val="bg1"/>
                  </a:solidFill>
                  <a:latin typeface="Calibri"/>
                </a:rPr>
                <a:t>обучения</a:t>
              </a:r>
            </a:p>
          </p:txBody>
        </p:sp>
      </p:grpSp>
      <p:sp>
        <p:nvSpPr>
          <p:cNvPr id="92" name="Прямоугольник с двумя скругленными противолежащими углами 9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363645" y="965144"/>
            <a:ext cx="4817243" cy="3033042"/>
          </a:xfrm>
          <a:prstGeom prst="round2DiagRect">
            <a:avLst>
              <a:gd name="adj1" fmla="val 9015"/>
              <a:gd name="adj2" fmla="val 0"/>
            </a:avLst>
          </a:prstGeom>
          <a:solidFill>
            <a:srgbClr val="D9E6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7953079" y="1456274"/>
            <a:ext cx="3398789" cy="738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Базовая кафедра ООО «ПТ Электроник» Компоненты радиоэлектронных устройств и приборов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8018118" y="2242410"/>
            <a:ext cx="1897636" cy="1313608"/>
            <a:chOff x="7853882" y="2264210"/>
            <a:chExt cx="1897636" cy="1313608"/>
          </a:xfrm>
        </p:grpSpPr>
        <p:grpSp>
          <p:nvGrpSpPr>
            <p:cNvPr id="77" name="Группа 76"/>
            <p:cNvGrpSpPr/>
            <p:nvPr/>
          </p:nvGrpSpPr>
          <p:grpSpPr>
            <a:xfrm>
              <a:off x="7853882" y="2264210"/>
              <a:ext cx="1897636" cy="461665"/>
              <a:chOff x="6907694" y="3104158"/>
              <a:chExt cx="1897636" cy="339578"/>
            </a:xfrm>
          </p:grpSpPr>
          <p:sp>
            <p:nvSpPr>
              <p:cNvPr id="93" name="Прямоугольник 92"/>
              <p:cNvSpPr/>
              <p:nvPr/>
            </p:nvSpPr>
            <p:spPr>
              <a:xfrm>
                <a:off x="6907694" y="3104158"/>
                <a:ext cx="651140" cy="3395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rPr>
                  <a:t>256</a:t>
                </a:r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5" name="Прямоугольник 94"/>
              <p:cNvSpPr/>
              <p:nvPr/>
            </p:nvSpPr>
            <p:spPr>
              <a:xfrm>
                <a:off x="7469259" y="3122113"/>
                <a:ext cx="1336071" cy="3131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акад. часов</a:t>
                </a:r>
              </a:p>
              <a:p>
                <a:pPr>
                  <a:lnSpc>
                    <a:spcPts val="1300"/>
                  </a:lnSpc>
                </a:pPr>
                <a:r>
                  <a:rPr lang="ru-RU" sz="1200" b="1" dirty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объем </a:t>
                </a: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программ</a:t>
                </a:r>
                <a:endPara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79" name="Группа 78"/>
            <p:cNvGrpSpPr/>
            <p:nvPr/>
          </p:nvGrpSpPr>
          <p:grpSpPr>
            <a:xfrm>
              <a:off x="8159610" y="2679460"/>
              <a:ext cx="1409875" cy="461665"/>
              <a:chOff x="8706259" y="3423921"/>
              <a:chExt cx="1409875" cy="339578"/>
            </a:xfrm>
          </p:grpSpPr>
          <p:sp>
            <p:nvSpPr>
              <p:cNvPr id="90" name="Прямоугольник 89"/>
              <p:cNvSpPr/>
              <p:nvPr/>
            </p:nvSpPr>
            <p:spPr>
              <a:xfrm>
                <a:off x="8706259" y="3423921"/>
                <a:ext cx="340158" cy="3395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rPr>
                  <a:t>6</a:t>
                </a:r>
                <a:endParaRPr lang="ru-RU" sz="2400" b="1" dirty="0">
                  <a:solidFill>
                    <a:schemeClr val="accent5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1" name="Прямоугольник 90"/>
              <p:cNvSpPr/>
              <p:nvPr/>
            </p:nvSpPr>
            <p:spPr>
              <a:xfrm>
                <a:off x="8956842" y="3441874"/>
                <a:ext cx="1159292" cy="3131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месяцев</a:t>
                </a:r>
              </a:p>
              <a:p>
                <a:pPr>
                  <a:lnSpc>
                    <a:spcPts val="1300"/>
                  </a:lnSpc>
                </a:pPr>
                <a:r>
                  <a:rPr lang="ru-RU" sz="1200" b="1" dirty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с</a:t>
                </a: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рок </a:t>
                </a:r>
                <a:r>
                  <a:rPr lang="ru-RU" sz="1200" b="1" dirty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о</a:t>
                </a: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бучения</a:t>
                </a:r>
                <a:endPara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endParaRPr>
              </a:p>
            </p:txBody>
          </p:sp>
        </p:grpSp>
        <p:grpSp>
          <p:nvGrpSpPr>
            <p:cNvPr id="80" name="Группа 79"/>
            <p:cNvGrpSpPr/>
            <p:nvPr/>
          </p:nvGrpSpPr>
          <p:grpSpPr>
            <a:xfrm>
              <a:off x="8149231" y="3116153"/>
              <a:ext cx="1395130" cy="461665"/>
              <a:chOff x="8995799" y="3709012"/>
              <a:chExt cx="1395130" cy="339578"/>
            </a:xfrm>
          </p:grpSpPr>
          <p:sp>
            <p:nvSpPr>
              <p:cNvPr id="81" name="Прямоугольник 80"/>
              <p:cNvSpPr/>
              <p:nvPr/>
            </p:nvSpPr>
            <p:spPr>
              <a:xfrm>
                <a:off x="8995799" y="3709012"/>
                <a:ext cx="340158" cy="3395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ru-RU" sz="2400" b="1" dirty="0">
                    <a:solidFill>
                      <a:schemeClr val="accent5">
                        <a:lumMod val="50000"/>
                      </a:schemeClr>
                    </a:solidFill>
                    <a:latin typeface="+mj-lt"/>
                  </a:rPr>
                  <a:t>2</a:t>
                </a:r>
              </a:p>
            </p:txBody>
          </p:sp>
          <p:sp>
            <p:nvSpPr>
              <p:cNvPr id="82" name="Прямоугольник 81"/>
              <p:cNvSpPr/>
              <p:nvPr/>
            </p:nvSpPr>
            <p:spPr>
              <a:xfrm>
                <a:off x="9270071" y="3722217"/>
                <a:ext cx="1120858" cy="3131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программы</a:t>
                </a:r>
                <a:endPara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endParaRPr>
              </a:p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</a:rPr>
                  <a:t>обучения</a:t>
                </a:r>
                <a:endParaRPr lang="ru-RU" sz="1200" b="1" dirty="0">
                  <a:solidFill>
                    <a:schemeClr val="accent5">
                      <a:lumMod val="50000"/>
                    </a:schemeClr>
                  </a:solidFill>
                  <a:latin typeface="Calibri"/>
                </a:endParaRPr>
              </a:p>
            </p:txBody>
          </p:sp>
        </p:grpSp>
      </p:grpSp>
      <p:pic>
        <p:nvPicPr>
          <p:cNvPr id="105" name="Рисунок 104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0359" y="2050409"/>
            <a:ext cx="1713074" cy="152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89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Доходы от образовательной  деятельности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Образовательная политика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078956"/>
              </p:ext>
            </p:extLst>
          </p:nvPr>
        </p:nvGraphicFramePr>
        <p:xfrm>
          <a:off x="334963" y="1268413"/>
          <a:ext cx="4977266" cy="3421063"/>
        </p:xfrm>
        <a:graphic>
          <a:graphicData uri="http://schemas.openxmlformats.org/drawingml/2006/table">
            <a:tbl>
              <a:tblPr/>
              <a:tblGrid>
                <a:gridCol w="271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55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54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986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Образовательная деятельность (млн. </a:t>
                      </a:r>
                      <a:r>
                        <a:rPr lang="ru-RU" sz="16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руб</a:t>
                      </a: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) 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33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86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58,68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36,49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2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Бакалавриат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495,68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349,89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2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Специалитет</a:t>
                      </a: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/ магистратура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126,56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97,11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2662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Аспирантура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12,76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7,22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0405287"/>
                  </a:ext>
                </a:extLst>
              </a:tr>
              <a:tr h="2662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Программы ДПО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10,6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5,15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316713"/>
                  </a:ext>
                </a:extLst>
              </a:tr>
              <a:tr h="2662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Проект «Код будущего»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7,77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30,62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508897"/>
                  </a:ext>
                </a:extLst>
              </a:tr>
              <a:tr h="26621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Курсы ЦДП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10,06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5,09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848996"/>
                  </a:ext>
                </a:extLst>
              </a:tr>
              <a:tr h="466597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Подготовительные курсы </a:t>
                      </a:r>
                      <a:b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для иностранных граждан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1,63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0,30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9067155"/>
                  </a:ext>
                </a:extLst>
              </a:tr>
              <a:tr h="39212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723,24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531,87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443519"/>
              </p:ext>
            </p:extLst>
          </p:nvPr>
        </p:nvGraphicFramePr>
        <p:xfrm>
          <a:off x="6059488" y="1274087"/>
          <a:ext cx="5797550" cy="3415389"/>
        </p:xfrm>
        <a:graphic>
          <a:graphicData uri="http://schemas.openxmlformats.org/drawingml/2006/table">
            <a:tbl>
              <a:tblPr/>
              <a:tblGrid>
                <a:gridCol w="3990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9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3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01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Прочая деятельность, приносящая доход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3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1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43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Создание </a:t>
                      </a: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онлайн 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курса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1,06 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43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Чемпионат </a:t>
                      </a: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«Молодые профессионалы»</a:t>
                      </a:r>
                      <a:endParaRPr kumimoji="0" lang="ru-RU" sz="110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0,99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43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Проект ИИТО ЮНЕСКО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33143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КосмоСтарт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</a:t>
                      </a:r>
                      <a:r>
                        <a:rPr kumimoji="0" lang="ru-RU" sz="11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БанкСПб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пожертвование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0,60 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0,75 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0405287"/>
                  </a:ext>
                </a:extLst>
              </a:tr>
              <a:tr h="33143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Стипендия (</a:t>
                      </a:r>
                      <a:r>
                        <a:rPr kumimoji="0" lang="ru-RU" sz="11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Газпромнефть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пожертвование)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0,06 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316713"/>
                  </a:ext>
                </a:extLst>
              </a:tr>
              <a:tr h="33143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Поддержка в рамках проекта Лига </a:t>
                      </a: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Вузов</a:t>
                      </a:r>
                      <a:b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kumimoji="0" lang="ru-RU" sz="11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1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Газпромнефть</a:t>
                      </a: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 пожертвование)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5,19 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3,97 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5508897"/>
                  </a:ext>
                </a:extLst>
              </a:tr>
              <a:tr h="33143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Услуги по разработке ДПО (ТУСУР)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0,50 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848996"/>
                  </a:ext>
                </a:extLst>
              </a:tr>
              <a:tr h="39216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7,4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,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91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34964" y="1579008"/>
            <a:ext cx="4462730" cy="4118530"/>
            <a:chOff x="334964" y="1278694"/>
            <a:chExt cx="4462730" cy="4118530"/>
          </a:xfrm>
        </p:grpSpPr>
        <p:sp>
          <p:nvSpPr>
            <p:cNvPr id="17" name="Прямоугольник с двумя скругленными противолежащими углами 1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4964" y="1278694"/>
              <a:ext cx="4462730" cy="4118530"/>
            </a:xfrm>
            <a:prstGeom prst="round2DiagRect">
              <a:avLst>
                <a:gd name="adj1" fmla="val 7508"/>
                <a:gd name="adj2" fmla="val 0"/>
              </a:avLst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620476" y="1571368"/>
              <a:ext cx="4023670" cy="2988573"/>
              <a:chOff x="620476" y="1571368"/>
              <a:chExt cx="4023670" cy="2988573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620476" y="1571368"/>
                <a:ext cx="3568828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ru-RU" b="1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Приоритетные направления научно-технологического </a:t>
                </a:r>
                <a:r>
                  <a:rPr lang="ru-RU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развития</a:t>
                </a:r>
                <a:endPara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939697" y="2519564"/>
                <a:ext cx="319860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Высокоэффективная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 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ресурсосберегающая энергетика</a:t>
                </a: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939697" y="3056872"/>
                <a:ext cx="319860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Безопасность получения, хранения, передачи и обработки информации</a:t>
                </a: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939697" y="3605834"/>
                <a:ext cx="370444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Интеллектуальные транспортные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 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телекоммуникационные системы,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включая </a:t>
                </a: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автономные транспортные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средства</a:t>
                </a:r>
                <a:endPara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658118" y="2522159"/>
                <a:ext cx="28157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√</a:t>
                </a:r>
                <a:endPara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620476" y="3042784"/>
                <a:ext cx="28157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√</a:t>
                </a:r>
                <a:endPara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627997" y="3605834"/>
                <a:ext cx="28157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√</a:t>
                </a:r>
                <a:endPara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Направления научно-технологического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sp>
        <p:nvSpPr>
          <p:cNvPr id="20" name="Прямоугольник с двумя скругленными противолежащими углами 1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151174" y="1223964"/>
            <a:ext cx="4537804" cy="5229224"/>
          </a:xfrm>
          <a:prstGeom prst="round2DiagRect">
            <a:avLst>
              <a:gd name="adj1" fmla="val 8070"/>
              <a:gd name="adj2" fmla="val 0"/>
            </a:avLst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600004" y="1440511"/>
            <a:ext cx="3416459" cy="352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Критические технологии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600004" y="1865696"/>
            <a:ext cx="3900574" cy="4370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создания высокоэффективных систем генерации, распределения и хранения энергии (в том числе атомной)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микроэлектроники и </a:t>
            </a:r>
            <a:r>
              <a:rPr lang="ru-RU" sz="1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фотоники</a:t>
            </a: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систем хранения, обработки, передачи и защиты информации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защищенных квантовых систем передачи данных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создания доверенного и защищенного системного </a:t>
            </a: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прикладного программного обеспечения, в том числе </a:t>
            </a: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управления социальными и экономически значимыми системами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Транспортные технологии для различных сфер применения </a:t>
            </a: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море, земля, воздух), в том числе беспилотные и автономные системы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космического приборостроения для развития современных систем связи, навигации и дистанционного зондирования Земли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производства малотоннажной химической продукции, включая особо чистые вещества, для фармацевтики, энергетики </a:t>
            </a: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микроэлектроники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искусственного интеллекта в отраслях экономики, социальной сферы (включая сферу общественной безопасности) </a:t>
            </a: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органах публичной власти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 создания отечественных средств производства </a:t>
            </a: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научного приборостроения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8028" y="1487797"/>
            <a:ext cx="2120897" cy="2999984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3945" y="3429000"/>
            <a:ext cx="1806569" cy="2555368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1204" y="3594810"/>
            <a:ext cx="1812486" cy="2563739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577" y="1159269"/>
            <a:ext cx="2029315" cy="2870439"/>
          </a:xfrm>
          <a:prstGeom prst="rect">
            <a:avLst/>
          </a:prstGeom>
          <a:ln w="3175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032" y="3657659"/>
            <a:ext cx="1982432" cy="2799619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92153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Прямоугольник с двумя скругленными противолежащими углами 8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8908" y="2498622"/>
            <a:ext cx="4393326" cy="1777810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направления научно-исследовательской политики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sp>
        <p:nvSpPr>
          <p:cNvPr id="31" name="Прямоугольник с двумя скругленными противолежащими углами 3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907439" y="3726424"/>
            <a:ext cx="3762377" cy="2440517"/>
          </a:xfrm>
          <a:prstGeom prst="round2DiagRect">
            <a:avLst/>
          </a:prstGeom>
          <a:solidFill>
            <a:srgbClr val="0033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173299" y="4070298"/>
            <a:ext cx="3265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Информационные технологии </a:t>
            </a:r>
            <a: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искусственный интеллект</a:t>
            </a:r>
          </a:p>
        </p:txBody>
      </p:sp>
      <p:sp>
        <p:nvSpPr>
          <p:cNvPr id="38" name="Прямоугольник с двумя скругленными противолежащими углами 3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537903" y="1335371"/>
            <a:ext cx="3471311" cy="2424459"/>
          </a:xfrm>
          <a:prstGeom prst="round2DiagRect">
            <a:avLst/>
          </a:prstGeom>
          <a:solidFill>
            <a:srgbClr val="003399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5203289" y="1392807"/>
            <a:ext cx="3531257" cy="2446575"/>
            <a:chOff x="4951889" y="1268413"/>
            <a:chExt cx="3531257" cy="2446575"/>
          </a:xfrm>
        </p:grpSpPr>
        <p:sp>
          <p:nvSpPr>
            <p:cNvPr id="40" name="Прямоугольник с двумя скругленными противолежащими углами 3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4951889" y="1268413"/>
              <a:ext cx="3531257" cy="2446575"/>
            </a:xfrm>
            <a:prstGeom prst="round2DiagRect">
              <a:avLst/>
            </a:prstGeom>
            <a:solidFill>
              <a:srgbClr val="00006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5316674" y="1413337"/>
              <a:ext cx="2965982" cy="2011984"/>
              <a:chOff x="1914042" y="1413337"/>
              <a:chExt cx="2965982" cy="2011984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1914042" y="1413337"/>
                <a:ext cx="1497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b="1" dirty="0" err="1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Аэрокосмос</a:t>
                </a:r>
                <a:endPara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1914042" y="1794105"/>
                <a:ext cx="2965982" cy="16312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малые космические аппараты, навигация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управление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беспилотные авиационные системы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интеллектуальные транспортные системы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системы автоматизации для взаимодействия между БПЛА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системы передачи, обработки, защиты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хранения данных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бортовые космические системы нового поколения</a:t>
                </a:r>
              </a:p>
            </p:txBody>
          </p:sp>
        </p:grpSp>
      </p:grpSp>
      <p:sp>
        <p:nvSpPr>
          <p:cNvPr id="46" name="Прямоугольник 45"/>
          <p:cNvSpPr/>
          <p:nvPr/>
        </p:nvSpPr>
        <p:spPr>
          <a:xfrm>
            <a:off x="8909751" y="1588993"/>
            <a:ext cx="21570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Приборостроение</a:t>
            </a:r>
          </a:p>
        </p:txBody>
      </p:sp>
      <p:sp>
        <p:nvSpPr>
          <p:cNvPr id="51" name="Прямоугольник с двумя скругленными противолежащими углами 5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378511" y="3659770"/>
            <a:ext cx="3586477" cy="2491113"/>
          </a:xfrm>
          <a:prstGeom prst="round2DiagRect">
            <a:avLst/>
          </a:prstGeom>
          <a:solidFill>
            <a:srgbClr val="3366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8776108" y="4084868"/>
            <a:ext cx="2667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Глобальные проблемы современности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8909751" y="2009361"/>
            <a:ext cx="28058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радиофотоника</a:t>
            </a: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, лазерная спектроскопия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квантовые вычисления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MIMO-системы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энергетическая эффективность и энергетика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робототехника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моделирование в биомеханике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201430" y="4759249"/>
            <a:ext cx="27991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мультисервисные</a:t>
            </a: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беспроводные сети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интернет вещей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сильный искусственный интеллект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информационная безопасность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компьютерное зрение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RFID-технологии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8796482" y="4765672"/>
            <a:ext cx="271674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техносферная</a:t>
            </a: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безопасность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инженерная экология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цифровые технологические процессы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зеленые социальные инновации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космическое право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338908" y="1271680"/>
            <a:ext cx="3948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ГУАП делает ставку на целевую модель отраслевого университета → соответствие целям национальных проектов и интересам предприятий аэрокосмической отрасли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503925" y="2897442"/>
            <a:ext cx="3973122" cy="979611"/>
            <a:chOff x="434237" y="2473399"/>
            <a:chExt cx="3973122" cy="979611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434237" y="2710780"/>
              <a:ext cx="153167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5"/>
                </a:spcBef>
                <a:spcAft>
                  <a:spcPts val="600"/>
                </a:spcAft>
              </a:pPr>
              <a:r>
                <a:rPr lang="ru-RU" sz="1400" b="1" dirty="0">
                  <a:solidFill>
                    <a:srgbClr val="002060"/>
                  </a:solidFill>
                  <a:latin typeface="+mj-lt"/>
                </a:rPr>
                <a:t>Финансирование</a:t>
              </a: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2339342" y="2473399"/>
              <a:ext cx="19727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ФОИВ, фонды: </a:t>
              </a:r>
              <a:br>
                <a:rPr lang="ru-RU" sz="1200" b="1" dirty="0" smtClean="0">
                  <a:solidFill>
                    <a:srgbClr val="002060"/>
                  </a:solidFill>
                  <a:latin typeface="+mj-lt"/>
                </a:rPr>
              </a:br>
              <a:r>
                <a:rPr lang="ru-RU" sz="1100" dirty="0" smtClean="0">
                  <a:solidFill>
                    <a:srgbClr val="002060"/>
                  </a:solidFill>
                  <a:latin typeface="+mj-lt"/>
                </a:rPr>
                <a:t>проекты как заявки на гранты</a:t>
              </a:r>
              <a:endParaRPr lang="ru-RU" sz="110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2339342" y="2991345"/>
              <a:ext cx="20680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 smtClean="0">
                  <a:solidFill>
                    <a:srgbClr val="002060"/>
                  </a:solidFill>
                  <a:latin typeface="+mj-lt"/>
                </a:rPr>
                <a:t>Индустриальные партнеры: </a:t>
              </a:r>
            </a:p>
            <a:p>
              <a:r>
                <a:rPr lang="ru-RU" sz="1100" dirty="0" smtClean="0">
                  <a:solidFill>
                    <a:srgbClr val="002060"/>
                  </a:solidFill>
                  <a:latin typeface="+mj-lt"/>
                </a:rPr>
                <a:t>от их задач</a:t>
              </a:r>
              <a:endParaRPr lang="ru-RU" sz="1100" dirty="0">
                <a:solidFill>
                  <a:srgbClr val="002060"/>
                </a:solidFill>
                <a:latin typeface="+mj-lt"/>
              </a:endParaRPr>
            </a:p>
          </p:txBody>
        </p:sp>
        <p:cxnSp>
          <p:nvCxnSpPr>
            <p:cNvPr id="93" name="Прямая со стрелкой 92"/>
            <p:cNvCxnSpPr>
              <a:cxnSpLocks/>
            </p:cNvCxnSpPr>
            <p:nvPr/>
          </p:nvCxnSpPr>
          <p:spPr>
            <a:xfrm flipV="1">
              <a:off x="1990317" y="2671411"/>
              <a:ext cx="322774" cy="122377"/>
            </a:xfrm>
            <a:prstGeom prst="straightConnector1">
              <a:avLst/>
            </a:prstGeom>
            <a:ln w="12700">
              <a:solidFill>
                <a:schemeClr val="accent5">
                  <a:lumMod val="50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Прямая со стрелкой 93"/>
            <p:cNvCxnSpPr>
              <a:cxnSpLocks/>
            </p:cNvCxnSpPr>
            <p:nvPr/>
          </p:nvCxnSpPr>
          <p:spPr>
            <a:xfrm>
              <a:off x="1975978" y="2972655"/>
              <a:ext cx="337113" cy="156997"/>
            </a:xfrm>
            <a:prstGeom prst="straightConnector1">
              <a:avLst/>
            </a:prstGeom>
            <a:ln w="12700">
              <a:solidFill>
                <a:schemeClr val="accent5">
                  <a:lumMod val="50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Прямоугольник с двумя скругленными противолежащими углами 9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4332713"/>
            <a:ext cx="4386574" cy="1834228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96" name="Группа 95"/>
          <p:cNvGrpSpPr/>
          <p:nvPr/>
        </p:nvGrpSpPr>
        <p:grpSpPr>
          <a:xfrm>
            <a:off x="671950" y="4670560"/>
            <a:ext cx="3839565" cy="964222"/>
            <a:chOff x="602429" y="2473399"/>
            <a:chExt cx="3839565" cy="964222"/>
          </a:xfrm>
        </p:grpSpPr>
        <p:sp>
          <p:nvSpPr>
            <p:cNvPr id="97" name="Прямоугольник 96"/>
            <p:cNvSpPr/>
            <p:nvPr/>
          </p:nvSpPr>
          <p:spPr>
            <a:xfrm>
              <a:off x="602429" y="2710780"/>
              <a:ext cx="116952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5"/>
                </a:spcBef>
                <a:spcAft>
                  <a:spcPts val="600"/>
                </a:spcAft>
              </a:pPr>
              <a:r>
                <a:rPr lang="ru-RU" sz="1400" b="1" dirty="0">
                  <a:solidFill>
                    <a:schemeClr val="bg1"/>
                  </a:solidFill>
                  <a:latin typeface="+mj-lt"/>
                </a:rPr>
                <a:t>Содержание</a:t>
              </a:r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2373977" y="2473399"/>
              <a:ext cx="19727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Приоритет-2030:  </a:t>
              </a: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ru-RU" sz="1200" b="1" dirty="0" smtClean="0">
                  <a:solidFill>
                    <a:schemeClr val="bg1"/>
                  </a:solidFill>
                  <a:latin typeface="+mj-lt"/>
                </a:rPr>
              </a:br>
              <a:r>
                <a:rPr lang="ru-RU" sz="1100" dirty="0">
                  <a:solidFill>
                    <a:schemeClr val="bg1"/>
                  </a:solidFill>
                  <a:latin typeface="+mj-lt"/>
                </a:rPr>
                <a:t>СИЛА, БАС</a:t>
              </a:r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2373977" y="2991345"/>
              <a:ext cx="2068017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ПИШ</a:t>
              </a: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:</a:t>
              </a:r>
              <a:endParaRPr lang="ru-RU" sz="1200" b="1" dirty="0">
                <a:solidFill>
                  <a:schemeClr val="bg1"/>
                </a:solidFill>
                <a:latin typeface="+mj-lt"/>
              </a:endParaRPr>
            </a:p>
            <a:p>
              <a:r>
                <a:rPr lang="ru-RU" sz="1100" dirty="0">
                  <a:solidFill>
                    <a:schemeClr val="bg1"/>
                  </a:solidFill>
                  <a:latin typeface="+mj-lt"/>
                </a:rPr>
                <a:t>цифр. пр-во и роботизация</a:t>
              </a:r>
            </a:p>
          </p:txBody>
        </p:sp>
        <p:cxnSp>
          <p:nvCxnSpPr>
            <p:cNvPr id="100" name="Прямая со стрелкой 99"/>
            <p:cNvCxnSpPr>
              <a:cxnSpLocks/>
            </p:cNvCxnSpPr>
            <p:nvPr/>
          </p:nvCxnSpPr>
          <p:spPr>
            <a:xfrm flipV="1">
              <a:off x="1796358" y="2671411"/>
              <a:ext cx="322774" cy="122377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 стрелкой 100"/>
            <p:cNvCxnSpPr>
              <a:cxnSpLocks/>
            </p:cNvCxnSpPr>
            <p:nvPr/>
          </p:nvCxnSpPr>
          <p:spPr>
            <a:xfrm>
              <a:off x="1782019" y="2972655"/>
              <a:ext cx="337113" cy="156997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Скругленный прямоугольник 15"/>
          <p:cNvSpPr/>
          <p:nvPr/>
        </p:nvSpPr>
        <p:spPr>
          <a:xfrm>
            <a:off x="2259887" y="4549267"/>
            <a:ext cx="2121843" cy="1225645"/>
          </a:xfrm>
          <a:prstGeom prst="roundRect">
            <a:avLst/>
          </a:prstGeom>
          <a:ln w="3175">
            <a:solidFill>
              <a:schemeClr val="bg1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2322906" y="5800423"/>
            <a:ext cx="206801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 smtClean="0">
                <a:solidFill>
                  <a:schemeClr val="bg1"/>
                </a:solidFill>
                <a:latin typeface="+mj-lt"/>
              </a:rPr>
              <a:t>Ядерные направления ГУАП</a:t>
            </a:r>
            <a:endParaRPr lang="ru-RU" sz="1100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61011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Прямоугольник с двумя скругленными противолежащими углами 6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519904" y="3931972"/>
            <a:ext cx="5337134" cy="2521215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организации и управления научной </a:t>
            </a:r>
            <a:r>
              <a:rPr lang="ru-RU" dirty="0" smtClean="0"/>
              <a:t>деятельностью </a:t>
            </a:r>
            <a:r>
              <a:rPr lang="ru-RU" dirty="0"/>
              <a:t>ГУАП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328011" y="1288557"/>
            <a:ext cx="25433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Научно-технический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совет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3E36858D-84FA-4C85-82A3-D40FB2D58771}"/>
              </a:ext>
            </a:extLst>
          </p:cNvPr>
          <p:cNvSpPr/>
          <p:nvPr/>
        </p:nvSpPr>
        <p:spPr>
          <a:xfrm>
            <a:off x="337471" y="1724088"/>
            <a:ext cx="2678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Центр координации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научных исследований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3E36858D-84FA-4C85-82A3-D40FB2D58771}"/>
              </a:ext>
            </a:extLst>
          </p:cNvPr>
          <p:cNvSpPr/>
          <p:nvPr/>
        </p:nvSpPr>
        <p:spPr>
          <a:xfrm>
            <a:off x="6519904" y="1294248"/>
            <a:ext cx="2678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Научно-исследовательские подразделения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8268E26C-3D84-40C7-8674-815B9299469E}"/>
              </a:ext>
            </a:extLst>
          </p:cNvPr>
          <p:cNvSpPr/>
          <p:nvPr/>
        </p:nvSpPr>
        <p:spPr>
          <a:xfrm>
            <a:off x="6519904" y="1904042"/>
            <a:ext cx="48171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Международный институт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передовых аэрокосмических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технологий </a:t>
            </a: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А.В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Небылов</a:t>
            </a:r>
            <a:endParaRPr lang="ru-RU" sz="10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  <a:sym typeface="Symbol" panose="05050102010706020507" pitchFamily="18" charset="2"/>
              </a:rPr>
              <a:t>Центр аэрокосмических исследований и разработок 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  <a:sym typeface="Symbol" panose="05050102010706020507" pitchFamily="18" charset="2"/>
              </a:rPr>
              <a:t/>
            </a:r>
            <a:b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  <a:sym typeface="Symbol" panose="05050102010706020507" pitchFamily="18" charset="2"/>
              </a:rPr>
            </a:b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В.Л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Оленев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Центр космических услуг «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КосмоИнформ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-центр» 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Е.Ф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Чичкова</a:t>
            </a:r>
            <a:endParaRPr lang="ru-RU" sz="10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Научно-исследовательский отдел биотехнических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проблем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В.А</a:t>
            </a:r>
            <a:r>
              <a:rPr lang="ru-RU" sz="10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Килимник</a:t>
            </a: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Особое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конструкторское бюро радиоэлектронных систем </a:t>
            </a:r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0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А.С. Марьясов</a:t>
            </a:r>
          </a:p>
        </p:txBody>
      </p:sp>
      <p:grpSp>
        <p:nvGrpSpPr>
          <p:cNvPr id="52" name="Группа 51"/>
          <p:cNvGrpSpPr/>
          <p:nvPr/>
        </p:nvGrpSpPr>
        <p:grpSpPr>
          <a:xfrm>
            <a:off x="7434458" y="4240268"/>
            <a:ext cx="3629782" cy="1646291"/>
            <a:chOff x="7030598" y="4702687"/>
            <a:chExt cx="3629782" cy="1646291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7153894" y="4702687"/>
              <a:ext cx="2991960" cy="584775"/>
              <a:chOff x="6575782" y="4413609"/>
              <a:chExt cx="2991960" cy="584775"/>
            </a:xfrm>
          </p:grpSpPr>
          <p:sp>
            <p:nvSpPr>
              <p:cNvPr id="59" name="Прямоугольник 58"/>
              <p:cNvSpPr/>
              <p:nvPr/>
            </p:nvSpPr>
            <p:spPr>
              <a:xfrm>
                <a:off x="7027042" y="4475164"/>
                <a:ext cx="25407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solidFill>
                      <a:schemeClr val="accent5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научно-образовательных </a:t>
                </a:r>
                <a:r>
                  <a:rPr lang="ru-RU" sz="1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/>
                    <a:ea typeface="Calibri"/>
                    <a:cs typeface="Calibri"/>
                    <a:sym typeface="Calibri"/>
                  </a:rPr>
                  <a:t>центров (2)</a:t>
                </a:r>
                <a:endPara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6575782" y="4413609"/>
                <a:ext cx="41951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D12E6D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9</a:t>
                </a:r>
                <a:endParaRPr lang="ru-RU" sz="3200" dirty="0">
                  <a:solidFill>
                    <a:srgbClr val="D12E6D"/>
                  </a:solidFill>
                  <a:latin typeface="+mj-lt"/>
                </a:endParaRPr>
              </a:p>
            </p:txBody>
          </p:sp>
        </p:grpSp>
        <p:sp>
          <p:nvSpPr>
            <p:cNvPr id="55" name="Прямоугольник 54"/>
            <p:cNvSpPr>
              <a:spLocks/>
            </p:cNvSpPr>
            <p:nvPr/>
          </p:nvSpPr>
          <p:spPr>
            <a:xfrm>
              <a:off x="7605154" y="5283297"/>
              <a:ext cx="30552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образовательные и </a:t>
              </a: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научно-исследовательская лаборатория (3)</a:t>
              </a:r>
              <a:endParaRPr lang="ru-RU" sz="1400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7030598" y="5223402"/>
              <a:ext cx="66610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D12E6D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4</a:t>
              </a:r>
              <a:r>
                <a:rPr lang="en-US" sz="3200" b="1" dirty="0" smtClean="0">
                  <a:solidFill>
                    <a:srgbClr val="D12E6D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  <a:endParaRPr lang="ru-RU" sz="3200" b="1" dirty="0">
                <a:solidFill>
                  <a:srgbClr val="D12E6D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7605154" y="5825758"/>
              <a:ext cx="20036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уникальная научная </a:t>
              </a: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установка (1)</a:t>
              </a:r>
              <a:endParaRPr lang="ru-RU" sz="1400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Прямоугольник 57"/>
            <p:cNvSpPr>
              <a:spLocks/>
            </p:cNvSpPr>
            <p:nvPr/>
          </p:nvSpPr>
          <p:spPr>
            <a:xfrm>
              <a:off x="7197286" y="5761432"/>
              <a:ext cx="3327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D12E6D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3364966" y="1733498"/>
            <a:ext cx="2802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Центр трансфера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технологий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0420" y="2310653"/>
            <a:ext cx="2693670" cy="4006327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9" name="Прямая со стрелкой 68"/>
          <p:cNvCxnSpPr>
            <a:cxnSpLocks/>
          </p:cNvCxnSpPr>
          <p:nvPr/>
        </p:nvCxnSpPr>
        <p:spPr>
          <a:xfrm flipH="1" flipV="1">
            <a:off x="9064405" y="4585266"/>
            <a:ext cx="1" cy="167198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cxnSpLocks/>
          </p:cNvCxnSpPr>
          <p:nvPr/>
        </p:nvCxnSpPr>
        <p:spPr>
          <a:xfrm flipH="1" flipV="1">
            <a:off x="10885948" y="5102922"/>
            <a:ext cx="1" cy="167198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cxnSpLocks/>
          </p:cNvCxnSpPr>
          <p:nvPr/>
        </p:nvCxnSpPr>
        <p:spPr>
          <a:xfrm flipH="1" flipV="1">
            <a:off x="9203218" y="5652772"/>
            <a:ext cx="1" cy="167198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471" y="2310654"/>
            <a:ext cx="2692800" cy="4016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07931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с двумя скругленными противолежащими углами 4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519904" y="3931972"/>
            <a:ext cx="5337134" cy="2521215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научно-исследовательской инфраструктуры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pic>
        <p:nvPicPr>
          <p:cNvPr id="24" name="Picture 3" descr="https://lh5.googleusercontent.com/Ai6TAeT0ixEnijfonA6g1PMqX4Ru-Kg9ACdYBu3O-BX9IZA2pLMCvKRnvStI8BqC15nXAXywH9ao7ZxWY_WDNa5ihZ_sov6YavPbib8JpdkYAgIg8EVCl4HFz15yryIWGxv_NUnKbSvoaFUB3WxMyg=s204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7547" y="1449388"/>
            <a:ext cx="2809287" cy="185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lh3.googleusercontent.com/qSpB5hNw-EXCj2XTck-AUl7mDZ_dssDuHv_iL9PPMi3iewiRCqQO422xjuwXFAHuaKMaBgX4G6_yJ10t9fTncWbP1_Z-dkHTMHmQJAwJUDD6MYDPs99hNiKOxOi2etERxhRAbZoIwzLZ738nk14FYQ=s204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927" y="1447279"/>
            <a:ext cx="2810246" cy="185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s://lh6.googleusercontent.com/4m7o5kWVHvckPmFfJPRxrwQFPoGVgANdmt595wznH--nXUekS1R8oImRvKuEOo3XhOq4NfeQO8RjJtnqBIlMOBDo1ptAMnaWKLBW41r2NKElxbPp5_NbKobvnVCiRtqNUQc1E_GbLCkP_C3gAr1ICQ=s2048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1188" y="4088749"/>
            <a:ext cx="2810416" cy="18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258060" y="3344343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Лаборатория проектирования малых космических аппаратов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29597" y="3342747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Центр компетенций по беспроводным технологиям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77822" y="5973003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Исследовательская лаборатория аэрокосмической микромеханики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034089" y="3339555"/>
            <a:ext cx="28864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Центр 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киберучений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137218" y="5933547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Образовательная фабрика </a:t>
            </a:r>
            <a:r>
              <a:rPr lang="en-US" sz="12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en-US" sz="12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по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электрическим зарядным станциям</a:t>
            </a:r>
          </a:p>
        </p:txBody>
      </p:sp>
      <p:pic>
        <p:nvPicPr>
          <p:cNvPr id="42" name="Picture 12" descr="https://media.guap.ru/20870/_title.jpg?s=l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4088749"/>
            <a:ext cx="2823210" cy="184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7555112" y="4507132"/>
            <a:ext cx="35376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В 2023 году открыто </a:t>
            </a:r>
            <a:endParaRPr lang="ru-RU" sz="2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5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научно-исследовательских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научно-образовательных подразделений </a:t>
            </a:r>
          </a:p>
        </p:txBody>
      </p:sp>
      <p:pic>
        <p:nvPicPr>
          <p:cNvPr id="50" name="Picture 4" descr="https://media.guap.ru/17541/_title.jpg?s=sm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8196" y="1462096"/>
            <a:ext cx="2812342" cy="1838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8624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Финансирование научной деятельности в 2020-2024 годах, млн. руб.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29827"/>
              </p:ext>
            </p:extLst>
          </p:nvPr>
        </p:nvGraphicFramePr>
        <p:xfrm>
          <a:off x="334963" y="1285540"/>
          <a:ext cx="11522075" cy="4717327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3889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331">
                  <a:extLst>
                    <a:ext uri="{9D8B030D-6E8A-4147-A177-3AD203B41FA5}">
                      <a16:colId xmlns:a16="http://schemas.microsoft.com/office/drawing/2014/main" val="1124305344"/>
                    </a:ext>
                  </a:extLst>
                </a:gridCol>
                <a:gridCol w="1249042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  <a:gridCol w="1296293">
                  <a:extLst>
                    <a:ext uri="{9D8B030D-6E8A-4147-A177-3AD203B41FA5}">
                      <a16:colId xmlns:a16="http://schemas.microsoft.com/office/drawing/2014/main" val="2888694275"/>
                    </a:ext>
                  </a:extLst>
                </a:gridCol>
                <a:gridCol w="1684867">
                  <a:extLst>
                    <a:ext uri="{9D8B030D-6E8A-4147-A177-3AD203B41FA5}">
                      <a16:colId xmlns:a16="http://schemas.microsoft.com/office/drawing/2014/main" val="3518330925"/>
                    </a:ext>
                  </a:extLst>
                </a:gridCol>
                <a:gridCol w="1798638">
                  <a:extLst>
                    <a:ext uri="{9D8B030D-6E8A-4147-A177-3AD203B41FA5}">
                      <a16:colId xmlns:a16="http://schemas.microsoft.com/office/drawing/2014/main" val="697684675"/>
                    </a:ext>
                  </a:extLst>
                </a:gridCol>
              </a:tblGrid>
              <a:tr h="33021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 Источники</a:t>
                      </a:r>
                      <a:r>
                        <a:rPr lang="ru-RU" sz="14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финансирования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en-US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05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НИОКР</a:t>
                      </a:r>
                      <a:endParaRPr lang="ru-RU" sz="14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123,8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59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,9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149,9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7,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(138,4</a:t>
                      </a:r>
                      <a:r>
                        <a:rPr lang="ru-RU" sz="1400" b="1" kern="1200" dirty="0" smtClean="0">
                          <a:solidFill>
                            <a:srgbClr val="D12E6D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*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)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214,0</a:t>
                      </a:r>
                      <a:r>
                        <a:rPr lang="ru-RU" sz="1400" b="1" kern="1200" dirty="0" smtClean="0">
                          <a:solidFill>
                            <a:srgbClr val="D12E6D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**</a:t>
                      </a:r>
                      <a:r>
                        <a:rPr lang="ru-RU" sz="14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157,8</a:t>
                      </a:r>
                      <a:r>
                        <a:rPr lang="ru-RU" sz="1400" b="1" kern="1200" dirty="0" smtClean="0">
                          <a:solidFill>
                            <a:srgbClr val="D12E6D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***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)</a:t>
                      </a:r>
                      <a:endParaRPr lang="en-US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82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Бюджеты</a:t>
                      </a: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58,5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84,2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84,3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66,5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71,4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086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</a:t>
                      </a:r>
                      <a:r>
                        <a:rPr lang="ru-RU" sz="1200" b="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Минобрнауки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в том числе: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58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,7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</a:t>
                      </a:r>
                      <a:r>
                        <a:rPr lang="en-US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40,7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40,9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</a:t>
                      </a:r>
                      <a:r>
                        <a:rPr lang="ru-RU" sz="1200" b="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Госзадание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на </a:t>
                      </a:r>
                      <a:r>
                        <a:rPr lang="ru-RU" sz="1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НИР</a:t>
                      </a:r>
                      <a:endParaRPr lang="ru-RU" sz="1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17,3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17,9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21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Приоритет-2030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42,0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24,2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8,1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297832"/>
                  </a:ext>
                </a:extLst>
              </a:tr>
              <a:tr h="38543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Центр трансфера технологий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15,3</a:t>
                      </a:r>
                      <a:endParaRPr lang="ru-RU" sz="1200" b="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23,0</a:t>
                      </a:r>
                      <a:endParaRPr lang="ru-RU" sz="1200" b="1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961583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</a:t>
                      </a:r>
                      <a:r>
                        <a:rPr lang="ru-RU" sz="1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РНФ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ru-RU" sz="1200" b="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Гранты Президента РФ</a:t>
                      </a:r>
                      <a:endParaRPr lang="ru-RU" sz="1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43,4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25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,8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29,7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Бюджет Санкт-Петербурга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0854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Хозяйственные договоры</a:t>
                      </a: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в том </a:t>
                      </a:r>
                      <a:r>
                        <a:rPr lang="ru-RU" sz="1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</a:t>
                      </a:r>
                      <a:endParaRPr lang="ru-RU" sz="1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57,4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57</a:t>
                      </a:r>
                      <a:r>
                        <a:rPr lang="en-US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48,1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2,5 (58,0)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120,1 (70,9)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с российскими заказчиками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52,4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53,9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47,9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2,5 (58,0)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120,1 (70,9)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86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с зарубежными заказчиками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0,2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0157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И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з собственных средств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17,5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en-US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(13,9)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22,5</a:t>
                      </a:r>
                      <a:r>
                        <a:rPr lang="ru-RU" sz="12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(15,5)</a:t>
                      </a:r>
                      <a:endParaRPr 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4769443" y="6110510"/>
            <a:ext cx="15831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D12E6D"/>
                </a:solidFill>
                <a:latin typeface="Calibri" panose="020F0502020204030204" pitchFamily="34" charset="0"/>
              </a:rPr>
              <a:t>*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н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а сентябрь 202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3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 г. 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56867" y="6110510"/>
            <a:ext cx="27413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D12E6D"/>
                </a:solidFill>
                <a:latin typeface="Calibri" panose="020F0502020204030204" pitchFamily="34" charset="0"/>
              </a:rPr>
              <a:t>**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по подписанным договорам 202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4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 г. 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267226" y="6110510"/>
            <a:ext cx="26250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D12E6D"/>
                </a:solidFill>
                <a:latin typeface="Calibri" panose="020F0502020204030204" pitchFamily="34" charset="0"/>
              </a:rPr>
              <a:t>***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поступившие средства на 2024 г. </a:t>
            </a: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510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Распределение объемов НИОКР в 2024 </a:t>
            </a:r>
            <a:r>
              <a:rPr lang="ru-RU" dirty="0" smtClean="0"/>
              <a:t>году (по </a:t>
            </a:r>
            <a:r>
              <a:rPr lang="ru-RU" dirty="0"/>
              <a:t>подписанным договорам), млн. руб.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128909"/>
              </p:ext>
            </p:extLst>
          </p:nvPr>
        </p:nvGraphicFramePr>
        <p:xfrm>
          <a:off x="334963" y="1452893"/>
          <a:ext cx="6400059" cy="4600974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461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7786">
                  <a:extLst>
                    <a:ext uri="{9D8B030D-6E8A-4147-A177-3AD203B41FA5}">
                      <a16:colId xmlns:a16="http://schemas.microsoft.com/office/drawing/2014/main" val="2301650770"/>
                    </a:ext>
                  </a:extLst>
                </a:gridCol>
                <a:gridCol w="807233">
                  <a:extLst>
                    <a:ext uri="{9D8B030D-6E8A-4147-A177-3AD203B41FA5}">
                      <a16:colId xmlns:a16="http://schemas.microsoft.com/office/drawing/2014/main" val="2983130993"/>
                    </a:ext>
                  </a:extLst>
                </a:gridCol>
                <a:gridCol w="777388">
                  <a:extLst>
                    <a:ext uri="{9D8B030D-6E8A-4147-A177-3AD203B41FA5}">
                      <a16:colId xmlns:a16="http://schemas.microsoft.com/office/drawing/2014/main" val="1489822212"/>
                    </a:ext>
                  </a:extLst>
                </a:gridCol>
                <a:gridCol w="809118">
                  <a:extLst>
                    <a:ext uri="{9D8B030D-6E8A-4147-A177-3AD203B41FA5}">
                      <a16:colId xmlns:a16="http://schemas.microsoft.com/office/drawing/2014/main" val="664853569"/>
                    </a:ext>
                  </a:extLst>
                </a:gridCol>
                <a:gridCol w="764162">
                  <a:extLst>
                    <a:ext uri="{9D8B030D-6E8A-4147-A177-3AD203B41FA5}">
                      <a16:colId xmlns:a16="http://schemas.microsoft.com/office/drawing/2014/main" val="2684451973"/>
                    </a:ext>
                  </a:extLst>
                </a:gridCol>
                <a:gridCol w="983310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</a:tblGrid>
              <a:tr h="418587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Институты</a:t>
                      </a:r>
                      <a:r>
                        <a:rPr kumimoji="0" lang="en-US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/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факультеты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Кафедры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0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13,7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19,5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389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125,</a:t>
                      </a:r>
                      <a:r>
                        <a:rPr lang="en-US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6946"/>
                  </a:ext>
                </a:extLst>
              </a:tr>
              <a:tr h="3473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ОКБ РЭС: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80,0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kern="1200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Roboto" panose="020B0604020202020204" charset="0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337229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,8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,4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7,9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38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ФПТИ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</a:t>
                      </a:r>
                      <a:r>
                        <a:rPr lang="en-US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491486"/>
                  </a:ext>
                </a:extLst>
              </a:tr>
              <a:tr h="3473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</a:t>
                      </a: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80199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Департамент </a:t>
                      </a: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НИД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ЦКУ: 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9; </a:t>
                      </a:r>
                      <a:r>
                        <a:rPr lang="ru-RU" alt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ЦКНИ: 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5; </a:t>
                      </a: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ЦТТ: 23,0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27,</a:t>
                      </a:r>
                      <a:r>
                        <a:rPr lang="en-US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05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Инж</a:t>
                      </a: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. школа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Лаборатория ИИ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0055"/>
                  </a:ext>
                </a:extLst>
              </a:tr>
              <a:tr h="43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191,5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4B678896-6D00-4ACE-9A33-C9414FDF99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3437057"/>
              </p:ext>
            </p:extLst>
          </p:nvPr>
        </p:nvGraphicFramePr>
        <p:xfrm>
          <a:off x="6858668" y="1999616"/>
          <a:ext cx="5106320" cy="4054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46298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с двумя скругленными противолежащими углами 2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128237" y="4066335"/>
            <a:ext cx="3827915" cy="1522125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374680" y="4365118"/>
            <a:ext cx="353036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Платформа университетского технологического предпринимательства</a:t>
            </a:r>
          </a:p>
        </p:txBody>
      </p:sp>
      <p:sp>
        <p:nvSpPr>
          <p:cNvPr id="18" name="Прямоугольник с двумя скругленными противолежащими углами 1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536163" y="1268413"/>
            <a:ext cx="6320875" cy="2681156"/>
          </a:xfrm>
          <a:prstGeom prst="round2DiagRect">
            <a:avLst>
              <a:gd name="adj1" fmla="val 13883"/>
              <a:gd name="adj2" fmla="val 0"/>
            </a:avLst>
          </a:prstGeom>
          <a:noFill/>
          <a:ln>
            <a:solidFill>
              <a:srgbClr val="20298A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Проекты технологического лидерства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370685" y="1231804"/>
            <a:ext cx="5688803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Не менее 9 проектов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технологического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лидерства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345286" y="2189698"/>
            <a:ext cx="546808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Сбережение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здоровья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граждан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Продовольственная безопасность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Беспилотные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авиационные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системы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Транспортная мобильность,</a:t>
            </a:r>
            <a:b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включая автономные транспортные средства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Экономика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данных и цифровая трансформация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государства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Новые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материалы и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химия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Перспективные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космические технологии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сервисы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Новые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энергетические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технологии, </a:t>
            </a:r>
            <a:b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том числе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атомные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Средства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производства и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автоматизации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905102" y="3980512"/>
            <a:ext cx="2951936" cy="1351586"/>
            <a:chOff x="3499127" y="1522812"/>
            <a:chExt cx="3291840" cy="1350646"/>
          </a:xfrm>
        </p:grpSpPr>
        <p:sp>
          <p:nvSpPr>
            <p:cNvPr id="22" name="Прямоугольник с двумя скругленными противолежащими углами 2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499127" y="1522812"/>
              <a:ext cx="3291840" cy="1350646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817112" y="1824494"/>
              <a:ext cx="2751519" cy="6084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Передовые </a:t>
              </a:r>
              <a:b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инженерные школы</a:t>
              </a:r>
              <a:endParaRPr lang="ru-RU" sz="2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9487" y="1503482"/>
            <a:ext cx="2550601" cy="503408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6024817" y="5262987"/>
            <a:ext cx="2619940" cy="1160947"/>
            <a:chOff x="3669101" y="1171923"/>
            <a:chExt cx="2705064" cy="1350646"/>
          </a:xfrm>
          <a:solidFill>
            <a:schemeClr val="accent1">
              <a:lumMod val="75000"/>
            </a:schemeClr>
          </a:solidFill>
        </p:grpSpPr>
        <p:sp>
          <p:nvSpPr>
            <p:cNvPr id="11" name="Прямоугольник с двумя скругленными противолежащими углами 10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669101" y="1171923"/>
              <a:ext cx="2705064" cy="1350646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931953" y="1470175"/>
              <a:ext cx="2000547" cy="7083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Центр трансфера </a:t>
              </a:r>
              <a:b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технологий</a:t>
              </a:r>
              <a:endParaRPr lang="ru-RU" sz="2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436901" y="5123283"/>
            <a:ext cx="3064153" cy="1329905"/>
            <a:chOff x="3447973" y="1112634"/>
            <a:chExt cx="3291840" cy="1350646"/>
          </a:xfrm>
          <a:solidFill>
            <a:srgbClr val="20298A"/>
          </a:solidFill>
        </p:grpSpPr>
        <p:sp>
          <p:nvSpPr>
            <p:cNvPr id="14" name="Прямоугольник с двумя скругленными противолежащими углами 13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447973" y="1112634"/>
              <a:ext cx="3291840" cy="1350646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801903" y="1356132"/>
              <a:ext cx="2937910" cy="87886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Федеральная </a:t>
              </a:r>
              <a:b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инновационная площадка</a:t>
              </a:r>
              <a:endParaRPr lang="ru-RU" sz="2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453552"/>
              </p:ext>
            </p:extLst>
          </p:nvPr>
        </p:nvGraphicFramePr>
        <p:xfrm>
          <a:off x="5964182" y="2222519"/>
          <a:ext cx="2829127" cy="1487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73913">
                  <a:extLst>
                    <a:ext uri="{9D8B030D-6E8A-4147-A177-3AD203B41FA5}">
                      <a16:colId xmlns:a16="http://schemas.microsoft.com/office/drawing/2014/main" val="3924305945"/>
                    </a:ext>
                  </a:extLst>
                </a:gridCol>
                <a:gridCol w="1255214">
                  <a:extLst>
                    <a:ext uri="{9D8B030D-6E8A-4147-A177-3AD203B41FA5}">
                      <a16:colId xmlns:a16="http://schemas.microsoft.com/office/drawing/2014/main" val="2453413519"/>
                    </a:ext>
                  </a:extLst>
                </a:gridCol>
              </a:tblGrid>
              <a:tr h="390407">
                <a:tc gridSpan="2"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Отраслевое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лидерство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9072354"/>
                  </a:ext>
                </a:extLst>
              </a:tr>
              <a:tr h="326063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Финансирование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132,39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млн.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3082642"/>
                  </a:ext>
                </a:extLst>
              </a:tr>
              <a:tr h="220653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Мероприятия 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47 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шт</a:t>
                      </a: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5527004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Цифровые кафедры </a:t>
                      </a:r>
                      <a:endParaRPr lang="ru-RU" sz="12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2326 </a:t>
                      </a:r>
                      <a:r>
                        <a:rPr lang="ru-RU" sz="1400" b="1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обуч</a:t>
                      </a:r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945986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973452" y="1781532"/>
            <a:ext cx="2488325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dirty="0">
                <a:solidFill>
                  <a:srgbClr val="002060"/>
                </a:solidFill>
                <a:latin typeface="+mj-lt"/>
              </a:rPr>
              <a:t>Стратегические проекты 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b="1" dirty="0" err="1">
                <a:solidFill>
                  <a:srgbClr val="002060"/>
                </a:solidFill>
                <a:latin typeface="+mj-lt"/>
              </a:rPr>
              <a:t>Aerospace</a:t>
            </a:r>
            <a:r>
              <a:rPr lang="ru-RU" sz="1400" b="1" dirty="0">
                <a:solidFill>
                  <a:srgbClr val="002060"/>
                </a:solidFill>
                <a:latin typeface="+mj-lt"/>
              </a:rPr>
              <a:t> R&amp;D </a:t>
            </a:r>
            <a:r>
              <a:rPr lang="ru-RU" sz="1400" b="1" dirty="0" err="1">
                <a:solidFill>
                  <a:srgbClr val="002060"/>
                </a:solidFill>
                <a:latin typeface="+mj-lt"/>
              </a:rPr>
              <a:t>Centre</a:t>
            </a:r>
            <a:endParaRPr lang="ru-RU" sz="1400" b="1" dirty="0">
              <a:solidFill>
                <a:srgbClr val="002060"/>
              </a:solidFill>
              <a:latin typeface="+mj-lt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Инженерная школа 2.0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73452" y="2821762"/>
            <a:ext cx="2703443" cy="93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dirty="0">
                <a:solidFill>
                  <a:srgbClr val="002060"/>
                </a:solidFill>
                <a:latin typeface="+mj-lt"/>
              </a:rPr>
              <a:t>Инфраструктура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Научные лаборатории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Образовательная фабрика </a:t>
            </a:r>
          </a:p>
        </p:txBody>
      </p:sp>
    </p:spTree>
    <p:extLst>
      <p:ext uri="{BB962C8B-B14F-4D97-AF65-F5344CB8AC3E}">
        <p14:creationId xmlns:p14="http://schemas.microsoft.com/office/powerpoint/2010/main" val="300310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Распределение объемов НИР из бюджетных средств </a:t>
            </a:r>
            <a:r>
              <a:rPr lang="ru-RU" sz="2200" dirty="0" err="1" smtClean="0"/>
              <a:t>Минобрнауки</a:t>
            </a:r>
            <a:r>
              <a:rPr lang="ru-RU" sz="2200" dirty="0"/>
              <a:t>, грантов РНФ, Президента РФ в 2024 году, млн. руб.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383723"/>
              </p:ext>
            </p:extLst>
          </p:nvPr>
        </p:nvGraphicFramePr>
        <p:xfrm>
          <a:off x="334963" y="1458913"/>
          <a:ext cx="6400059" cy="4417183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461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7786">
                  <a:extLst>
                    <a:ext uri="{9D8B030D-6E8A-4147-A177-3AD203B41FA5}">
                      <a16:colId xmlns:a16="http://schemas.microsoft.com/office/drawing/2014/main" val="2301650770"/>
                    </a:ext>
                  </a:extLst>
                </a:gridCol>
                <a:gridCol w="807233">
                  <a:extLst>
                    <a:ext uri="{9D8B030D-6E8A-4147-A177-3AD203B41FA5}">
                      <a16:colId xmlns:a16="http://schemas.microsoft.com/office/drawing/2014/main" val="2983130993"/>
                    </a:ext>
                  </a:extLst>
                </a:gridCol>
                <a:gridCol w="777388">
                  <a:extLst>
                    <a:ext uri="{9D8B030D-6E8A-4147-A177-3AD203B41FA5}">
                      <a16:colId xmlns:a16="http://schemas.microsoft.com/office/drawing/2014/main" val="1489822212"/>
                    </a:ext>
                  </a:extLst>
                </a:gridCol>
                <a:gridCol w="809118">
                  <a:extLst>
                    <a:ext uri="{9D8B030D-6E8A-4147-A177-3AD203B41FA5}">
                      <a16:colId xmlns:a16="http://schemas.microsoft.com/office/drawing/2014/main" val="664853569"/>
                    </a:ext>
                  </a:extLst>
                </a:gridCol>
                <a:gridCol w="764162">
                  <a:extLst>
                    <a:ext uri="{9D8B030D-6E8A-4147-A177-3AD203B41FA5}">
                      <a16:colId xmlns:a16="http://schemas.microsoft.com/office/drawing/2014/main" val="2684451973"/>
                    </a:ext>
                  </a:extLst>
                </a:gridCol>
                <a:gridCol w="983310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</a:tblGrid>
              <a:tr h="369887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Институты</a:t>
                      </a:r>
                      <a:r>
                        <a:rPr kumimoji="0" lang="en-US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/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факультеты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Кафедры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</a:t>
                      </a: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0,0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,1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4</a:t>
                      </a:r>
                      <a:r>
                        <a:rPr kumimoji="0" lang="en-US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,4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6946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,8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,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1,2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,</a:t>
                      </a:r>
                      <a:r>
                        <a:rPr kumimoji="0" lang="en-US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035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ФПТИ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</a:t>
                      </a:r>
                      <a:r>
                        <a:rPr lang="en-US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7,</a:t>
                      </a:r>
                      <a:r>
                        <a:rPr kumimoji="0" lang="en-US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6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491486"/>
                  </a:ext>
                </a:extLst>
              </a:tr>
              <a:tr h="8365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Департамент </a:t>
                      </a: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</a:b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НИД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ЦКУ: </a:t>
                      </a: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9;</a:t>
                      </a: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altLang="ru-RU" sz="1200" b="0" i="0" u="none" strike="noStrike" kern="12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ЦКНИ: 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5; </a:t>
                      </a:r>
                      <a:r>
                        <a:rPr lang="ru-RU" altLang="ru-RU" sz="1200" b="0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ЦТТ: 23,0</a:t>
                      </a:r>
                      <a:endParaRPr lang="ru-RU" altLang="ru-RU" sz="1200" b="0" i="0" u="none" strike="noStrike" kern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25,</a:t>
                      </a:r>
                      <a:r>
                        <a:rPr lang="en-US" altLang="ru-RU" sz="14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4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64621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Итого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71,4</a:t>
                      </a:r>
                      <a:endParaRPr kumimoji="0" lang="ru-RU" alt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4B678896-6D00-4ACE-9A33-C9414FDF99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4660844"/>
              </p:ext>
            </p:extLst>
          </p:nvPr>
        </p:nvGraphicFramePr>
        <p:xfrm>
          <a:off x="6973811" y="1857377"/>
          <a:ext cx="5106320" cy="3840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1094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Публикационная активность. Интеллектуальная собственность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7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353201"/>
              </p:ext>
            </p:extLst>
          </p:nvPr>
        </p:nvGraphicFramePr>
        <p:xfrm>
          <a:off x="334961" y="1268413"/>
          <a:ext cx="11522076" cy="147919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5760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23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60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43612">
                  <a:extLst>
                    <a:ext uri="{9D8B030D-6E8A-4147-A177-3AD203B41FA5}">
                      <a16:colId xmlns:a16="http://schemas.microsoft.com/office/drawing/2014/main" val="3690291486"/>
                    </a:ext>
                  </a:extLst>
                </a:gridCol>
                <a:gridCol w="13568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2213">
                  <a:extLst>
                    <a:ext uri="{9D8B030D-6E8A-4147-A177-3AD203B41FA5}">
                      <a16:colId xmlns:a16="http://schemas.microsoft.com/office/drawing/2014/main" val="3946749314"/>
                    </a:ext>
                  </a:extLst>
                </a:gridCol>
              </a:tblGrid>
              <a:tr h="23202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Публикации по видам и годам. РИНЦ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6826483"/>
                  </a:ext>
                </a:extLst>
              </a:tr>
              <a:tr h="25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Показатель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r>
                        <a:rPr lang="en-US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r>
                        <a:rPr lang="en-US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en-US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en-US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65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Общее число публикаций за год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2066</a:t>
                      </a:r>
                      <a:endParaRPr lang="ru-RU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2192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2284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2487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2204</a:t>
                      </a:r>
                      <a:endParaRPr lang="en-US" altLang="ru-RU" sz="12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564958"/>
                  </a:ext>
                </a:extLst>
              </a:tr>
              <a:tr h="25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в том числе: Статьи в журналах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781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816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1059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1043</a:t>
                      </a:r>
                      <a:endParaRPr kumimoji="0" lang="ru-RU" alt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в том числе: Статьи в журналах, входящих</a:t>
                      </a:r>
                      <a:r>
                        <a:rPr lang="en-US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alt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 перечень ВАК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346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407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627</a:t>
                      </a:r>
                      <a:endParaRPr kumimoji="0" lang="ru-RU" altLang="ru-RU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613</a:t>
                      </a:r>
                      <a:endParaRPr kumimoji="0" lang="ru-RU" alt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686607"/>
              </p:ext>
            </p:extLst>
          </p:nvPr>
        </p:nvGraphicFramePr>
        <p:xfrm>
          <a:off x="334963" y="2890483"/>
          <a:ext cx="11523982" cy="3402127"/>
        </p:xfrm>
        <a:graphic>
          <a:graphicData uri="http://schemas.openxmlformats.org/drawingml/2006/table">
            <a:tbl>
              <a:tblPr/>
              <a:tblGrid>
                <a:gridCol w="5752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685046605"/>
                    </a:ext>
                  </a:extLst>
                </a:gridCol>
                <a:gridCol w="1158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87120">
                  <a:extLst>
                    <a:ext uri="{9D8B030D-6E8A-4147-A177-3AD203B41FA5}">
                      <a16:colId xmlns:a16="http://schemas.microsoft.com/office/drawing/2014/main" val="2727556803"/>
                    </a:ext>
                  </a:extLst>
                </a:gridCol>
                <a:gridCol w="1409992">
                  <a:extLst>
                    <a:ext uri="{9D8B030D-6E8A-4147-A177-3AD203B41FA5}">
                      <a16:colId xmlns:a16="http://schemas.microsoft.com/office/drawing/2014/main" val="4063223156"/>
                    </a:ext>
                  </a:extLst>
                </a:gridCol>
                <a:gridCol w="947446">
                  <a:extLst>
                    <a:ext uri="{9D8B030D-6E8A-4147-A177-3AD203B41FA5}">
                      <a16:colId xmlns:a16="http://schemas.microsoft.com/office/drawing/2014/main" val="2286719312"/>
                    </a:ext>
                  </a:extLst>
                </a:gridCol>
              </a:tblGrid>
              <a:tr h="35292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поданных заявок и полученных документов на объекты интеллектуальной собственности (ИС)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418879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Показатель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2020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2021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alt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Подано заявок на патент на изобретение 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20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(12</a:t>
                      </a:r>
                      <a:r>
                        <a:rPr lang="ru-RU" sz="1200" b="1" i="0" u="none" strike="noStrike" dirty="0" smtClean="0">
                          <a:solidFill>
                            <a:srgbClr val="D12E6D"/>
                          </a:solidFill>
                          <a:effectLst/>
                          <a:latin typeface="+mj-lt"/>
                        </a:rPr>
                        <a:t>*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Подано заявок на патент на полезную модель 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(3)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Подано заявок на регистрацию программ для ЭВМ и баз данных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399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231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(143)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61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Подано заявок на объекты ИС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427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en-US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256</a:t>
                      </a:r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(158)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86</a:t>
                      </a:r>
                      <a:endParaRPr lang="ru-RU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26129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Получено патентов на изобретение 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 (7)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Получено патентов на полезную модель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(2)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Получено свидетельств о регистрации ПО, БД и товарные знаки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124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399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231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(143)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65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Получено охранных документов на объекты</a:t>
                      </a:r>
                      <a:r>
                        <a:rPr lang="ru-RU" sz="1200" b="1" i="0" kern="1200" baseline="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ИС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428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en-US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253</a:t>
                      </a:r>
                      <a:r>
                        <a:rPr lang="ru-RU" sz="1200" b="1" i="0" kern="1200" dirty="0" smtClean="0">
                          <a:solidFill>
                            <a:srgbClr val="002060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(152)</a:t>
                      </a:r>
                      <a:endParaRPr lang="ru-RU" sz="1200" b="1" i="0" kern="1200" dirty="0">
                        <a:solidFill>
                          <a:srgbClr val="002060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85</a:t>
                      </a:r>
                      <a:endParaRPr lang="ru-RU" sz="1200" b="1" i="0" u="none" strike="noStrike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72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Поддерживается патентов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116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136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(126)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152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720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Количество лицензионных договоров с МИП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ru-RU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 (4)</a:t>
                      </a:r>
                      <a:endParaRPr lang="ru-RU" sz="12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9490766" y="6261039"/>
            <a:ext cx="15831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D12E6D"/>
                </a:solidFill>
                <a:latin typeface="Calibri" panose="020F0502020204030204" pitchFamily="34" charset="0"/>
              </a:rPr>
              <a:t>*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н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а сентябрь 202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</a:rPr>
              <a:t>3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г. 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3568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Действующие диссертационные советы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45375"/>
              </p:ext>
            </p:extLst>
          </p:nvPr>
        </p:nvGraphicFramePr>
        <p:xfrm>
          <a:off x="341391" y="1275424"/>
          <a:ext cx="11515647" cy="291805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290049">
                  <a:extLst>
                    <a:ext uri="{9D8B030D-6E8A-4147-A177-3AD203B41FA5}">
                      <a16:colId xmlns:a16="http://schemas.microsoft.com/office/drawing/2014/main" val="2352988188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1790989713"/>
                    </a:ext>
                  </a:extLst>
                </a:gridCol>
                <a:gridCol w="7508558">
                  <a:extLst>
                    <a:ext uri="{9D8B030D-6E8A-4147-A177-3AD203B41FA5}">
                      <a16:colId xmlns:a16="http://schemas.microsoft.com/office/drawing/2014/main" val="1694372616"/>
                    </a:ext>
                  </a:extLst>
                </a:gridCol>
              </a:tblGrid>
              <a:tr h="42492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Наименование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диссертационного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совета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Научные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специальности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совета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021814"/>
                  </a:ext>
                </a:extLst>
              </a:tr>
              <a:tr h="687253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 </a:t>
                      </a:r>
                      <a:r>
                        <a:rPr lang="en-US" sz="1400" b="1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базе</a:t>
                      </a:r>
                      <a:r>
                        <a:rPr lang="en-US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24.2.384.01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en-US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(</a:t>
                      </a:r>
                      <a:r>
                        <a:rPr lang="en-US" sz="1200" b="1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ранее</a:t>
                      </a:r>
                      <a:r>
                        <a:rPr lang="ru-RU" sz="12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Д </a:t>
                      </a:r>
                      <a:r>
                        <a:rPr lang="en-US" sz="12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212.233.05</a:t>
                      </a:r>
                      <a:r>
                        <a:rPr lang="en-US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2.2.16. Радиолокация и радионавигация (технические науки)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2.2.15. Системы, сети и устройства телекоммуникаций (технические науки)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76918188"/>
                  </a:ext>
                </a:extLst>
              </a:tr>
              <a:tr h="701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24.2.384.02</a:t>
                      </a:r>
                      <a:endParaRPr lang="ru-RU" sz="13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2.2.8. Методы и приборы контроля и диагностики материалов, изделий, веществ и природной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среды (технические науки)</a:t>
                      </a: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2.5.22</a:t>
                      </a:r>
                      <a:r>
                        <a:rPr lang="ru-RU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Управление качеством продукции. Стандартизация. Организация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производства (технические науки)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3526414"/>
                  </a:ext>
                </a:extLst>
              </a:tr>
              <a:tr h="11048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 базе </a:t>
                      </a:r>
                      <a:endParaRPr lang="ru-RU" sz="1400" b="1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kern="1200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СПбГУТ</a:t>
                      </a:r>
                      <a:endParaRPr lang="ru-RU" sz="1100" b="0" kern="1200" dirty="0" smtClean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ВОЕНМЕХ</a:t>
                      </a:r>
                      <a:endParaRPr lang="ru-RU" sz="11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99.2.038.03</a:t>
                      </a:r>
                      <a:b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(ранее</a:t>
                      </a:r>
                      <a:r>
                        <a:rPr lang="ru-RU" sz="13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</a:t>
                      </a:r>
                      <a:r>
                        <a:rPr lang="ru-RU" sz="13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99</a:t>
                      </a:r>
                      <a:r>
                        <a:rPr lang="en-US" sz="13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9.121.03)</a:t>
                      </a:r>
                      <a:endParaRPr lang="ru-RU" sz="13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2.3.1.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Системный анализ, управление и обработка информации, статистика</a:t>
                      </a:r>
                      <a:r>
                        <a:rPr lang="en-US" sz="12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</a:t>
                      </a: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технические науки)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1.2.2. Математическое моделирование, численные методы и комплексы программ (технические науки)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2.3.6. Методы и системы защиты информации, информационная безопасность (технические науки)</a:t>
                      </a:r>
                      <a:endParaRPr lang="ru-RU" sz="12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6358536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506752"/>
              </p:ext>
            </p:extLst>
          </p:nvPr>
        </p:nvGraphicFramePr>
        <p:xfrm>
          <a:off x="6306165" y="4343369"/>
          <a:ext cx="5550873" cy="191735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10939">
                  <a:extLst>
                    <a:ext uri="{9D8B030D-6E8A-4147-A177-3AD203B41FA5}">
                      <a16:colId xmlns:a16="http://schemas.microsoft.com/office/drawing/2014/main" val="3636865816"/>
                    </a:ext>
                  </a:extLst>
                </a:gridCol>
                <a:gridCol w="1869967">
                  <a:extLst>
                    <a:ext uri="{9D8B030D-6E8A-4147-A177-3AD203B41FA5}">
                      <a16:colId xmlns:a16="http://schemas.microsoft.com/office/drawing/2014/main" val="3588977226"/>
                    </a:ext>
                  </a:extLst>
                </a:gridCol>
                <a:gridCol w="1869967">
                  <a:extLst>
                    <a:ext uri="{9D8B030D-6E8A-4147-A177-3AD203B41FA5}">
                      <a16:colId xmlns:a16="http://schemas.microsoft.com/office/drawing/2014/main" val="2073199850"/>
                    </a:ext>
                  </a:extLst>
                </a:gridCol>
              </a:tblGrid>
              <a:tr h="4356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соискателей успешно защитивших диссертацию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119246"/>
                  </a:ext>
                </a:extLst>
              </a:tr>
              <a:tr h="4737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Тип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диссертации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202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 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I </a:t>
                      </a:r>
                      <a:r>
                        <a:rPr lang="en-US" sz="14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полугодии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г.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7564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Кандидатская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028516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Докторская</a:t>
                      </a:r>
                      <a:endParaRPr lang="ru-RU" sz="16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</a:t>
                      </a:r>
                      <a:endParaRPr lang="ru-RU" sz="1600" b="1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31613686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275359"/>
              </p:ext>
            </p:extLst>
          </p:nvPr>
        </p:nvGraphicFramePr>
        <p:xfrm>
          <a:off x="341391" y="4347185"/>
          <a:ext cx="5724525" cy="1961540"/>
        </p:xfrm>
        <a:graphic>
          <a:graphicData uri="http://schemas.openxmlformats.org/drawingml/2006/table">
            <a:tbl>
              <a:tblPr firstRow="1" firstCol="1" bandRow="1"/>
              <a:tblGrid>
                <a:gridCol w="1985249">
                  <a:extLst>
                    <a:ext uri="{9D8B030D-6E8A-4147-A177-3AD203B41FA5}">
                      <a16:colId xmlns:a16="http://schemas.microsoft.com/office/drawing/2014/main" val="2330239454"/>
                    </a:ext>
                  </a:extLst>
                </a:gridCol>
                <a:gridCol w="1064029">
                  <a:extLst>
                    <a:ext uri="{9D8B030D-6E8A-4147-A177-3AD203B41FA5}">
                      <a16:colId xmlns:a16="http://schemas.microsoft.com/office/drawing/2014/main" val="2443473823"/>
                    </a:ext>
                  </a:extLst>
                </a:gridCol>
                <a:gridCol w="1242291">
                  <a:extLst>
                    <a:ext uri="{9D8B030D-6E8A-4147-A177-3AD203B41FA5}">
                      <a16:colId xmlns:a16="http://schemas.microsoft.com/office/drawing/2014/main" val="1083406877"/>
                    </a:ext>
                  </a:extLst>
                </a:gridCol>
                <a:gridCol w="1432956">
                  <a:extLst>
                    <a:ext uri="{9D8B030D-6E8A-4147-A177-3AD203B41FA5}">
                      <a16:colId xmlns:a16="http://schemas.microsoft.com/office/drawing/2014/main" val="1509616914"/>
                    </a:ext>
                  </a:extLst>
                </a:gridCol>
              </a:tblGrid>
              <a:tr h="434176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noProof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Контингент аспирантов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478881"/>
                  </a:ext>
                </a:extLst>
              </a:tr>
              <a:tr h="22795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Условия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обучения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Форма обучения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656679"/>
                  </a:ext>
                </a:extLst>
              </a:tr>
              <a:tr h="2451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Очная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Заочная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401309"/>
                  </a:ext>
                </a:extLst>
              </a:tr>
              <a:tr h="327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143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143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83917"/>
                  </a:ext>
                </a:extLst>
              </a:tr>
              <a:tr h="327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61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</a:t>
                      </a:r>
                      <a:endParaRPr lang="ru-RU" sz="1400" b="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72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241446"/>
                  </a:ext>
                </a:extLst>
              </a:tr>
              <a:tr h="39856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204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215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503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56126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0" y="-1"/>
            <a:ext cx="3589176" cy="333375"/>
          </a:xfrm>
          <a:prstGeom prst="round1Rect">
            <a:avLst>
              <a:gd name="adj" fmla="val 47278"/>
            </a:avLst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Научно-образовательные мероприятия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Научно-исследовательская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801677"/>
              </p:ext>
            </p:extLst>
          </p:nvPr>
        </p:nvGraphicFramePr>
        <p:xfrm>
          <a:off x="334963" y="1323828"/>
          <a:ext cx="11630024" cy="19085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20855">
                  <a:extLst>
                    <a:ext uri="{9D8B030D-6E8A-4147-A177-3AD203B41FA5}">
                      <a16:colId xmlns:a16="http://schemas.microsoft.com/office/drawing/2014/main" val="2044478456"/>
                    </a:ext>
                  </a:extLst>
                </a:gridCol>
                <a:gridCol w="2923309">
                  <a:extLst>
                    <a:ext uri="{9D8B030D-6E8A-4147-A177-3AD203B41FA5}">
                      <a16:colId xmlns:a16="http://schemas.microsoft.com/office/drawing/2014/main" val="1765464233"/>
                    </a:ext>
                  </a:extLst>
                </a:gridCol>
                <a:gridCol w="2964873">
                  <a:extLst>
                    <a:ext uri="{9D8B030D-6E8A-4147-A177-3AD203B41FA5}">
                      <a16:colId xmlns:a16="http://schemas.microsoft.com/office/drawing/2014/main" val="3972851137"/>
                    </a:ext>
                  </a:extLst>
                </a:gridCol>
                <a:gridCol w="2820987">
                  <a:extLst>
                    <a:ext uri="{9D8B030D-6E8A-4147-A177-3AD203B41FA5}">
                      <a16:colId xmlns:a16="http://schemas.microsoft.com/office/drawing/2014/main" val="1275371536"/>
                    </a:ext>
                  </a:extLst>
                </a:gridCol>
              </a:tblGrid>
              <a:tr h="290640">
                <a:tc>
                  <a:txBody>
                    <a:bodyPr/>
                    <a:lstStyle/>
                    <a:p>
                      <a:pPr marL="0" indent="0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Институт 1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2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3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4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572855"/>
                  </a:ext>
                </a:extLst>
              </a:tr>
              <a:tr h="1617902">
                <a:tc>
                  <a:txBody>
                    <a:bodyPr/>
                    <a:lstStyle/>
                    <a:p>
                      <a:pPr marL="1077913" indent="0"/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V Международная научная конференция «Аэрокосмическое приборостроение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 эксплуатационные технологии», </a:t>
                      </a:r>
                      <a:b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4–20 апреля 2024</a:t>
                      </a:r>
                    </a:p>
                    <a:p>
                      <a:pPr marL="1077913" indent="0"/>
                      <a:endParaRPr lang="ru-RU" sz="900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Первая студенческая научная олимпиада «Аэрокосмическое приборостроение»,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24 апреля 2024</a:t>
                      </a:r>
                    </a:p>
                    <a:p>
                      <a:endParaRPr lang="ru-RU" sz="9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XXVII Международная научная конференция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«Волновая электроника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инфокоммуникационные системы», 3 - 7 июня 2024</a:t>
                      </a:r>
                    </a:p>
                    <a:p>
                      <a:pPr marL="1077913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Первая школа «Радиотехники»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для школьников Санкт-Петербурга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на базе УПЛ радиоэлектронных средств</a:t>
                      </a:r>
                      <a:endParaRPr lang="ru-RU" sz="900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XIX Международная конференция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по электромеханике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робототехнике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Завалишинские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чтения 2024»,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16–17 апреля 2024</a:t>
                      </a: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Всероссийская студенческая инженерная олимпиада по «Теории автоматического управления» «Расширяй умения»,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11—12 апреля 2024.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Интеллектуальная деловая игра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на тему информационных технологий от компании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Норбит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/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Первый региональный 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хакатон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«Моя профессия — IT 2024»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063358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131809"/>
              </p:ext>
            </p:extLst>
          </p:nvPr>
        </p:nvGraphicFramePr>
        <p:xfrm>
          <a:off x="334963" y="3460743"/>
          <a:ext cx="11630025" cy="27465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76675">
                  <a:extLst>
                    <a:ext uri="{9D8B030D-6E8A-4147-A177-3AD203B41FA5}">
                      <a16:colId xmlns:a16="http://schemas.microsoft.com/office/drawing/2014/main" val="4047162301"/>
                    </a:ext>
                  </a:extLst>
                </a:gridCol>
                <a:gridCol w="3876675">
                  <a:extLst>
                    <a:ext uri="{9D8B030D-6E8A-4147-A177-3AD203B41FA5}">
                      <a16:colId xmlns:a16="http://schemas.microsoft.com/office/drawing/2014/main" val="1943986572"/>
                    </a:ext>
                  </a:extLst>
                </a:gridCol>
                <a:gridCol w="3876675">
                  <a:extLst>
                    <a:ext uri="{9D8B030D-6E8A-4147-A177-3AD203B41FA5}">
                      <a16:colId xmlns:a16="http://schemas.microsoft.com/office/drawing/2014/main" val="2537604658"/>
                    </a:ext>
                  </a:extLst>
                </a:gridCol>
              </a:tblGrid>
              <a:tr h="287215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Факультет 6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ФПТИ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Институт 8</a:t>
                      </a:r>
                      <a:endParaRPr lang="ru-RU" sz="1400" b="1" kern="1200" dirty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6246007"/>
                  </a:ext>
                </a:extLst>
              </a:tr>
              <a:tr h="2459362">
                <a:tc>
                  <a:txBody>
                    <a:bodyPr/>
                    <a:lstStyle/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Международная научно-практическая конференция «Современная онтология — XI: Онтология и религия», июль 2023 года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XI Международная научно-практическая конференция «Философия и культура информационного общества – 2023», 17–18 ноября 2023 года.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077913" indent="0" algn="l" defTabSz="914400" rtl="0" eaLnBrk="1" latinLnBrk="0" hangingPunct="1">
                        <a:lnSpc>
                          <a:spcPct val="100000"/>
                        </a:lnSpc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II Международная научно-практическая конференция «Обучение переводу в неязыковом вузе: актуальные вопросы и современные тенденции»,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27 – 28 ноября 2023 г.</a:t>
                      </a: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en-US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Всероссийская научная конференция «Моделирование и ситуационное управление качеством сложных систем»,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16 апреля 2024</a:t>
                      </a: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VI Международный форум «Метрологическое обеспечение инновационных технологий»,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 марта 2024</a:t>
                      </a: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III Международный форум «Математические методы и модели в высокотехнологичном производстве», 8 ноября 2023 года</a:t>
                      </a: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Заседания научного семинара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академика РАН </a:t>
                      </a:r>
                      <a:r>
                        <a:rPr lang="ru-RU" sz="900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А.Г.Аганбегяна</a:t>
                      </a: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 Международная конференция «Экономические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социальные тренды устойчивого развития современного общества»,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30 мая 2024</a:t>
                      </a: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166813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498850" algn="l"/>
                        </a:tabLst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Научно-практическая конференция «Актуальные проблемы взаимодействия органов государственной власти, институтов гражданского общества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образовательных учреждений и организаций», </a:t>
                      </a:r>
                      <a:b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7 декабря 2023</a:t>
                      </a:r>
                    </a:p>
                  </a:txBody>
                  <a:tcPr marL="0" marR="10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2482361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7561"/>
            <a:ext cx="1008000" cy="612000"/>
          </a:xfrm>
          <a:prstGeom prst="rect">
            <a:avLst/>
          </a:prstGeom>
          <a:noFill/>
        </p:spPr>
      </p:pic>
      <p:pic>
        <p:nvPicPr>
          <p:cNvPr id="24" name="Picture 2" descr="https://media.guap.ru/21457/_title.jpg?s=l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2004" y="1627561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s://media.guap.ru/21117/_title.jpg?s=lg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2459399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s://media.guap.ru/5424/_title.jpg?s=l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4610" y="1633423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s://media.guap.ru/21200/007.jpg?s=lg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4610" y="2459399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s://media.guap.ru/21179/_title.jpg?s=lg"/>
          <p:cNvPicPr>
            <a:picLocks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6944" y="1633423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https://media.guap.ru/19782/004.jpg?s=lg"/>
          <p:cNvPicPr>
            <a:picLocks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6944" y="2459399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Рисунок 37"/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004" y="2454599"/>
            <a:ext cx="1008000" cy="612000"/>
          </a:xfrm>
          <a:prstGeom prst="rect">
            <a:avLst/>
          </a:prstGeom>
        </p:spPr>
      </p:pic>
      <p:pic>
        <p:nvPicPr>
          <p:cNvPr id="27" name="Picture 6" descr="https://hf-guap.ru/wp-content/uploads/Batishhev-7976.jpg"/>
          <p:cNvPicPr>
            <a:picLocks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3" y="3733799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https://media.guap.ru/15482/004.jpg?s=lg"/>
          <p:cNvPicPr>
            <a:picLocks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334963" y="5407819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s://hf-guap.ru/wp-content/uploads/0J2A3162.jpg"/>
          <p:cNvPicPr>
            <a:picLocks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4565204"/>
            <a:ext cx="1008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/>
          <p:cNvPicPr>
            <a:picLocks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8899" y="4567604"/>
            <a:ext cx="1008000" cy="612000"/>
          </a:xfrm>
          <a:prstGeom prst="rect">
            <a:avLst/>
          </a:prstGeom>
        </p:spPr>
      </p:pic>
      <p:pic>
        <p:nvPicPr>
          <p:cNvPr id="41" name="Рисунок 40"/>
          <p:cNvPicPr>
            <a:picLocks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4077" y="4569966"/>
            <a:ext cx="1008000" cy="612000"/>
          </a:xfrm>
          <a:prstGeom prst="rect">
            <a:avLst/>
          </a:prstGeom>
        </p:spPr>
      </p:pic>
      <p:pic>
        <p:nvPicPr>
          <p:cNvPr id="42" name="Рисунок 41"/>
          <p:cNvPicPr>
            <a:picLocks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8899" y="3733799"/>
            <a:ext cx="1008000" cy="612000"/>
          </a:xfrm>
          <a:prstGeom prst="rect">
            <a:avLst/>
          </a:prstGeom>
        </p:spPr>
      </p:pic>
      <p:pic>
        <p:nvPicPr>
          <p:cNvPr id="44" name="Рисунок 43"/>
          <p:cNvPicPr>
            <a:picLocks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8899" y="5415926"/>
            <a:ext cx="1008000" cy="612000"/>
          </a:xfrm>
          <a:prstGeom prst="rect">
            <a:avLst/>
          </a:prstGeom>
        </p:spPr>
      </p:pic>
      <p:pic>
        <p:nvPicPr>
          <p:cNvPr id="46" name="Рисунок 45"/>
          <p:cNvPicPr>
            <a:picLocks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4077" y="3729038"/>
            <a:ext cx="1008000" cy="612000"/>
          </a:xfrm>
          <a:prstGeom prst="rect">
            <a:avLst/>
          </a:prstGeom>
        </p:spPr>
      </p:pic>
      <p:pic>
        <p:nvPicPr>
          <p:cNvPr id="47" name="Рисунок 46"/>
          <p:cNvPicPr>
            <a:picLocks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4077" y="5415926"/>
            <a:ext cx="1009194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188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Реализация молодежной политики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grpSp>
        <p:nvGrpSpPr>
          <p:cNvPr id="88" name="Группа 87"/>
          <p:cNvGrpSpPr/>
          <p:nvPr/>
        </p:nvGrpSpPr>
        <p:grpSpPr>
          <a:xfrm>
            <a:off x="345210" y="1268413"/>
            <a:ext cx="11628054" cy="5305107"/>
            <a:chOff x="345210" y="1268413"/>
            <a:chExt cx="11628054" cy="5305107"/>
          </a:xfrm>
        </p:grpSpPr>
        <p:sp>
          <p:nvSpPr>
            <p:cNvPr id="73" name="Прямоугольник с одним скругленным углом 72"/>
            <p:cNvSpPr/>
            <p:nvPr/>
          </p:nvSpPr>
          <p:spPr>
            <a:xfrm>
              <a:off x="8937768" y="1268413"/>
              <a:ext cx="3031013" cy="1884869"/>
            </a:xfrm>
            <a:prstGeom prst="round1Rect">
              <a:avLst>
                <a:gd name="adj" fmla="val 20344"/>
              </a:avLst>
            </a:prstGeom>
            <a:solidFill>
              <a:srgbClr val="F4CBED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4" name="Прямоугольник с одним скругленным углом 73"/>
            <p:cNvSpPr/>
            <p:nvPr/>
          </p:nvSpPr>
          <p:spPr>
            <a:xfrm>
              <a:off x="8935052" y="2720271"/>
              <a:ext cx="3036444" cy="1186392"/>
            </a:xfrm>
            <a:prstGeom prst="round1Rect">
              <a:avLst>
                <a:gd name="adj" fmla="val 20344"/>
              </a:avLst>
            </a:prstGeom>
            <a:solidFill>
              <a:srgbClr val="E998D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5" name="Прямоугольник с одним скругленным углом 74"/>
            <p:cNvSpPr/>
            <p:nvPr/>
          </p:nvSpPr>
          <p:spPr>
            <a:xfrm>
              <a:off x="8933270" y="3615405"/>
              <a:ext cx="3036444" cy="1307222"/>
            </a:xfrm>
            <a:prstGeom prst="round1Rect">
              <a:avLst>
                <a:gd name="adj" fmla="val 20344"/>
              </a:avLst>
            </a:prstGeom>
            <a:solidFill>
              <a:srgbClr val="DD64C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6" name="Прямоугольник с одним скругленным углом 75"/>
            <p:cNvSpPr/>
            <p:nvPr/>
          </p:nvSpPr>
          <p:spPr>
            <a:xfrm>
              <a:off x="8933270" y="4454253"/>
              <a:ext cx="3036444" cy="1424738"/>
            </a:xfrm>
            <a:prstGeom prst="round1Rect">
              <a:avLst>
                <a:gd name="adj" fmla="val 20344"/>
              </a:avLst>
            </a:prstGeom>
            <a:solidFill>
              <a:srgbClr val="D231B9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7" name="Прямоугольник с одним скругленным углом 76"/>
            <p:cNvSpPr/>
            <p:nvPr/>
          </p:nvSpPr>
          <p:spPr>
            <a:xfrm>
              <a:off x="8933269" y="5631709"/>
              <a:ext cx="3039995" cy="941811"/>
            </a:xfrm>
            <a:prstGeom prst="round1Rect">
              <a:avLst>
                <a:gd name="adj" fmla="val 20344"/>
              </a:avLst>
            </a:prstGeom>
            <a:solidFill>
              <a:srgbClr val="A1238D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59" name="Прямоугольник с одним скругленным углом 58"/>
            <p:cNvSpPr/>
            <p:nvPr/>
          </p:nvSpPr>
          <p:spPr>
            <a:xfrm>
              <a:off x="5897313" y="1268413"/>
              <a:ext cx="2876747" cy="1241693"/>
            </a:xfrm>
            <a:prstGeom prst="round1Rect">
              <a:avLst>
                <a:gd name="adj" fmla="val 20344"/>
              </a:avLst>
            </a:prstGeom>
            <a:solidFill>
              <a:srgbClr val="E6E2F5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1" name="Прямоугольник с двумя скругленными противолежащими углами 30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45210" y="1268413"/>
              <a:ext cx="5398636" cy="1803261"/>
            </a:xfrm>
            <a:prstGeom prst="round2DiagRect">
              <a:avLst/>
            </a:prstGeom>
            <a:solidFill>
              <a:srgbClr val="F2F0FA">
                <a:alpha val="60784"/>
              </a:srgb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92192" y="1462843"/>
              <a:ext cx="858783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>
                <a:lnSpc>
                  <a:spcPct val="110000"/>
                </a:lnSpc>
                <a:buClr>
                  <a:srgbClr val="002D55"/>
                </a:buClr>
                <a:buSzPts val="1680"/>
              </a:pPr>
              <a:r>
                <a:rPr lang="ru-RU" sz="2400" b="1" dirty="0" smtClean="0">
                  <a:solidFill>
                    <a:srgbClr val="002060"/>
                  </a:solidFill>
                  <a:latin typeface="+mj-lt"/>
                  <a:ea typeface="Arial"/>
                  <a:cs typeface="Arial"/>
                </a:rPr>
                <a:t>Цель</a:t>
              </a:r>
              <a:endParaRPr lang="ru-RU" sz="2400" b="1" dirty="0">
                <a:solidFill>
                  <a:srgbClr val="002060"/>
                </a:solidFill>
                <a:latin typeface="+mj-lt"/>
                <a:ea typeface="Arial"/>
                <a:cs typeface="Arial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01715" y="1887160"/>
              <a:ext cx="498292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создать к 2030 г. </a:t>
              </a: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профессиональный </a:t>
              </a:r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базис и среду </a:t>
              </a: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/>
              </a:r>
              <a:b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</a:br>
              <a:r>
                <a:rPr lang="ru-RU" sz="1400" dirty="0" smtClean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по </a:t>
              </a:r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формированию современного инженера</a:t>
              </a:r>
            </a:p>
          </p:txBody>
        </p:sp>
        <p:grpSp>
          <p:nvGrpSpPr>
            <p:cNvPr id="36" name="Группа 35"/>
            <p:cNvGrpSpPr/>
            <p:nvPr/>
          </p:nvGrpSpPr>
          <p:grpSpPr>
            <a:xfrm>
              <a:off x="345210" y="2736918"/>
              <a:ext cx="2222585" cy="3726968"/>
              <a:chOff x="4192561" y="1085006"/>
              <a:chExt cx="2575269" cy="3702307"/>
            </a:xfrm>
          </p:grpSpPr>
          <p:grpSp>
            <p:nvGrpSpPr>
              <p:cNvPr id="39" name="Группа 38"/>
              <p:cNvGrpSpPr/>
              <p:nvPr/>
            </p:nvGrpSpPr>
            <p:grpSpPr>
              <a:xfrm>
                <a:off x="4192561" y="1085006"/>
                <a:ext cx="2575269" cy="3702307"/>
                <a:chOff x="6443286" y="313325"/>
                <a:chExt cx="2575269" cy="3702307"/>
              </a:xfrm>
              <a:solidFill>
                <a:srgbClr val="000066"/>
              </a:solidFill>
            </p:grpSpPr>
            <p:sp>
              <p:nvSpPr>
                <p:cNvPr id="41" name="Прямоугольник с двумя скругленными противолежащими углами 40">
                  <a:extLst>
                    <a:ext uri="{FF2B5EF4-FFF2-40B4-BE49-F238E27FC236}">
                      <a16:creationId xmlns:a16="http://schemas.microsoft.com/office/drawing/2014/main" id="{48C43A40-1A27-BE44-A1AE-E14DFCBC5D1E}"/>
                    </a:ext>
                  </a:extLst>
                </p:cNvPr>
                <p:cNvSpPr/>
                <p:nvPr/>
              </p:nvSpPr>
              <p:spPr>
                <a:xfrm>
                  <a:off x="6443286" y="313325"/>
                  <a:ext cx="2575269" cy="3702307"/>
                </a:xfrm>
                <a:prstGeom prst="round2DiagRect">
                  <a:avLst>
                    <a:gd name="adj1" fmla="val 13010"/>
                    <a:gd name="adj2" fmla="val 0"/>
                  </a:avLst>
                </a:prstGeom>
                <a:grp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42" name="Прямоугольник 41"/>
                <p:cNvSpPr/>
                <p:nvPr/>
              </p:nvSpPr>
              <p:spPr>
                <a:xfrm>
                  <a:off x="6776984" y="566959"/>
                  <a:ext cx="1997031" cy="70320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2000" dirty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Компоненты </a:t>
                  </a:r>
                  <a:r>
                    <a:rPr lang="ru-RU" sz="20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/>
                  </a:r>
                  <a:br>
                    <a:rPr lang="ru-RU" sz="20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</a:br>
                  <a:r>
                    <a:rPr lang="ru-RU" sz="20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среды</a:t>
                  </a:r>
                  <a:endParaRPr lang="ru-RU" sz="20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</p:grpSp>
          <p:sp>
            <p:nvSpPr>
              <p:cNvPr id="40" name="Прямоугольник 39"/>
              <p:cNvSpPr/>
              <p:nvPr/>
            </p:nvSpPr>
            <p:spPr>
              <a:xfrm>
                <a:off x="4478735" y="2188895"/>
                <a:ext cx="2092078" cy="2236998"/>
              </a:xfrm>
              <a:prstGeom prst="rect">
                <a:avLst/>
              </a:prstGeom>
              <a:solidFill>
                <a:srgbClr val="000066"/>
              </a:solidFill>
            </p:spPr>
            <p:txBody>
              <a:bodyPr wrap="square">
                <a:spAutoFit/>
              </a:bodyPr>
              <a:lstStyle/>
              <a:p>
                <a:pPr marL="171450" indent="-17145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Возможности</a:t>
                </a:r>
              </a:p>
              <a:p>
                <a:pPr marL="171450" indent="-171450">
                  <a:lnSpc>
                    <a:spcPts val="14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Отраслевые образовательные мероприятия </a:t>
                </a:r>
                <a:endPara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  <a:p>
                <a:pPr marL="171450" indent="-171450">
                  <a:lnSpc>
                    <a:spcPts val="14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Студенческие </a:t>
                </a:r>
                <a:b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сообщества</a:t>
                </a:r>
              </a:p>
              <a:p>
                <a:pPr marL="171450" indent="-17145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Инициативы </a:t>
                </a:r>
              </a:p>
              <a:p>
                <a:pPr marL="171450" indent="-171450"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Навыки</a:t>
                </a:r>
              </a:p>
            </p:txBody>
          </p:sp>
        </p:grpSp>
        <p:grpSp>
          <p:nvGrpSpPr>
            <p:cNvPr id="43" name="Группа 42"/>
            <p:cNvGrpSpPr/>
            <p:nvPr/>
          </p:nvGrpSpPr>
          <p:grpSpPr>
            <a:xfrm>
              <a:off x="2327403" y="2488333"/>
              <a:ext cx="3416443" cy="3964855"/>
              <a:chOff x="6300011" y="856848"/>
              <a:chExt cx="3416443" cy="3964855"/>
            </a:xfrm>
            <a:solidFill>
              <a:srgbClr val="003399"/>
            </a:solidFill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6300011" y="856848"/>
                <a:ext cx="3416443" cy="3964855"/>
                <a:chOff x="6300011" y="856848"/>
                <a:chExt cx="3416443" cy="3964855"/>
              </a:xfrm>
              <a:grpFill/>
            </p:grpSpPr>
            <p:sp>
              <p:nvSpPr>
                <p:cNvPr id="46" name="Прямоугольник с двумя скругленными противолежащими углами 45">
                  <a:extLst>
                    <a:ext uri="{FF2B5EF4-FFF2-40B4-BE49-F238E27FC236}">
                      <a16:creationId xmlns:a16="http://schemas.microsoft.com/office/drawing/2014/main" id="{48C43A40-1A27-BE44-A1AE-E14DFCBC5D1E}"/>
                    </a:ext>
                  </a:extLst>
                </p:cNvPr>
                <p:cNvSpPr/>
                <p:nvPr/>
              </p:nvSpPr>
              <p:spPr>
                <a:xfrm>
                  <a:off x="6300011" y="856848"/>
                  <a:ext cx="3416443" cy="3964855"/>
                </a:xfrm>
                <a:prstGeom prst="round2DiagRect">
                  <a:avLst>
                    <a:gd name="adj1" fmla="val 10179"/>
                    <a:gd name="adj2" fmla="val 0"/>
                  </a:avLst>
                </a:prstGeom>
                <a:grp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ru-RU" sz="1400" dirty="0"/>
                </a:p>
              </p:txBody>
            </p:sp>
            <p:sp>
              <p:nvSpPr>
                <p:cNvPr id="47" name="Прямоугольник 46"/>
                <p:cNvSpPr/>
                <p:nvPr/>
              </p:nvSpPr>
              <p:spPr>
                <a:xfrm>
                  <a:off x="6603986" y="1128006"/>
                  <a:ext cx="1868194" cy="400110"/>
                </a:xfrm>
                <a:prstGeom prst="rect">
                  <a:avLst/>
                </a:prstGeom>
                <a:grpFill/>
              </p:spPr>
              <p:txBody>
                <a:bodyPr wrap="square">
                  <a:spAutoFit/>
                </a:bodyPr>
                <a:lstStyle/>
                <a:p>
                  <a:r>
                    <a:rPr lang="ru-RU" sz="2000" dirty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Мероприятия</a:t>
                  </a:r>
                </a:p>
              </p:txBody>
            </p:sp>
          </p:grpSp>
          <p:sp>
            <p:nvSpPr>
              <p:cNvPr id="45" name="Прямоугольник 44"/>
              <p:cNvSpPr/>
              <p:nvPr/>
            </p:nvSpPr>
            <p:spPr>
              <a:xfrm>
                <a:off x="6603985" y="1588222"/>
                <a:ext cx="2953260" cy="29392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ru-RU" sz="14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Проект «Открытый ГУАП»</a:t>
                </a: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ru-RU" sz="16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6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проведение мероприятий  для школьников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по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четырем ядерным направлениям ГУАП</a:t>
                </a: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Проект «</a:t>
                </a:r>
                <a:r>
                  <a:rPr lang="ru-RU" sz="1400" b="1" dirty="0" err="1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Амбассадоры</a:t>
                </a: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 ГУАП»</a:t>
                </a:r>
                <a:r>
                  <a:rPr lang="ru-RU" sz="16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6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формирование сообщества заинтересованных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людей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из числа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студентов,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работников вуза, выпускников университета, школьников </a:t>
                </a: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в </a:t>
                </a: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продвижении ГУАП</a:t>
                </a:r>
                <a:endParaRPr lang="ru-RU" sz="1000" dirty="0">
                  <a:solidFill>
                    <a:schemeClr val="lt1"/>
                  </a:solidFill>
                  <a:latin typeface="+mj-lt"/>
                  <a:ea typeface="Roboto"/>
                  <a:cs typeface="Roboto"/>
                  <a:sym typeface="Roboto"/>
                </a:endParaRP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Студенческое научное сообщество</a:t>
                </a:r>
                <a:r>
                  <a:rPr lang="ru-RU" sz="16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6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0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содействие повышению качества подготовки квалифицированных кадров </a:t>
                </a:r>
                <a:endParaRPr lang="ru-RU" sz="16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endParaRPr>
              </a:p>
              <a:p>
                <a:pPr marL="171450" indent="-17145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ru-RU" sz="1400" b="1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Платформа </a:t>
                </a: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«</a:t>
                </a:r>
                <a:r>
                  <a:rPr lang="ru-RU" sz="1400" b="1" dirty="0" err="1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GoUP</a:t>
                </a:r>
                <a:r>
                  <a:rPr lang="ru-RU" sz="1400" b="1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</a:rPr>
                  <a:t> – твой опыт» </a:t>
                </a:r>
                <a: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цифровая </a:t>
                </a:r>
                <a:r>
                  <a:rPr lang="ru-RU" sz="10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платформа для </a:t>
                </a:r>
                <a: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школьников,</a:t>
                </a:r>
                <a:b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0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обучающихся</a:t>
                </a:r>
                <a:r>
                  <a:rPr lang="ru-RU" sz="10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, выпускников</a:t>
                </a:r>
              </a:p>
            </p:txBody>
          </p:sp>
        </p:grpSp>
        <p:sp>
          <p:nvSpPr>
            <p:cNvPr id="60" name="Прямоугольник с одним скругленным углом 59"/>
            <p:cNvSpPr/>
            <p:nvPr/>
          </p:nvSpPr>
          <p:spPr>
            <a:xfrm>
              <a:off x="5897314" y="2113500"/>
              <a:ext cx="2882489" cy="1121272"/>
            </a:xfrm>
            <a:prstGeom prst="round1Rect">
              <a:avLst>
                <a:gd name="adj" fmla="val 20344"/>
              </a:avLst>
            </a:prstGeom>
            <a:solidFill>
              <a:srgbClr val="CEC5E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3" name="Прямоугольник с одним скругленным углом 62"/>
            <p:cNvSpPr/>
            <p:nvPr/>
          </p:nvSpPr>
          <p:spPr>
            <a:xfrm>
              <a:off x="5897314" y="2924654"/>
              <a:ext cx="2901326" cy="1298080"/>
            </a:xfrm>
            <a:prstGeom prst="round1Rect">
              <a:avLst>
                <a:gd name="adj" fmla="val 20344"/>
              </a:avLst>
            </a:prstGeom>
            <a:solidFill>
              <a:srgbClr val="B5A8E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4" name="Прямоугольник с одним скругленным углом 63"/>
            <p:cNvSpPr/>
            <p:nvPr/>
          </p:nvSpPr>
          <p:spPr>
            <a:xfrm>
              <a:off x="5897315" y="3649318"/>
              <a:ext cx="2901326" cy="1273309"/>
            </a:xfrm>
            <a:prstGeom prst="round1Rect">
              <a:avLst>
                <a:gd name="adj" fmla="val 20344"/>
              </a:avLst>
            </a:prstGeom>
            <a:solidFill>
              <a:srgbClr val="9C8AD5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2" name="Прямоугольник с одним скругленным углом 61"/>
            <p:cNvSpPr/>
            <p:nvPr/>
          </p:nvSpPr>
          <p:spPr>
            <a:xfrm>
              <a:off x="5897313" y="4454253"/>
              <a:ext cx="2901327" cy="1704720"/>
            </a:xfrm>
            <a:prstGeom prst="round1Rect">
              <a:avLst>
                <a:gd name="adj" fmla="val 20344"/>
              </a:avLst>
            </a:prstGeom>
            <a:solidFill>
              <a:srgbClr val="846DCB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1" name="Прямоугольник с одним скругленным углом 60"/>
            <p:cNvSpPr/>
            <p:nvPr/>
          </p:nvSpPr>
          <p:spPr>
            <a:xfrm>
              <a:off x="5897314" y="5337175"/>
              <a:ext cx="2901326" cy="1236345"/>
            </a:xfrm>
            <a:prstGeom prst="round1Rect">
              <a:avLst>
                <a:gd name="adj" fmla="val 20344"/>
              </a:avLst>
            </a:prstGeom>
            <a:solidFill>
              <a:srgbClr val="6B50C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6077035" y="5435923"/>
              <a:ext cx="2518326" cy="1006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Bef>
                  <a:spcPts val="600"/>
                </a:spcBef>
                <a:spcAft>
                  <a:spcPts val="8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11 место среди вузов </a:t>
              </a:r>
              <a:r>
                <a:rPr lang="ru-RU" sz="11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/>
              </a:r>
              <a:br>
                <a:rPr lang="ru-RU" sz="11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в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пилотном рейтинге России «Мониторинг эффективности реализации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молодежной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политики </a:t>
              </a:r>
              <a:b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и воспитательной деятельности»</a:t>
              </a: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6077034" y="2197542"/>
              <a:ext cx="1735777" cy="638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1 место </a:t>
              </a:r>
              <a:r>
                <a:rPr lang="ru-RU" sz="1100" b="1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в </a:t>
              </a: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финале </a:t>
              </a:r>
              <a:endParaRPr lang="ru-RU" sz="1100" b="1" dirty="0" smtClean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endParaRPr>
            </a:p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Всероссийского </a:t>
              </a:r>
              <a:r>
                <a:rPr lang="ru-RU" sz="1100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слета добровольцев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6065519" y="1402194"/>
              <a:ext cx="2251205" cy="627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12 обучающихся ГУАП – </a:t>
              </a: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получатели грантов Президента Российской Федерации</a:t>
              </a:r>
              <a:endParaRPr lang="ru-RU" sz="11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6077034" y="3052411"/>
              <a:ext cx="2355766" cy="4465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Bef>
                  <a:spcPts val="600"/>
                </a:spcBef>
                <a:spcAft>
                  <a:spcPts val="8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Команда КВН ГУАП </a:t>
              </a:r>
              <a:r>
                <a:rPr lang="ru-RU" sz="1100" b="1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/>
              </a:r>
              <a:br>
                <a:rPr lang="ru-RU" sz="1100" b="1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dirty="0" smtClean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в Центральной лиге КВН «Нева» </a:t>
              </a:r>
              <a:endParaRPr lang="ru-RU" sz="1100" dirty="0">
                <a:solidFill>
                  <a:srgbClr val="261B4D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077034" y="3754880"/>
              <a:ext cx="2518327" cy="627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8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Команда ППОСА ГУАП </a:t>
              </a:r>
              <a:br>
                <a:rPr lang="ru-RU" sz="1100" b="1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dirty="0">
                  <a:solidFill>
                    <a:srgbClr val="261B4D"/>
                  </a:solidFill>
                  <a:latin typeface="+mj-lt"/>
                  <a:cs typeface="Times New Roman" panose="02020603050405020304" pitchFamily="18" charset="0"/>
                </a:rPr>
                <a:t>вошла в топ-10 медиа-рейтинга студенческих СМИ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6077033" y="4570891"/>
              <a:ext cx="2671793" cy="652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ГУАП в топ-5 среди 47 команд </a:t>
              </a:r>
              <a:r>
                <a:rPr lang="ru-RU" sz="1100" b="1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/>
              </a:r>
              <a:br>
                <a:rPr lang="ru-RU" sz="1100" b="1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со </a:t>
              </a:r>
              <a:r>
                <a:rPr lang="ru-RU" sz="1100" dirty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rPr>
                <a:t>всей России в финале Чемпионата России по «Что? Где? Когда?»</a:t>
              </a: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9017658" y="3716023"/>
              <a:ext cx="2610802" cy="666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Bef>
                  <a:spcPts val="600"/>
                </a:spcBef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3,3 </a:t>
              </a: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млн. руб., 2 проекта ГУАП – </a:t>
              </a:r>
            </a:p>
            <a:p>
              <a:pPr lvl="0">
                <a:tabLst>
                  <a:tab pos="457200" algn="l"/>
                </a:tabLst>
              </a:pP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победители </a:t>
              </a:r>
              <a:r>
                <a:rPr lang="ru-RU" sz="1100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грантового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 конкурса «</a:t>
              </a:r>
              <a:r>
                <a:rPr lang="ru-RU" sz="1100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Росмолодежь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. Гранты среди вузов»</a:t>
              </a: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9017658" y="2858114"/>
              <a:ext cx="2278243" cy="638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3 млн. руб. 3 студента ГУАП </a:t>
              </a: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–</a:t>
              </a:r>
            </a:p>
            <a:p>
              <a:pPr>
                <a:tabLst>
                  <a:tab pos="457200" algn="l"/>
                </a:tabLst>
              </a:pP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победители </a:t>
              </a:r>
              <a:r>
                <a:rPr lang="ru-RU" sz="1100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всероссийского проекта «Твой ход»</a:t>
              </a: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9017658" y="5786219"/>
              <a:ext cx="2278243" cy="6540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ГУАП на 3 </a:t>
              </a: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месте </a:t>
              </a:r>
            </a:p>
            <a:p>
              <a:pPr>
                <a:spcAft>
                  <a:spcPts val="600"/>
                </a:spcAft>
                <a:tabLst>
                  <a:tab pos="457200" algn="l"/>
                </a:tabLst>
              </a:pP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Всероссийского инженерного конкурса  по Санкт-Петербургу </a:t>
              </a:r>
              <a:endParaRPr lang="ru-RU" sz="1100" dirty="0">
                <a:solidFill>
                  <a:schemeClr val="lt1"/>
                </a:solidFill>
                <a:latin typeface="+mj-lt"/>
                <a:ea typeface="Calibri"/>
                <a:cs typeface="Calibri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9017658" y="4543966"/>
              <a:ext cx="2895779" cy="1005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300"/>
                </a:spcAft>
                <a:tabLst>
                  <a:tab pos="457200" algn="l"/>
                </a:tabLst>
              </a:pP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ГУАП на 2 месте</a:t>
              </a:r>
            </a:p>
            <a:p>
              <a:pPr>
                <a:tabLst>
                  <a:tab pos="457200" algn="l"/>
                </a:tabLst>
              </a:pP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в </a:t>
              </a:r>
              <a:r>
                <a:rPr lang="en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III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Всероссийском творческом конкурсе фоторабот «Студент. Спорт. Инклюзия» </a:t>
              </a:r>
              <a:b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в номинации «Преодоление» </a:t>
              </a:r>
              <a:b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(конкурс для студентов с ОВЗ)</a:t>
              </a: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9017658" y="1416477"/>
              <a:ext cx="2804643" cy="1184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IX </a:t>
              </a: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Региональный чемпионат </a:t>
              </a: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/>
              </a:r>
              <a:b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по </a:t>
              </a: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профессиональному мастерству </a:t>
              </a: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среди </a:t>
              </a:r>
              <a:r>
                <a:rPr lang="ru-RU" sz="1100" b="1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инвалидов и людей с ограниченными возможностями здоровья «</a:t>
              </a:r>
              <a:r>
                <a:rPr lang="ru-RU" sz="1100" b="1" dirty="0" err="1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Абилимпикс</a:t>
              </a:r>
              <a:r>
                <a:rPr lang="ru-RU" sz="1100" b="1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»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 1 место </a:t>
              </a:r>
              <a:r>
                <a:rPr lang="ru-RU" sz="1100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–</a:t>
              </a: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ru-RU" sz="1100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Виктор </a:t>
              </a: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Корнилов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ru-RU" sz="1100" dirty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2 место – </a:t>
              </a: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Дарья </a:t>
              </a:r>
              <a:r>
                <a:rPr lang="ru-RU" sz="1100" dirty="0" err="1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Саморукова</a:t>
              </a:r>
              <a:r>
                <a:rPr lang="ru-RU" sz="1100" dirty="0" smtClean="0">
                  <a:solidFill>
                    <a:srgbClr val="5C1450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endParaRPr lang="ru-RU" sz="1100" dirty="0">
                <a:solidFill>
                  <a:srgbClr val="5C1450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Овал 47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53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09576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Группа 51"/>
          <p:cNvGrpSpPr/>
          <p:nvPr/>
        </p:nvGrpSpPr>
        <p:grpSpPr>
          <a:xfrm>
            <a:off x="334964" y="1268411"/>
            <a:ext cx="5104498" cy="4032251"/>
            <a:chOff x="6311433" y="4106349"/>
            <a:chExt cx="4608820" cy="3995211"/>
          </a:xfrm>
        </p:grpSpPr>
        <p:sp>
          <p:nvSpPr>
            <p:cNvPr id="53" name="Прямоугольник с двумя скругленными противолежащими углами 52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311433" y="4106349"/>
              <a:ext cx="4608820" cy="3995211"/>
            </a:xfrm>
            <a:prstGeom prst="round2DiagRect">
              <a:avLst>
                <a:gd name="adj1" fmla="val 10004"/>
                <a:gd name="adj2" fmla="val 0"/>
              </a:avLst>
            </a:prstGeom>
            <a:solidFill>
              <a:srgbClr val="D9ED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6545067" y="4683686"/>
              <a:ext cx="4226467" cy="3034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2080 обучающихся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прослушали исторические, просветительские лекции в рамках Рабочей программы воспитания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Проведено 403 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культурно-массовых, спортивно-оздоровительных, профилактических мероприятий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для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студентов ГУАП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Открыто первичное отделение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общероссийского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общественно-государственного движения детей и молодежи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</a:t>
              </a: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Движение первых»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Проведены 3 встречи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«Открытый диалог с администрацией ГУАП» с ректором и представителями администрации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Запущены эфиры </a:t>
              </a: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«Проректор на связи»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во </a:t>
              </a:r>
              <a:r>
                <a:rPr lang="ru-RU" sz="12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ВКонтакте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3 место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июле 2024 года в рейтинге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студенческих</a:t>
              </a:r>
              <a:b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СМИ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новый молодежный </a:t>
              </a:r>
              <a:r>
                <a:rPr lang="ru-RU" sz="12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телеграм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-канал</a:t>
              </a:r>
              <a:b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Импульс ГУАП»</a:t>
              </a: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6628532" y="4272659"/>
              <a:ext cx="141867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Мероприятия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Мероприятия</a:t>
            </a:r>
            <a:r>
              <a:rPr lang="en-US" dirty="0" smtClean="0"/>
              <a:t>: </a:t>
            </a:r>
            <a:r>
              <a:rPr lang="ru-RU" dirty="0" smtClean="0"/>
              <a:t>воспитательная </a:t>
            </a:r>
            <a:r>
              <a:rPr lang="ru-RU" dirty="0"/>
              <a:t>и культурно-массовая работа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sp>
        <p:nvSpPr>
          <p:cNvPr id="98" name="Прямоугольник с двумя скругленными противолежащими углами 9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484358" y="1184567"/>
            <a:ext cx="3846695" cy="1628210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3C71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5709396" y="1374606"/>
            <a:ext cx="335483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VIII Всероссийский </a:t>
            </a:r>
            <a:b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форум космонавтики </a:t>
            </a:r>
            <a:r>
              <a:rPr lang="ru-RU" sz="16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и </a:t>
            </a: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авиации </a:t>
            </a:r>
            <a:b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6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1600" b="1" dirty="0" err="1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КосмоСтарт</a:t>
            </a:r>
            <a:r>
              <a:rPr lang="ru-RU" sz="16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» </a:t>
            </a:r>
          </a:p>
        </p:txBody>
      </p:sp>
      <p:graphicFrame>
        <p:nvGraphicFramePr>
          <p:cNvPr id="101" name="Таблица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004108"/>
              </p:ext>
            </p:extLst>
          </p:nvPr>
        </p:nvGraphicFramePr>
        <p:xfrm>
          <a:off x="5827198" y="2198793"/>
          <a:ext cx="1477392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4213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793179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2014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очных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участников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graphicFrame>
        <p:nvGraphicFramePr>
          <p:cNvPr id="103" name="Таблица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695499"/>
              </p:ext>
            </p:extLst>
          </p:nvPr>
        </p:nvGraphicFramePr>
        <p:xfrm>
          <a:off x="7288147" y="2197536"/>
          <a:ext cx="1893888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0450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833438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500 000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просмотров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во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Вконтакте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04" name="Прямоугольник с двумя скругленными противолежащими углами 10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9215275" y="1312708"/>
            <a:ext cx="2732625" cy="1750620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8ECA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5" name="Прямоугольник с двумя скругленными противолежащими углами 12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176496" y="5056065"/>
            <a:ext cx="2809710" cy="1450867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8ECA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8" name="Прямоугольник с двумя скругленными противолежащими углами 10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160187" y="2637674"/>
            <a:ext cx="3824252" cy="1426570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5097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15" name="Прямоугольник с двумя скругленными противолежащими углами 11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622440" y="3943408"/>
            <a:ext cx="3398209" cy="1679754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325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9" name="Прямоугольник с двумя скругленными противолежащими углами 10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661553" y="3867220"/>
            <a:ext cx="4081684" cy="1634943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6ED0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5419810" y="2879806"/>
            <a:ext cx="281287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V Международная межвузовская деловая игра «Точка роста»</a:t>
            </a:r>
          </a:p>
        </p:txBody>
      </p:sp>
      <p:graphicFrame>
        <p:nvGraphicFramePr>
          <p:cNvPr id="106" name="Таблица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601580"/>
              </p:ext>
            </p:extLst>
          </p:nvPr>
        </p:nvGraphicFramePr>
        <p:xfrm>
          <a:off x="5518719" y="3379366"/>
          <a:ext cx="1323404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022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793179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198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участников 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 гостей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10" name="Прямоугольник 109"/>
          <p:cNvSpPr/>
          <p:nvPr/>
        </p:nvSpPr>
        <p:spPr>
          <a:xfrm>
            <a:off x="8008399" y="4125068"/>
            <a:ext cx="363169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Спектакль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«Я помню</a:t>
            </a: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»,</a:t>
            </a:r>
            <a:b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созданный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творческими студиями </a:t>
            </a: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ГУАП, приуроченный ко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Дню победы посмотрели</a:t>
            </a:r>
          </a:p>
        </p:txBody>
      </p:sp>
      <p:graphicFrame>
        <p:nvGraphicFramePr>
          <p:cNvPr id="111" name="Таблица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908802"/>
              </p:ext>
            </p:extLst>
          </p:nvPr>
        </p:nvGraphicFramePr>
        <p:xfrm>
          <a:off x="8076200" y="4813397"/>
          <a:ext cx="2069281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022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1539056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635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обучающихся, работников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 школьников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12" name="Прямоугольник 111"/>
          <p:cNvSpPr/>
          <p:nvPr/>
        </p:nvSpPr>
        <p:spPr>
          <a:xfrm>
            <a:off x="9561889" y="1604816"/>
            <a:ext cx="227988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Классы для обучающихся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по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направлениям: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Roboto" panose="02000000000000000000" pitchFamily="2" charset="0"/>
            </a:endParaRPr>
          </a:p>
          <a:p>
            <a:pPr marL="180975" lvl="0" indent="-180975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экологический класс</a:t>
            </a:r>
          </a:p>
          <a:p>
            <a:pPr marL="180975" lvl="0" indent="-180975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метрологический класс</a:t>
            </a:r>
          </a:p>
          <a:p>
            <a:pPr marL="180975" lvl="0" indent="-180975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класс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экономики и права</a:t>
            </a:r>
          </a:p>
        </p:txBody>
      </p:sp>
      <p:sp>
        <p:nvSpPr>
          <p:cNvPr id="114" name="Прямоугольник с двумя скругленными противолежащими углами 11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319781" y="2936978"/>
            <a:ext cx="3113824" cy="930242"/>
          </a:xfrm>
          <a:prstGeom prst="round2DiagRect">
            <a:avLst>
              <a:gd name="adj1" fmla="val 15111"/>
              <a:gd name="adj2" fmla="val 0"/>
            </a:avLst>
          </a:prstGeom>
          <a:solidFill>
            <a:srgbClr val="D5EB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707547" y="3244467"/>
            <a:ext cx="2343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Проект «Открытый ГУАП»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4952393" y="4221732"/>
            <a:ext cx="2920133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Авторская выставка </a:t>
            </a:r>
          </a:p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Они сражались за Родину», </a:t>
            </a:r>
            <a:endParaRPr lang="ru-RU" sz="1400" b="1" dirty="0" smtClea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приуроченная к </a:t>
            </a:r>
            <a:r>
              <a:rPr lang="ru-RU" sz="14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27 января</a:t>
            </a:r>
          </a:p>
        </p:txBody>
      </p:sp>
      <p:graphicFrame>
        <p:nvGraphicFramePr>
          <p:cNvPr id="119" name="Таблица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981658"/>
              </p:ext>
            </p:extLst>
          </p:nvPr>
        </p:nvGraphicFramePr>
        <p:xfrm>
          <a:off x="5091227" y="4962702"/>
          <a:ext cx="1060450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022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530225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397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человек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посетили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  <p:sp>
        <p:nvSpPr>
          <p:cNvPr id="126" name="Прямоугольник 125"/>
          <p:cNvSpPr/>
          <p:nvPr/>
        </p:nvSpPr>
        <p:spPr>
          <a:xfrm>
            <a:off x="2495411" y="5328462"/>
            <a:ext cx="212564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40 участников </a:t>
            </a:r>
            <a:endParaRPr lang="ru-RU" sz="140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Roboto" panose="02000000000000000000" pitchFamily="2" charset="0"/>
            </a:endParaRPr>
          </a:p>
          <a:p>
            <a:pPr lvl="0">
              <a:spcAft>
                <a:spcPts val="600"/>
              </a:spcAft>
              <a:defRPr/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на Межвузовской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школе Студенческого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научного сообщества  (ГУАП и РГГМУ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)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27" name="Прямоугольник с двумя скругленными противолежащими углами 12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883628" y="5478599"/>
            <a:ext cx="3341811" cy="1035914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D9ED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28" name="Прямоугольник 127"/>
          <p:cNvSpPr/>
          <p:nvPr/>
        </p:nvSpPr>
        <p:spPr>
          <a:xfrm>
            <a:off x="5248775" y="5766983"/>
            <a:ext cx="2771079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  <a:defRPr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1 победитель конкурса </a:t>
            </a:r>
          </a:p>
          <a:p>
            <a:pPr lvl="0">
              <a:spcAft>
                <a:spcPts val="600"/>
              </a:spcAft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Студенческий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rPr>
              <a:t>лидер Санкт-Петербурга</a:t>
            </a:r>
          </a:p>
        </p:txBody>
      </p:sp>
      <p:sp>
        <p:nvSpPr>
          <p:cNvPr id="122" name="Прямоугольник с двумя скругленными противолежащими углами 1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128978" y="5423682"/>
            <a:ext cx="3385871" cy="1090831"/>
          </a:xfrm>
          <a:prstGeom prst="round2DiagRect">
            <a:avLst>
              <a:gd name="adj1" fmla="val 13557"/>
              <a:gd name="adj2" fmla="val 0"/>
            </a:avLst>
          </a:prstGeom>
          <a:solidFill>
            <a:srgbClr val="0177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2410" y="5524669"/>
            <a:ext cx="1025156" cy="888855"/>
          </a:xfrm>
          <a:prstGeom prst="rect">
            <a:avLst/>
          </a:prstGeom>
        </p:spPr>
      </p:pic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819474"/>
              </p:ext>
            </p:extLst>
          </p:nvPr>
        </p:nvGraphicFramePr>
        <p:xfrm>
          <a:off x="9451451" y="5786217"/>
          <a:ext cx="1919526" cy="42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1014651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&gt;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1500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человек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посетили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стенд ГУАП</a:t>
                      </a:r>
                    </a:p>
                  </a:txBody>
                  <a:tcPr marL="36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3533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Прямоугольник с двумя скругленными противолежащими углами 7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898852" y="2113376"/>
            <a:ext cx="3958186" cy="4195349"/>
          </a:xfrm>
          <a:prstGeom prst="round2DiagRect">
            <a:avLst>
              <a:gd name="adj1" fmla="val 10553"/>
              <a:gd name="adj2" fmla="val 0"/>
            </a:avLst>
          </a:prstGeom>
          <a:noFill/>
          <a:ln w="28575">
            <a:solidFill>
              <a:srgbClr val="00B0F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46" name="Прямоугольник с двумя скругленными противолежащими углами 4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24145" y="1256141"/>
            <a:ext cx="7938780" cy="3487988"/>
          </a:xfrm>
          <a:prstGeom prst="round2DiagRect">
            <a:avLst>
              <a:gd name="adj1" fmla="val 10812"/>
              <a:gd name="adj2" fmla="val 0"/>
            </a:avLst>
          </a:prstGeom>
          <a:gradFill flip="none" rotWithShape="1">
            <a:gsLst>
              <a:gs pos="0">
                <a:srgbClr val="0970C0"/>
              </a:gs>
              <a:gs pos="31000">
                <a:srgbClr val="1369BD"/>
              </a:gs>
              <a:gs pos="100000">
                <a:srgbClr val="4549AC"/>
              </a:gs>
            </a:gsLst>
            <a:lin ang="27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Социальная работа и стипендиальное обеспечение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sp>
        <p:nvSpPr>
          <p:cNvPr id="35" name="Прямоугольник с двумя скругленными противолежащими углами 3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4" y="3892732"/>
            <a:ext cx="4981050" cy="2559551"/>
          </a:xfrm>
          <a:prstGeom prst="round2DiagRect">
            <a:avLst>
              <a:gd name="adj1" fmla="val 11198"/>
              <a:gd name="adj2" fmla="val 0"/>
            </a:avLst>
          </a:prstGeom>
          <a:solidFill>
            <a:srgbClr val="EBF3FA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6" name="Google Shape;117;p4"/>
          <p:cNvSpPr txBox="1"/>
          <p:nvPr/>
        </p:nvSpPr>
        <p:spPr>
          <a:xfrm>
            <a:off x="574255" y="4161548"/>
            <a:ext cx="4121570" cy="213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Более 1 тонны гуманитарной помощи собрано </a:t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и отправлено бойцам СВО</a:t>
            </a: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Оказана гуманитарная помощь студентам, чьи семьи пострадали при наводнении в городе Орск</a:t>
            </a: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Запущена серия видеороликов со студентами с ОВЗ</a:t>
            </a: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Психологи ГУАП провели свыше 600 консультаций </a:t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для обучающихся и сотрудников</a:t>
            </a: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Индивидуальное сопровождение детей-сирот и лиц, </a:t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оставшихся без попечения родителей</a:t>
            </a:r>
            <a:endParaRPr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  <a:sym typeface="Roboto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37884" y="3005749"/>
            <a:ext cx="2190852" cy="772834"/>
            <a:chOff x="695325" y="1665659"/>
            <a:chExt cx="2190852" cy="77283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95325" y="1665659"/>
              <a:ext cx="21908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41 477 326 рублей </a:t>
              </a:r>
              <a:endParaRPr lang="ru-RU" sz="20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95325" y="2007606"/>
              <a:ext cx="199969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выплачено материальной помощи студентам ВО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082952" y="3005749"/>
            <a:ext cx="2190852" cy="772834"/>
            <a:chOff x="2790825" y="1665659"/>
            <a:chExt cx="2190852" cy="772834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2790825" y="1665659"/>
              <a:ext cx="21908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1 605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548 рублей 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790825" y="2007606"/>
              <a:ext cx="199969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выплачено материальной помощи студентам </a:t>
              </a:r>
              <a:r>
                <a:rPr lang="ru-RU" sz="11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СПО</a:t>
              </a:r>
              <a:endParaRPr lang="ru-RU" sz="11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528020" y="3005749"/>
            <a:ext cx="2444405" cy="1280666"/>
            <a:chOff x="4771572" y="1665659"/>
            <a:chExt cx="2444405" cy="128066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4771573" y="1665659"/>
              <a:ext cx="21908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20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670 000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рублей 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771572" y="2007606"/>
              <a:ext cx="2444405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выплачена материальная помощь студентам – жителям ДНР и ЛНР, материальная поддержка </a:t>
              </a:r>
              <a:endParaRPr lang="ru-RU" sz="11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  <a:p>
              <a:pPr lvl="0">
                <a:defRPr/>
              </a:pPr>
              <a:r>
                <a:rPr lang="ru-RU" sz="11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обучающимся</a:t>
              </a:r>
              <a:r>
                <a:rPr lang="ru-RU" sz="11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, чьи родители мобилизованы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91576" y="1471352"/>
            <a:ext cx="1542024" cy="1339614"/>
            <a:chOff x="591576" y="1441498"/>
            <a:chExt cx="1542024" cy="1339614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591576" y="1441498"/>
              <a:ext cx="7334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65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11107" y="2011671"/>
              <a:ext cx="152249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Обучающихся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,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/>
              </a:r>
              <a:b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</a:b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чьи 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родители на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СВО, получают 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поддержку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/>
              </a:r>
              <a:b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</a:b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раз </a:t>
              </a:r>
              <a:r>
                <a:rPr lang="ru-RU" sz="1100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в </a:t>
              </a: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семестр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180206" y="1501539"/>
            <a:ext cx="1543303" cy="976817"/>
            <a:chOff x="2330129" y="1482139"/>
            <a:chExt cx="1543303" cy="976817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2338265" y="1482139"/>
              <a:ext cx="7334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21</a:t>
              </a: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2330129" y="2028069"/>
              <a:ext cx="154330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Студент со статусом «Студенческая семья»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559431" y="1490875"/>
            <a:ext cx="1822120" cy="1120555"/>
            <a:chOff x="5788031" y="1490875"/>
            <a:chExt cx="1822120" cy="1120555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5788031" y="1490875"/>
              <a:ext cx="14832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&gt; 5000</a:t>
              </a:r>
              <a:endParaRPr lang="ru-RU" sz="36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5788031" y="2011266"/>
              <a:ext cx="182212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Заявлений подано </a:t>
              </a:r>
              <a:b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</a:br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на оказание материальной помощи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770115" y="1502878"/>
            <a:ext cx="1742711" cy="1126311"/>
            <a:chOff x="4582624" y="1500728"/>
            <a:chExt cx="1742711" cy="1126311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4591829" y="1500728"/>
              <a:ext cx="7334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3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42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4582624" y="2026875"/>
              <a:ext cx="17427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</a:rPr>
                <a:t>Студента из числа детей-сирот обучаются в ГУАП на 1.07.2024</a:t>
              </a:r>
              <a:endParaRPr lang="ru-RU" sz="1100" dirty="0">
                <a:solidFill>
                  <a:prstClr val="white"/>
                </a:solidFill>
                <a:latin typeface="Calibri"/>
                <a:ea typeface="Roboto" panose="02000000000000000000" pitchFamily="2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549887" y="3138099"/>
            <a:ext cx="2814624" cy="2662961"/>
            <a:chOff x="8823802" y="2972808"/>
            <a:chExt cx="2814624" cy="2662961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8823802" y="5104854"/>
              <a:ext cx="2125648" cy="530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300"/>
                </a:spcAft>
                <a:defRPr/>
              </a:pP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365 человек</a:t>
              </a:r>
            </a:p>
            <a:p>
              <a:pPr lvl="0">
                <a:spcAft>
                  <a:spcPts val="600"/>
                </a:spcAft>
                <a:defRPr/>
              </a:pP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Стипендия за достижения </a:t>
              </a: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8823802" y="4517282"/>
              <a:ext cx="2814624" cy="530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300"/>
                </a:spcAft>
                <a:defRPr/>
              </a:pP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7 студентов СПО, 5 студентов ВО</a:t>
              </a:r>
            </a:p>
            <a:p>
              <a:pPr lvl="0">
                <a:spcAft>
                  <a:spcPts val="300"/>
                </a:spcAft>
                <a:defRPr/>
              </a:pPr>
              <a: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Стипендия Правительства РФ</a:t>
              </a:r>
              <a:endPara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8823802" y="3745045"/>
              <a:ext cx="2125648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300"/>
                </a:spcAft>
                <a:defRPr/>
              </a:pP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25 студентов, 1 аспирант</a:t>
              </a:r>
            </a:p>
            <a:p>
              <a:pPr lvl="0">
                <a:spcAft>
                  <a:spcPts val="300"/>
                </a:spcAft>
                <a:defRPr/>
              </a:pP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Стипендия Президента РФ </a:t>
              </a:r>
              <a: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по </a:t>
              </a: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приоритету</a:t>
              </a: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8823802" y="2972808"/>
              <a:ext cx="2296773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300"/>
                </a:spcAft>
                <a:defRPr/>
              </a:pPr>
              <a:r>
                <a:rPr lang="ru-RU" sz="14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40 студентов, 1 аспирант </a:t>
              </a:r>
            </a:p>
            <a:p>
              <a:pPr lvl="0">
                <a:spcAft>
                  <a:spcPts val="300"/>
                </a:spcAft>
                <a:defRPr/>
              </a:pP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Стипендия Правительства РФ </a:t>
              </a:r>
              <a: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200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по </a:t>
              </a:r>
              <a:r>
                <a:rPr lang="ru-RU" sz="1200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</a:rPr>
                <a:t>приоритету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8549887" y="2641689"/>
            <a:ext cx="28568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Стипендиальное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обеспечение</a:t>
            </a:r>
          </a:p>
        </p:txBody>
      </p:sp>
    </p:spTree>
    <p:extLst>
      <p:ext uri="{BB962C8B-B14F-4D97-AF65-F5344CB8AC3E}">
        <p14:creationId xmlns:p14="http://schemas.microsoft.com/office/powerpoint/2010/main" val="13861857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Учебно-научно-исследовательская деятельность </a:t>
            </a:r>
            <a:r>
              <a:rPr lang="ru-RU" dirty="0" smtClean="0"/>
              <a:t>студентов </a:t>
            </a:r>
            <a:r>
              <a:rPr lang="ru-RU" dirty="0"/>
              <a:t>в 2020-2024 годах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79763"/>
              </p:ext>
            </p:extLst>
          </p:nvPr>
        </p:nvGraphicFramePr>
        <p:xfrm>
          <a:off x="334963" y="1268413"/>
          <a:ext cx="11630025" cy="4032249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7040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3801755039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273226426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887071913"/>
                    </a:ext>
                  </a:extLst>
                </a:gridCol>
                <a:gridCol w="917827">
                  <a:extLst>
                    <a:ext uri="{9D8B030D-6E8A-4147-A177-3AD203B41FA5}">
                      <a16:colId xmlns:a16="http://schemas.microsoft.com/office/drawing/2014/main" val="1195638324"/>
                    </a:ext>
                  </a:extLst>
                </a:gridCol>
              </a:tblGrid>
              <a:tr h="407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 Достижения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2020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r>
                        <a:rPr lang="en-US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2024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Студенты – участники МСНК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923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997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1045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104</a:t>
                      </a: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Опубликованные работы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846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868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891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918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Доклады на международных, всероссийских и региональных конференциях, семинарах и т.п.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1138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1107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1120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231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Медали международных и республиканских конкурсов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85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86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Медали, дипломы, грамоты, премии, призы международных, республиканских и городских конкурсов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184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193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217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Победители конкурса ГУАП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198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Награжденные Почетными дипломами и грамотами ГУАП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Участники выставок дипломных проектов ГУАП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283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263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Дипломные проекты, выполненные по заказу 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администрации Санкт-Петербурга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250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Именные стипендии, гранты Правительства СПб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en-US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kumimoji="0" lang="ru-RU" sz="12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000839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334963" y="5661025"/>
            <a:ext cx="82851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Студенческое научное сообщество ГУАП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:  количество участников составило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233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26599541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Центр оценки и развития универсальных управленческих компетенций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523173"/>
              </p:ext>
            </p:extLst>
          </p:nvPr>
        </p:nvGraphicFramePr>
        <p:xfrm>
          <a:off x="4953001" y="1412985"/>
          <a:ext cx="6904038" cy="25201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43274">
                  <a:extLst>
                    <a:ext uri="{9D8B030D-6E8A-4147-A177-3AD203B41FA5}">
                      <a16:colId xmlns:a16="http://schemas.microsoft.com/office/drawing/2014/main" val="4120688565"/>
                    </a:ext>
                  </a:extLst>
                </a:gridCol>
                <a:gridCol w="3560764">
                  <a:extLst>
                    <a:ext uri="{9D8B030D-6E8A-4147-A177-3AD203B41FA5}">
                      <a16:colId xmlns:a16="http://schemas.microsoft.com/office/drawing/2014/main" val="185692038"/>
                    </a:ext>
                  </a:extLst>
                </a:gridCol>
              </a:tblGrid>
              <a:tr h="2520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Тестирование студентов </a:t>
                      </a:r>
                      <a:b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 платформе РСВ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5284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студента прошли тестирование: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93% студентов 1 курса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91% студентов 2 курса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92%  выпускников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ГУАП на 1 месте в стране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/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рейтинге студентов 1 курса,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прошедших тестирование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Мероприятия </a:t>
                      </a:r>
                      <a:b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АНО «РСВ»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106 студентов ГУАП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/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5 мероприятиях </a:t>
                      </a:r>
                      <a:b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федерального уровня АНО «РСВ»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29 студентов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летней сетевой «Лаборатории мягких навыков» вузов Санкт-Петербурга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4991365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464237"/>
            <a:ext cx="4120079" cy="15837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62138" y="8053606"/>
            <a:ext cx="15078075" cy="5715000"/>
          </a:xfrm>
          <a:prstGeom prst="rect">
            <a:avLst/>
          </a:prstGeom>
        </p:spPr>
      </p:pic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335629"/>
              </p:ext>
            </p:extLst>
          </p:nvPr>
        </p:nvGraphicFramePr>
        <p:xfrm>
          <a:off x="334963" y="3985661"/>
          <a:ext cx="11630024" cy="25201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69783">
                  <a:extLst>
                    <a:ext uri="{9D8B030D-6E8A-4147-A177-3AD203B41FA5}">
                      <a16:colId xmlns:a16="http://schemas.microsoft.com/office/drawing/2014/main" val="7788229"/>
                    </a:ext>
                  </a:extLst>
                </a:gridCol>
                <a:gridCol w="3243629">
                  <a:extLst>
                    <a:ext uri="{9D8B030D-6E8A-4147-A177-3AD203B41FA5}">
                      <a16:colId xmlns:a16="http://schemas.microsoft.com/office/drawing/2014/main" val="4120688565"/>
                    </a:ext>
                  </a:extLst>
                </a:gridCol>
                <a:gridCol w="2743933">
                  <a:extLst>
                    <a:ext uri="{9D8B030D-6E8A-4147-A177-3AD203B41FA5}">
                      <a16:colId xmlns:a16="http://schemas.microsoft.com/office/drawing/2014/main" val="1564759681"/>
                    </a:ext>
                  </a:extLst>
                </a:gridCol>
                <a:gridCol w="3172679">
                  <a:extLst>
                    <a:ext uri="{9D8B030D-6E8A-4147-A177-3AD203B41FA5}">
                      <a16:colId xmlns:a16="http://schemas.microsoft.com/office/drawing/2014/main" val="185692038"/>
                    </a:ext>
                  </a:extLst>
                </a:gridCol>
              </a:tblGrid>
              <a:tr h="2520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Тренинги и мастер-классы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87 тренингов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,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направленных на развитие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надпрофессиональных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компетенций,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485 студентов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33  карьерных мастер-класса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,</a:t>
                      </a: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направленных на трудоустройство студентов,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227 студентов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8 тренингов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проведено для кураторов университета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Работа с партнерами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13 соглашений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заключено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24 адаптационные экскурсии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проведены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на предприятия Санкт-Петербурга, </a:t>
                      </a:r>
                      <a:b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201 студент принял участие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Проект HR-клуб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пилотном проекте завершен на 4 институте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4991365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9"/>
          <a:stretch/>
        </p:blipFill>
        <p:spPr>
          <a:xfrm>
            <a:off x="334964" y="3973991"/>
            <a:ext cx="2354084" cy="23347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7900" y="3985662"/>
            <a:ext cx="2624469" cy="23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255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Деятельность Точки кипения – </a:t>
            </a:r>
            <a:r>
              <a:rPr lang="ru-RU" sz="2200" dirty="0" smtClean="0"/>
              <a:t>Санкт-</a:t>
            </a:r>
            <a:r>
              <a:rPr lang="ru-RU" sz="2200" dirty="0" err="1" smtClean="0"/>
              <a:t>Петербург.ГУАП</a:t>
            </a:r>
            <a:r>
              <a:rPr lang="ru-RU" sz="2200" dirty="0"/>
              <a:t> </a:t>
            </a:r>
            <a:r>
              <a:rPr lang="ru-RU" sz="2200" dirty="0" smtClean="0"/>
              <a:t>и </a:t>
            </a:r>
            <a:r>
              <a:rPr lang="ru-RU" sz="2200" dirty="0"/>
              <a:t>Предпринимательской Точки кипения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Молодежная политика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277202" y="1638682"/>
            <a:ext cx="2487465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Направления </a:t>
            </a:r>
            <a:endParaRPr lang="ru-RU" sz="1600" b="1" dirty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Самореализация молодежи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Новые технологии и рынки 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Профессии и навыки будущего 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Профориентация и навигация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рынке труда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Развитие БПЛА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228" y="1285272"/>
            <a:ext cx="3722141" cy="1320268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3149639" y="3805825"/>
            <a:ext cx="402082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Масштабные </a:t>
            </a: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проекты</a:t>
            </a:r>
            <a:endParaRPr lang="ru-RU" sz="1600" b="1" dirty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Открытая выставка «Непокоренный Ленинград» совместный проект с Академией </a:t>
            </a: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Штиглица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Всероссийский Чемпионат проектов в сфере экологии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устойчивого развития: открытый </a:t>
            </a:r>
            <a:r>
              <a:rPr lang="ru-RU" sz="1200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ворк-шоп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Всероссийская физико-техническая контрольная «Выходи решать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!»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Заседание федерального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УМО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Экспортный форсаж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Акселератор ГУАП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Цикл </a:t>
            </a: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хакатонов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«Цифровой прорыв»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00879" y="3805825"/>
            <a:ext cx="2971848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Организации и партнеры </a:t>
            </a:r>
            <a:endParaRPr lang="ru-RU" sz="1600" b="1" dirty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Академия </a:t>
            </a: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Штиглица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Правительство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Ленинградской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области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Клуб переговоров </a:t>
            </a: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Ufights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Общественные организации ГУАП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Акселератор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Сообщество предпринимателей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34963" y="2754313"/>
            <a:ext cx="1619733" cy="773353"/>
            <a:chOff x="6751719" y="2452394"/>
            <a:chExt cx="1619733" cy="773353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751719" y="2917970"/>
              <a:ext cx="161973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посетителей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6751721" y="2452394"/>
              <a:ext cx="1619731" cy="46166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24 </a:t>
              </a:r>
              <a:r>
                <a:rPr lang="en-US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169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380865" y="2754313"/>
            <a:ext cx="1382579" cy="773353"/>
            <a:chOff x="6751719" y="2452394"/>
            <a:chExt cx="1382579" cy="773353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6751719" y="2917970"/>
              <a:ext cx="13825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</a:t>
              </a:r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я</a:t>
              </a: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751721" y="2452394"/>
              <a:ext cx="1382577" cy="46166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654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9582824" y="5425971"/>
            <a:ext cx="1982859" cy="984885"/>
            <a:chOff x="6846605" y="2456305"/>
            <a:chExt cx="1982859" cy="984885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6846605" y="2917970"/>
              <a:ext cx="198285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уникальных участников за </a:t>
              </a:r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2022-2024 год</a:t>
              </a:r>
              <a:endPara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6927777" y="2456305"/>
              <a:ext cx="1756950" cy="4616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5621</a:t>
              </a:r>
              <a:endParaRPr lang="en-US" sz="2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609" y="3930542"/>
            <a:ext cx="2590800" cy="155735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7881597" y="5425971"/>
            <a:ext cx="1555789" cy="962918"/>
            <a:chOff x="7709077" y="3211521"/>
            <a:chExt cx="1555789" cy="96291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7709077" y="3651219"/>
              <a:ext cx="15557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мероприятия</a:t>
              </a:r>
            </a:p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за 2022-2024 год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795683" y="3211521"/>
              <a:ext cx="1382577" cy="46166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64</a:t>
              </a: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8145" y="1466811"/>
            <a:ext cx="3815728" cy="2544845"/>
          </a:xfrm>
          <a:prstGeom prst="round2DiagRect">
            <a:avLst>
              <a:gd name="adj1" fmla="val 11868"/>
              <a:gd name="adj2" fmla="val 0"/>
            </a:avLst>
          </a:prstGeom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2779190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Экосистема </a:t>
            </a:r>
            <a:r>
              <a:rPr lang="ru-RU" dirty="0" smtClean="0"/>
              <a:t>технологического </a:t>
            </a:r>
            <a:r>
              <a:rPr lang="ru-RU" dirty="0"/>
              <a:t>предпринимательства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D4BFD5E0-0FB8-4224-96C3-8C7B1A9F85AD}"/>
              </a:ext>
            </a:extLst>
          </p:cNvPr>
          <p:cNvSpPr/>
          <p:nvPr/>
        </p:nvSpPr>
        <p:spPr>
          <a:xfrm>
            <a:off x="2237212" y="1412323"/>
            <a:ext cx="2363097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Организация и проведение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Акселератор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ГУАП 2023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/>
            </a:r>
            <a:b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</a:b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и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Акселератор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ТехноПитер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 2024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+mj-lt"/>
              <a:cs typeface="Roboto Light" panose="02000000000000000000" pitchFamily="2" charset="0"/>
            </a:endParaRP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B8CB7FAF-8A36-41C8-8E47-3A919A574B73}"/>
              </a:ext>
            </a:extLst>
          </p:cNvPr>
          <p:cNvSpPr/>
          <p:nvPr/>
        </p:nvSpPr>
        <p:spPr>
          <a:xfrm>
            <a:off x="2099109" y="3721231"/>
            <a:ext cx="2639305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Содействие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 студенческим командам в подаче заявок и получении грантов на развитие технологических проектов в 2024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году</a:t>
            </a:r>
          </a:p>
        </p:txBody>
      </p:sp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5648F176-A02D-41C2-AF43-92B7A031D123}"/>
              </a:ext>
            </a:extLst>
          </p:cNvPr>
          <p:cNvSpPr/>
          <p:nvPr/>
        </p:nvSpPr>
        <p:spPr>
          <a:xfrm>
            <a:off x="2134119" y="2522460"/>
            <a:ext cx="2496475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Разработка и проведение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образовательных курсов 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/>
            </a:r>
            <a:b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</a:b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по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технологическому предпринимательству</a:t>
            </a:r>
          </a:p>
        </p:txBody>
      </p:sp>
      <p:pic>
        <p:nvPicPr>
          <p:cNvPr id="28" name="Google Shape;117;p18">
            <a:extLst>
              <a:ext uri="{FF2B5EF4-FFF2-40B4-BE49-F238E27FC236}">
                <a16:creationId xmlns:a16="http://schemas.microsoft.com/office/drawing/2014/main" id="{F0A0D7CE-D624-4DFF-A99F-BF460B766433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003" y="6009170"/>
            <a:ext cx="782097" cy="523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118;p18">
            <a:extLst>
              <a:ext uri="{FF2B5EF4-FFF2-40B4-BE49-F238E27FC236}">
                <a16:creationId xmlns:a16="http://schemas.microsoft.com/office/drawing/2014/main" id="{895DA64C-B258-4E96-93F8-96D21E93067D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91" y="6052367"/>
            <a:ext cx="832262" cy="43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120;p18">
            <a:extLst>
              <a:ext uri="{FF2B5EF4-FFF2-40B4-BE49-F238E27FC236}">
                <a16:creationId xmlns:a16="http://schemas.microsoft.com/office/drawing/2014/main" id="{71B5F4D9-1ADB-4C64-AC8F-3FD9FFAF76E5}"/>
              </a:ext>
            </a:extLst>
          </p:cNvPr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7505" y="6068505"/>
            <a:ext cx="1058777" cy="464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121;p18">
            <a:extLst>
              <a:ext uri="{FF2B5EF4-FFF2-40B4-BE49-F238E27FC236}">
                <a16:creationId xmlns:a16="http://schemas.microsoft.com/office/drawing/2014/main" id="{463F1986-7EBF-420B-9B62-92DE2D61A5F6}"/>
              </a:ext>
            </a:extLst>
          </p:cNvPr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650" y="6107630"/>
            <a:ext cx="742480" cy="484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22;p18">
            <a:extLst>
              <a:ext uri="{FF2B5EF4-FFF2-40B4-BE49-F238E27FC236}">
                <a16:creationId xmlns:a16="http://schemas.microsoft.com/office/drawing/2014/main" id="{144C2C07-DA19-4E57-AB27-5A8AAAB407D0}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305"/>
          <a:stretch/>
        </p:blipFill>
        <p:spPr>
          <a:xfrm>
            <a:off x="7914535" y="6175730"/>
            <a:ext cx="1061611" cy="419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23;p18">
            <a:extLst>
              <a:ext uri="{FF2B5EF4-FFF2-40B4-BE49-F238E27FC236}">
                <a16:creationId xmlns:a16="http://schemas.microsoft.com/office/drawing/2014/main" id="{F4FB3C64-FD4D-43FF-87EF-5F23A15E8BC9}"/>
              </a:ext>
            </a:extLst>
          </p:cNvPr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758" y="6131939"/>
            <a:ext cx="748840" cy="40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124;p18">
            <a:extLst>
              <a:ext uri="{FF2B5EF4-FFF2-40B4-BE49-F238E27FC236}">
                <a16:creationId xmlns:a16="http://schemas.microsoft.com/office/drawing/2014/main" id="{676AA436-CF0A-4045-A7EC-943382E091A7}"/>
              </a:ext>
            </a:extLst>
          </p:cNvPr>
          <p:cNvPicPr preferRelativeResize="0"/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9293" y="6096372"/>
            <a:ext cx="587367" cy="521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125;p18">
            <a:extLst>
              <a:ext uri="{FF2B5EF4-FFF2-40B4-BE49-F238E27FC236}">
                <a16:creationId xmlns:a16="http://schemas.microsoft.com/office/drawing/2014/main" id="{5980A38B-EA0C-4C3F-A15C-4F961F4F9FE3}"/>
              </a:ext>
            </a:extLst>
          </p:cNvPr>
          <p:cNvPicPr preferRelativeResize="0"/>
          <p:nvPr/>
        </p:nvPicPr>
        <p:blipFill>
          <a:blip r:embed="rId10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87" y="6138002"/>
            <a:ext cx="1616558" cy="400353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Прямоугольник 119">
            <a:extLst>
              <a:ext uri="{FF2B5EF4-FFF2-40B4-BE49-F238E27FC236}">
                <a16:creationId xmlns:a16="http://schemas.microsoft.com/office/drawing/2014/main" id="{40BCC384-DE6B-468F-AA20-9A21845547A0}"/>
              </a:ext>
            </a:extLst>
          </p:cNvPr>
          <p:cNvSpPr/>
          <p:nvPr/>
        </p:nvSpPr>
        <p:spPr>
          <a:xfrm>
            <a:off x="2127250" y="4790966"/>
            <a:ext cx="2562455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Координация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 подготовки обучающихся к защите выпускной квалификационной работы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/>
            </a:r>
            <a:b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</a:b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в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cs typeface="Roboto Light" panose="02000000000000000000" pitchFamily="2" charset="0"/>
              </a:rPr>
              <a:t>формате «Коммерческий проект»</a:t>
            </a:r>
          </a:p>
        </p:txBody>
      </p:sp>
      <p:pic>
        <p:nvPicPr>
          <p:cNvPr id="42" name="Picture 2" descr="https://pbd.space/wp-content/uploads/2021/07/%D0%9D%D0%A2%D0%98-%D0%BE%D0%B1%D1%8B%D1%87%D0%BD%D1%8B%D0%B9-1.pn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89" b="15311"/>
          <a:stretch/>
        </p:blipFill>
        <p:spPr bwMode="auto">
          <a:xfrm>
            <a:off x="9272551" y="5946641"/>
            <a:ext cx="710337" cy="70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s://upload.wikimedia.org/wikipedia/commons/2/29/CSR_Logo.pn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63066" y="5960016"/>
            <a:ext cx="470289" cy="66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4BD4AFA8-F72B-4ACE-B748-1499D5349B1A}"/>
              </a:ext>
            </a:extLst>
          </p:cNvPr>
          <p:cNvSpPr/>
          <p:nvPr/>
        </p:nvSpPr>
        <p:spPr>
          <a:xfrm>
            <a:off x="11592809" y="1280336"/>
            <a:ext cx="492443" cy="4602044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Предпринимательская экосистема ГУАП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2583251-1920-4681-BB69-BD5A1363E8D9}"/>
              </a:ext>
            </a:extLst>
          </p:cNvPr>
          <p:cNvSpPr txBox="1"/>
          <p:nvPr/>
        </p:nvSpPr>
        <p:spPr>
          <a:xfrm>
            <a:off x="6287534" y="5601021"/>
            <a:ext cx="1331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rPr>
              <a:t>консультаций</a:t>
            </a: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03A7881E-9190-48B3-951C-E3FBEEC621C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31" y="1277477"/>
            <a:ext cx="1731360" cy="108059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7F95A96D-15C9-48E8-95F3-D86B0D29BFE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327" y="4733149"/>
            <a:ext cx="1742967" cy="108282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1724F4DB-0027-4EAE-B859-A1CDAA5DBE9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078" y="3577875"/>
            <a:ext cx="1742967" cy="106778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2113F3B3-2D3E-4C43-9E29-DF5D44E3019F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288" y="2427635"/>
            <a:ext cx="1739528" cy="108068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5" name="Группа 4"/>
          <p:cNvGrpSpPr/>
          <p:nvPr/>
        </p:nvGrpSpPr>
        <p:grpSpPr>
          <a:xfrm>
            <a:off x="5032263" y="1071099"/>
            <a:ext cx="6598884" cy="4823867"/>
            <a:chOff x="5742832" y="1206626"/>
            <a:chExt cx="6673119" cy="5386797"/>
          </a:xfrm>
        </p:grpSpPr>
        <p:sp>
          <p:nvSpPr>
            <p:cNvPr id="46" name="Штриховая стрелка вправо 4">
              <a:extLst>
                <a:ext uri="{FF2B5EF4-FFF2-40B4-BE49-F238E27FC236}">
                  <a16:creationId xmlns:a16="http://schemas.microsoft.com/office/drawing/2014/main" id="{F10B3312-EEB9-4838-B222-583192200535}"/>
                </a:ext>
              </a:extLst>
            </p:cNvPr>
            <p:cNvSpPr/>
            <p:nvPr/>
          </p:nvSpPr>
          <p:spPr>
            <a:xfrm>
              <a:off x="5781028" y="1206626"/>
              <a:ext cx="6634923" cy="1439887"/>
            </a:xfrm>
            <a:prstGeom prst="stripedRightArrow">
              <a:avLst>
                <a:gd name="adj1" fmla="val 50000"/>
                <a:gd name="adj2" fmla="val 30329"/>
              </a:avLst>
            </a:prstGeom>
            <a:gradFill>
              <a:gsLst>
                <a:gs pos="18000">
                  <a:srgbClr val="0A53A0"/>
                </a:gs>
                <a:gs pos="100000">
                  <a:srgbClr val="E5317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Штриховая стрелка вправо 43"/>
            <p:cNvSpPr/>
            <p:nvPr/>
          </p:nvSpPr>
          <p:spPr>
            <a:xfrm>
              <a:off x="5764447" y="2516931"/>
              <a:ext cx="6632011" cy="1439887"/>
            </a:xfrm>
            <a:prstGeom prst="stripedRightArrow">
              <a:avLst>
                <a:gd name="adj1" fmla="val 50000"/>
                <a:gd name="adj2" fmla="val 48816"/>
              </a:avLst>
            </a:prstGeom>
            <a:gradFill>
              <a:gsLst>
                <a:gs pos="18000">
                  <a:srgbClr val="0A53A0"/>
                </a:gs>
                <a:gs pos="100000">
                  <a:srgbClr val="E5317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6A231315-44D0-4F4F-A01C-540782A3B487}"/>
                </a:ext>
              </a:extLst>
            </p:cNvPr>
            <p:cNvSpPr/>
            <p:nvPr/>
          </p:nvSpPr>
          <p:spPr>
            <a:xfrm>
              <a:off x="5742832" y="2850531"/>
              <a:ext cx="2608517" cy="747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ru-RU" sz="1200" b="1" dirty="0">
                  <a:solidFill>
                    <a:prstClr val="white"/>
                  </a:solidFill>
                  <a:latin typeface="+mj-lt"/>
                  <a:ea typeface="Roboto Medium" panose="02000000000000000000" pitchFamily="2" charset="0"/>
                </a:rPr>
                <a:t>Онлайн курс </a:t>
              </a:r>
            </a:p>
            <a:p>
              <a:pPr algn="ctr">
                <a:lnSpc>
                  <a:spcPts val="1500"/>
                </a:lnSpc>
              </a:pPr>
              <a:r>
                <a:rPr lang="ru-RU" sz="1200" b="1" dirty="0">
                  <a:solidFill>
                    <a:prstClr val="white"/>
                  </a:solidFill>
                  <a:latin typeface="+mj-lt"/>
                  <a:ea typeface="Roboto Medium" panose="02000000000000000000" pitchFamily="2" charset="0"/>
                </a:rPr>
                <a:t>«Основы технологического предпринимательства»</a:t>
              </a:r>
            </a:p>
          </p:txBody>
        </p:sp>
        <p:sp>
          <p:nvSpPr>
            <p:cNvPr id="47" name="Штриховая стрелка вправо 4">
              <a:extLst>
                <a:ext uri="{FF2B5EF4-FFF2-40B4-BE49-F238E27FC236}">
                  <a16:creationId xmlns:a16="http://schemas.microsoft.com/office/drawing/2014/main" id="{9704F6D5-F7F7-47DF-8B53-1E4914979662}"/>
                </a:ext>
              </a:extLst>
            </p:cNvPr>
            <p:cNvSpPr/>
            <p:nvPr/>
          </p:nvSpPr>
          <p:spPr>
            <a:xfrm>
              <a:off x="5761534" y="3835234"/>
              <a:ext cx="6632011" cy="1439887"/>
            </a:xfrm>
            <a:prstGeom prst="stripedRightArrow">
              <a:avLst>
                <a:gd name="adj1" fmla="val 50000"/>
                <a:gd name="adj2" fmla="val 31936"/>
              </a:avLst>
            </a:prstGeom>
            <a:gradFill>
              <a:gsLst>
                <a:gs pos="18000">
                  <a:srgbClr val="0A53A0"/>
                </a:gs>
                <a:gs pos="100000">
                  <a:srgbClr val="E5317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Штриховая стрелка вправо 4">
              <a:extLst>
                <a:ext uri="{FF2B5EF4-FFF2-40B4-BE49-F238E27FC236}">
                  <a16:creationId xmlns:a16="http://schemas.microsoft.com/office/drawing/2014/main" id="{37D45BE3-4589-4145-ADF5-C762005E53C9}"/>
                </a:ext>
              </a:extLst>
            </p:cNvPr>
            <p:cNvSpPr/>
            <p:nvPr/>
          </p:nvSpPr>
          <p:spPr>
            <a:xfrm>
              <a:off x="5755559" y="5153536"/>
              <a:ext cx="6640898" cy="1439887"/>
            </a:xfrm>
            <a:prstGeom prst="stripedRightArrow">
              <a:avLst>
                <a:gd name="adj1" fmla="val 50000"/>
                <a:gd name="adj2" fmla="val 49620"/>
              </a:avLst>
            </a:prstGeom>
            <a:gradFill>
              <a:gsLst>
                <a:gs pos="18000">
                  <a:srgbClr val="0A53A0"/>
                </a:gs>
                <a:gs pos="100000">
                  <a:srgbClr val="E53171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A44CC28-2D62-4AAD-A3EC-D1031E0C4935}"/>
                </a:ext>
              </a:extLst>
            </p:cNvPr>
            <p:cNvSpPr txBox="1"/>
            <p:nvPr/>
          </p:nvSpPr>
          <p:spPr>
            <a:xfrm>
              <a:off x="5962414" y="1582966"/>
              <a:ext cx="1521797" cy="65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>
                  <a:solidFill>
                    <a:prstClr val="white"/>
                  </a:solidFill>
                  <a:latin typeface="+mj-lt"/>
                  <a:ea typeface="Roboto Medium" panose="02000000000000000000" pitchFamily="2" charset="0"/>
                </a:rPr>
                <a:t>Акселератор ГУАП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7EA806D-30DF-4D10-B06B-1F8E8B5F2839}"/>
                </a:ext>
              </a:extLst>
            </p:cNvPr>
            <p:cNvSpPr txBox="1"/>
            <p:nvPr/>
          </p:nvSpPr>
          <p:spPr>
            <a:xfrm>
              <a:off x="10728117" y="1590878"/>
              <a:ext cx="1685973" cy="6186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000" b="1" dirty="0">
                  <a:solidFill>
                    <a:prstClr val="white"/>
                  </a:solidFill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Стимулирование предпринимательской </a:t>
              </a:r>
              <a:r>
                <a:rPr lang="ru-RU" sz="1000" b="1" dirty="0" smtClean="0">
                  <a:solidFill>
                    <a:prstClr val="white"/>
                  </a:solidFill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инициативы студентов</a:t>
              </a:r>
              <a:endParaRPr lang="ru-RU" sz="1000" b="1" dirty="0">
                <a:solidFill>
                  <a:prstClr val="white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  <p:grpSp>
          <p:nvGrpSpPr>
            <p:cNvPr id="60" name="Группа 59">
              <a:extLst>
                <a:ext uri="{FF2B5EF4-FFF2-40B4-BE49-F238E27FC236}">
                  <a16:creationId xmlns:a16="http://schemas.microsoft.com/office/drawing/2014/main" id="{B486A6BC-5331-4320-A1B2-E1A3BFDE05E5}"/>
                </a:ext>
              </a:extLst>
            </p:cNvPr>
            <p:cNvGrpSpPr/>
            <p:nvPr/>
          </p:nvGrpSpPr>
          <p:grpSpPr>
            <a:xfrm>
              <a:off x="7758338" y="1401165"/>
              <a:ext cx="971926" cy="971924"/>
              <a:chOff x="8552350" y="1756112"/>
              <a:chExt cx="972002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115" name="Группа 114">
                <a:extLst>
                  <a:ext uri="{FF2B5EF4-FFF2-40B4-BE49-F238E27FC236}">
                    <a16:creationId xmlns:a16="http://schemas.microsoft.com/office/drawing/2014/main" id="{FC297B05-3471-4A40-8012-5DACDB427C3E}"/>
                  </a:ext>
                </a:extLst>
              </p:cNvPr>
              <p:cNvGrpSpPr/>
              <p:nvPr/>
            </p:nvGrpSpPr>
            <p:grpSpPr>
              <a:xfrm>
                <a:off x="8552350" y="1756112"/>
                <a:ext cx="972000" cy="972000"/>
                <a:chOff x="8619095" y="1881425"/>
                <a:chExt cx="1010482" cy="957062"/>
              </a:xfrm>
            </p:grpSpPr>
            <p:sp>
              <p:nvSpPr>
                <p:cNvPr id="117" name="Овал 116">
                  <a:extLst>
                    <a:ext uri="{FF2B5EF4-FFF2-40B4-BE49-F238E27FC236}">
                      <a16:creationId xmlns:a16="http://schemas.microsoft.com/office/drawing/2014/main" id="{8D13CDCC-E514-44A9-B370-9B53BF96714E}"/>
                    </a:ext>
                  </a:extLst>
                </p:cNvPr>
                <p:cNvSpPr/>
                <p:nvPr/>
              </p:nvSpPr>
              <p:spPr>
                <a:xfrm>
                  <a:off x="8619095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118" name="Рисунок 117">
                  <a:extLst>
                    <a:ext uri="{FF2B5EF4-FFF2-40B4-BE49-F238E27FC236}">
                      <a16:creationId xmlns:a16="http://schemas.microsoft.com/office/drawing/2014/main" id="{475118F7-0C65-4176-A2E0-0AFB4C87C7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23479" y="1976651"/>
                  <a:ext cx="801720" cy="766612"/>
                </a:xfrm>
                <a:prstGeom prst="rect">
                  <a:avLst/>
                </a:prstGeom>
              </p:spPr>
            </p:pic>
          </p:grp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E1FD06D5-B784-4DC9-AA98-A6DF863BDCCA}"/>
                  </a:ext>
                </a:extLst>
              </p:cNvPr>
              <p:cNvSpPr txBox="1"/>
              <p:nvPr/>
            </p:nvSpPr>
            <p:spPr>
              <a:xfrm>
                <a:off x="8552352" y="2057429"/>
                <a:ext cx="972000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en-US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1055</a:t>
                </a:r>
                <a:endParaRPr lang="ru-RU" dirty="0">
                  <a:solidFill>
                    <a:srgbClr val="182F5B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endParaRPr>
              </a:p>
            </p:txBody>
          </p:sp>
        </p:grpSp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76251634-B389-478B-B105-0F7D0A02E748}"/>
                </a:ext>
              </a:extLst>
            </p:cNvPr>
            <p:cNvGrpSpPr/>
            <p:nvPr/>
          </p:nvGrpSpPr>
          <p:grpSpPr>
            <a:xfrm>
              <a:off x="8825391" y="1402575"/>
              <a:ext cx="971924" cy="971924"/>
              <a:chOff x="8552350" y="1756112"/>
              <a:chExt cx="972000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111" name="Группа 110">
                <a:extLst>
                  <a:ext uri="{FF2B5EF4-FFF2-40B4-BE49-F238E27FC236}">
                    <a16:creationId xmlns:a16="http://schemas.microsoft.com/office/drawing/2014/main" id="{BBD517DE-8B0F-473A-A3EC-A22532679C6D}"/>
                  </a:ext>
                </a:extLst>
              </p:cNvPr>
              <p:cNvGrpSpPr/>
              <p:nvPr/>
            </p:nvGrpSpPr>
            <p:grpSpPr>
              <a:xfrm>
                <a:off x="8552350" y="1756112"/>
                <a:ext cx="972000" cy="972000"/>
                <a:chOff x="8619095" y="1881425"/>
                <a:chExt cx="1010482" cy="957062"/>
              </a:xfrm>
            </p:grpSpPr>
            <p:sp>
              <p:nvSpPr>
                <p:cNvPr id="113" name="Овал 112">
                  <a:extLst>
                    <a:ext uri="{FF2B5EF4-FFF2-40B4-BE49-F238E27FC236}">
                      <a16:creationId xmlns:a16="http://schemas.microsoft.com/office/drawing/2014/main" id="{CDC9D280-5F13-49EE-A5A7-AF9ABA8253E3}"/>
                    </a:ext>
                  </a:extLst>
                </p:cNvPr>
                <p:cNvSpPr/>
                <p:nvPr/>
              </p:nvSpPr>
              <p:spPr>
                <a:xfrm>
                  <a:off x="8619095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114" name="Рисунок 113">
                  <a:extLst>
                    <a:ext uri="{FF2B5EF4-FFF2-40B4-BE49-F238E27FC236}">
                      <a16:creationId xmlns:a16="http://schemas.microsoft.com/office/drawing/2014/main" id="{3E795404-E19F-4F06-A015-4237BD9498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23477" y="1976651"/>
                  <a:ext cx="801719" cy="766612"/>
                </a:xfrm>
                <a:prstGeom prst="rect">
                  <a:avLst/>
                </a:prstGeom>
              </p:spPr>
            </p:pic>
          </p:grp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F1C616C2-C8E7-45DE-9362-72F795959A7F}"/>
                  </a:ext>
                </a:extLst>
              </p:cNvPr>
              <p:cNvSpPr txBox="1"/>
              <p:nvPr/>
            </p:nvSpPr>
            <p:spPr>
              <a:xfrm>
                <a:off x="8552350" y="2057430"/>
                <a:ext cx="972000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en-US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64</a:t>
                </a:r>
                <a:endParaRPr lang="ru-RU" dirty="0">
                  <a:solidFill>
                    <a:srgbClr val="182F5B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endParaRPr>
              </a:p>
            </p:txBody>
          </p:sp>
        </p:grp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8D5859D5-79FE-40F8-B347-C968B7C1351F}"/>
                </a:ext>
              </a:extLst>
            </p:cNvPr>
            <p:cNvGrpSpPr/>
            <p:nvPr/>
          </p:nvGrpSpPr>
          <p:grpSpPr>
            <a:xfrm>
              <a:off x="9903251" y="1389028"/>
              <a:ext cx="971924" cy="971924"/>
              <a:chOff x="8552350" y="1756112"/>
              <a:chExt cx="972000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107" name="Группа 106">
                <a:extLst>
                  <a:ext uri="{FF2B5EF4-FFF2-40B4-BE49-F238E27FC236}">
                    <a16:creationId xmlns:a16="http://schemas.microsoft.com/office/drawing/2014/main" id="{63802D57-9209-4760-9CF5-5DE4FA901AE5}"/>
                  </a:ext>
                </a:extLst>
              </p:cNvPr>
              <p:cNvGrpSpPr/>
              <p:nvPr/>
            </p:nvGrpSpPr>
            <p:grpSpPr>
              <a:xfrm>
                <a:off x="8552350" y="1756112"/>
                <a:ext cx="972000" cy="972000"/>
                <a:chOff x="8619095" y="1881425"/>
                <a:chExt cx="1010482" cy="957062"/>
              </a:xfrm>
            </p:grpSpPr>
            <p:sp>
              <p:nvSpPr>
                <p:cNvPr id="109" name="Овал 108">
                  <a:extLst>
                    <a:ext uri="{FF2B5EF4-FFF2-40B4-BE49-F238E27FC236}">
                      <a16:creationId xmlns:a16="http://schemas.microsoft.com/office/drawing/2014/main" id="{BB5799AA-0231-4B0B-81AE-565EAE75A382}"/>
                    </a:ext>
                  </a:extLst>
                </p:cNvPr>
                <p:cNvSpPr/>
                <p:nvPr/>
              </p:nvSpPr>
              <p:spPr>
                <a:xfrm>
                  <a:off x="8619095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110" name="Рисунок 109">
                  <a:extLst>
                    <a:ext uri="{FF2B5EF4-FFF2-40B4-BE49-F238E27FC236}">
                      <a16:creationId xmlns:a16="http://schemas.microsoft.com/office/drawing/2014/main" id="{E1173A6E-644D-4588-80F1-53960D9F14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23477" y="1976651"/>
                  <a:ext cx="801719" cy="766612"/>
                </a:xfrm>
                <a:prstGeom prst="rect">
                  <a:avLst/>
                </a:prstGeom>
              </p:spPr>
            </p:pic>
          </p:grp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9E9874BC-8103-459D-88F2-C94B3687DF3F}"/>
                  </a:ext>
                </a:extLst>
              </p:cNvPr>
              <p:cNvSpPr txBox="1"/>
              <p:nvPr/>
            </p:nvSpPr>
            <p:spPr>
              <a:xfrm>
                <a:off x="8552350" y="2057430"/>
                <a:ext cx="972000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10</a:t>
                </a:r>
                <a:r>
                  <a:rPr lang="en-US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7</a:t>
                </a:r>
                <a:endParaRPr lang="ru-RU" dirty="0">
                  <a:solidFill>
                    <a:srgbClr val="182F5B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C8923B0-CFF5-4169-82E9-37268F69FCB9}"/>
                </a:ext>
              </a:extLst>
            </p:cNvPr>
            <p:cNvSpPr txBox="1"/>
            <p:nvPr/>
          </p:nvSpPr>
          <p:spPr>
            <a:xfrm>
              <a:off x="10513851" y="2927551"/>
              <a:ext cx="1773640" cy="6186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000" b="1" dirty="0">
                  <a:solidFill>
                    <a:prstClr val="white"/>
                  </a:solidFill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Формирование у студентов предпринимательских компетенций</a:t>
              </a:r>
            </a:p>
          </p:txBody>
        </p:sp>
        <p:grpSp>
          <p:nvGrpSpPr>
            <p:cNvPr id="64" name="Группа 63">
              <a:extLst>
                <a:ext uri="{FF2B5EF4-FFF2-40B4-BE49-F238E27FC236}">
                  <a16:creationId xmlns:a16="http://schemas.microsoft.com/office/drawing/2014/main" id="{ACCA98BD-F22D-406E-9651-3A6717EE1635}"/>
                </a:ext>
              </a:extLst>
            </p:cNvPr>
            <p:cNvGrpSpPr/>
            <p:nvPr/>
          </p:nvGrpSpPr>
          <p:grpSpPr>
            <a:xfrm>
              <a:off x="6335293" y="4040348"/>
              <a:ext cx="971924" cy="971924"/>
              <a:chOff x="8552350" y="1756112"/>
              <a:chExt cx="972000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103" name="Группа 102">
                <a:extLst>
                  <a:ext uri="{FF2B5EF4-FFF2-40B4-BE49-F238E27FC236}">
                    <a16:creationId xmlns:a16="http://schemas.microsoft.com/office/drawing/2014/main" id="{A4245EAB-FC3F-4C55-B2DB-B10A1857FB97}"/>
                  </a:ext>
                </a:extLst>
              </p:cNvPr>
              <p:cNvGrpSpPr/>
              <p:nvPr/>
            </p:nvGrpSpPr>
            <p:grpSpPr>
              <a:xfrm>
                <a:off x="8552350" y="1756112"/>
                <a:ext cx="972000" cy="972000"/>
                <a:chOff x="8619095" y="1881425"/>
                <a:chExt cx="1010482" cy="957062"/>
              </a:xfrm>
            </p:grpSpPr>
            <p:sp>
              <p:nvSpPr>
                <p:cNvPr id="105" name="Овал 104">
                  <a:extLst>
                    <a:ext uri="{FF2B5EF4-FFF2-40B4-BE49-F238E27FC236}">
                      <a16:creationId xmlns:a16="http://schemas.microsoft.com/office/drawing/2014/main" id="{FB64C472-F583-40B8-ABAA-FD6CED8D787A}"/>
                    </a:ext>
                  </a:extLst>
                </p:cNvPr>
                <p:cNvSpPr/>
                <p:nvPr/>
              </p:nvSpPr>
              <p:spPr>
                <a:xfrm>
                  <a:off x="8619095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106" name="Рисунок 105">
                  <a:extLst>
                    <a:ext uri="{FF2B5EF4-FFF2-40B4-BE49-F238E27FC236}">
                      <a16:creationId xmlns:a16="http://schemas.microsoft.com/office/drawing/2014/main" id="{17061A99-84EC-4FB1-9D97-A90783EDAE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23477" y="1976651"/>
                  <a:ext cx="801719" cy="766612"/>
                </a:xfrm>
                <a:prstGeom prst="rect">
                  <a:avLst/>
                </a:prstGeom>
              </p:spPr>
            </p:pic>
          </p:grp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A6382F54-367D-4F4D-9B05-5A12B9BC2A64}"/>
                  </a:ext>
                </a:extLst>
              </p:cNvPr>
              <p:cNvSpPr txBox="1"/>
              <p:nvPr/>
            </p:nvSpPr>
            <p:spPr>
              <a:xfrm>
                <a:off x="8552350" y="2057430"/>
                <a:ext cx="972000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20+</a:t>
                </a: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217EC7F9-8B55-4AA6-8AD9-9A8CF24D2D1F}"/>
                </a:ext>
              </a:extLst>
            </p:cNvPr>
            <p:cNvGrpSpPr/>
            <p:nvPr/>
          </p:nvGrpSpPr>
          <p:grpSpPr>
            <a:xfrm>
              <a:off x="7496029" y="4041757"/>
              <a:ext cx="971926" cy="971924"/>
              <a:chOff x="8062557" y="1756112"/>
              <a:chExt cx="972000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99" name="Группа 98">
                <a:extLst>
                  <a:ext uri="{FF2B5EF4-FFF2-40B4-BE49-F238E27FC236}">
                    <a16:creationId xmlns:a16="http://schemas.microsoft.com/office/drawing/2014/main" id="{7CC20170-70A4-471C-A3E8-BF06C5020F16}"/>
                  </a:ext>
                </a:extLst>
              </p:cNvPr>
              <p:cNvGrpSpPr/>
              <p:nvPr/>
            </p:nvGrpSpPr>
            <p:grpSpPr>
              <a:xfrm>
                <a:off x="8062557" y="1756112"/>
                <a:ext cx="972000" cy="972000"/>
                <a:chOff x="8109911" y="1881425"/>
                <a:chExt cx="1010482" cy="957062"/>
              </a:xfrm>
            </p:grpSpPr>
            <p:sp>
              <p:nvSpPr>
                <p:cNvPr id="101" name="Овал 100">
                  <a:extLst>
                    <a:ext uri="{FF2B5EF4-FFF2-40B4-BE49-F238E27FC236}">
                      <a16:creationId xmlns:a16="http://schemas.microsoft.com/office/drawing/2014/main" id="{67F4F313-C5DE-4B23-B847-B20137BE98CC}"/>
                    </a:ext>
                  </a:extLst>
                </p:cNvPr>
                <p:cNvSpPr/>
                <p:nvPr/>
              </p:nvSpPr>
              <p:spPr>
                <a:xfrm>
                  <a:off x="8109911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102" name="Рисунок 101">
                  <a:extLst>
                    <a:ext uri="{FF2B5EF4-FFF2-40B4-BE49-F238E27FC236}">
                      <a16:creationId xmlns:a16="http://schemas.microsoft.com/office/drawing/2014/main" id="{CE1E450C-C21F-4D7E-BC68-EACD9D747C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14289" y="1976651"/>
                  <a:ext cx="801720" cy="766612"/>
                </a:xfrm>
                <a:prstGeom prst="rect">
                  <a:avLst/>
                </a:prstGeom>
              </p:spPr>
            </p:pic>
          </p:grp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829DC9C6-4902-4FDA-BAE5-CD50B356D1F1}"/>
                  </a:ext>
                </a:extLst>
              </p:cNvPr>
              <p:cNvSpPr txBox="1"/>
              <p:nvPr/>
            </p:nvSpPr>
            <p:spPr>
              <a:xfrm>
                <a:off x="8062558" y="2057430"/>
                <a:ext cx="971994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10</a:t>
                </a:r>
              </a:p>
            </p:txBody>
          </p:sp>
        </p:grpSp>
        <p:grpSp>
          <p:nvGrpSpPr>
            <p:cNvPr id="66" name="Группа 65">
              <a:extLst>
                <a:ext uri="{FF2B5EF4-FFF2-40B4-BE49-F238E27FC236}">
                  <a16:creationId xmlns:a16="http://schemas.microsoft.com/office/drawing/2014/main" id="{D7CD17EE-CF16-4F62-AF67-D7583D139F81}"/>
                </a:ext>
              </a:extLst>
            </p:cNvPr>
            <p:cNvGrpSpPr/>
            <p:nvPr/>
          </p:nvGrpSpPr>
          <p:grpSpPr>
            <a:xfrm>
              <a:off x="8637460" y="4028211"/>
              <a:ext cx="971924" cy="971924"/>
              <a:chOff x="7553512" y="1756112"/>
              <a:chExt cx="972003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95" name="Группа 94">
                <a:extLst>
                  <a:ext uri="{FF2B5EF4-FFF2-40B4-BE49-F238E27FC236}">
                    <a16:creationId xmlns:a16="http://schemas.microsoft.com/office/drawing/2014/main" id="{C7B4A469-929C-4B1F-B5F7-9169D726D27D}"/>
                  </a:ext>
                </a:extLst>
              </p:cNvPr>
              <p:cNvGrpSpPr/>
              <p:nvPr/>
            </p:nvGrpSpPr>
            <p:grpSpPr>
              <a:xfrm>
                <a:off x="7553512" y="1756112"/>
                <a:ext cx="972000" cy="972000"/>
                <a:chOff x="7580720" y="1881425"/>
                <a:chExt cx="1010482" cy="957062"/>
              </a:xfrm>
            </p:grpSpPr>
            <p:sp>
              <p:nvSpPr>
                <p:cNvPr id="97" name="Овал 96">
                  <a:extLst>
                    <a:ext uri="{FF2B5EF4-FFF2-40B4-BE49-F238E27FC236}">
                      <a16:creationId xmlns:a16="http://schemas.microsoft.com/office/drawing/2014/main" id="{B1F38CD0-C2AB-4A7A-B9D0-E8EA790E8A96}"/>
                    </a:ext>
                  </a:extLst>
                </p:cNvPr>
                <p:cNvSpPr/>
                <p:nvPr/>
              </p:nvSpPr>
              <p:spPr>
                <a:xfrm>
                  <a:off x="7580720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98" name="Рисунок 97">
                  <a:extLst>
                    <a:ext uri="{FF2B5EF4-FFF2-40B4-BE49-F238E27FC236}">
                      <a16:creationId xmlns:a16="http://schemas.microsoft.com/office/drawing/2014/main" id="{1A552097-54A1-420A-9228-42E94EB7CC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85100" y="1976651"/>
                  <a:ext cx="801719" cy="766612"/>
                </a:xfrm>
                <a:prstGeom prst="rect">
                  <a:avLst/>
                </a:prstGeom>
              </p:spPr>
            </p:pic>
          </p:grp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2A7EEE68-B29C-4863-841C-BA78A709B046}"/>
                  </a:ext>
                </a:extLst>
              </p:cNvPr>
              <p:cNvSpPr txBox="1"/>
              <p:nvPr/>
            </p:nvSpPr>
            <p:spPr>
              <a:xfrm>
                <a:off x="7553512" y="2057430"/>
                <a:ext cx="972003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8</a:t>
                </a:r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1A990F1-0BE5-4D2F-AAB3-2A12A01EE054}"/>
                </a:ext>
              </a:extLst>
            </p:cNvPr>
            <p:cNvSpPr txBox="1"/>
            <p:nvPr/>
          </p:nvSpPr>
          <p:spPr>
            <a:xfrm>
              <a:off x="10773208" y="4223845"/>
              <a:ext cx="1523639" cy="6186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000" b="1" dirty="0">
                  <a:solidFill>
                    <a:prstClr val="white"/>
                  </a:solidFill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Стимулирование предпринимательской </a:t>
              </a:r>
              <a:r>
                <a:rPr lang="ru-RU" sz="1000" b="1" dirty="0" smtClean="0">
                  <a:solidFill>
                    <a:prstClr val="white"/>
                  </a:solidFill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инициативы студентов</a:t>
              </a:r>
              <a:endParaRPr lang="ru-RU" sz="1000" b="1" dirty="0">
                <a:solidFill>
                  <a:prstClr val="white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DF76DD4-ACF8-44C9-B2D6-9F056E662D7C}"/>
                </a:ext>
              </a:extLst>
            </p:cNvPr>
            <p:cNvSpPr txBox="1"/>
            <p:nvPr/>
          </p:nvSpPr>
          <p:spPr>
            <a:xfrm>
              <a:off x="10513851" y="5534808"/>
              <a:ext cx="1723013" cy="6186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000" b="1" dirty="0">
                  <a:solidFill>
                    <a:prstClr val="white"/>
                  </a:solidFill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Стимулирование предпринимательской </a:t>
              </a:r>
              <a:r>
                <a:rPr lang="ru-RU" sz="1000" b="1" dirty="0" smtClean="0">
                  <a:solidFill>
                    <a:prstClr val="white"/>
                  </a:solidFill>
                  <a:latin typeface="+mj-lt"/>
                  <a:ea typeface="Roboto Light" panose="02000000000000000000" pitchFamily="2" charset="0"/>
                  <a:cs typeface="Roboto Light" panose="02000000000000000000" pitchFamily="2" charset="0"/>
                </a:rPr>
                <a:t>инициативы студентов</a:t>
              </a:r>
              <a:endParaRPr lang="ru-RU" sz="1000" b="1" dirty="0">
                <a:solidFill>
                  <a:prstClr val="white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endParaRPr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9D9C87F8-E98E-4EF7-8852-817E7665F3F0}"/>
                </a:ext>
              </a:extLst>
            </p:cNvPr>
            <p:cNvGrpSpPr/>
            <p:nvPr/>
          </p:nvGrpSpPr>
          <p:grpSpPr>
            <a:xfrm>
              <a:off x="7206829" y="5340027"/>
              <a:ext cx="971937" cy="971924"/>
              <a:chOff x="8552338" y="1756112"/>
              <a:chExt cx="972012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91" name="Группа 90">
                <a:extLst>
                  <a:ext uri="{FF2B5EF4-FFF2-40B4-BE49-F238E27FC236}">
                    <a16:creationId xmlns:a16="http://schemas.microsoft.com/office/drawing/2014/main" id="{FC0C747C-913B-4BB5-A7AC-005AEFEEE0E8}"/>
                  </a:ext>
                </a:extLst>
              </p:cNvPr>
              <p:cNvGrpSpPr/>
              <p:nvPr/>
            </p:nvGrpSpPr>
            <p:grpSpPr>
              <a:xfrm>
                <a:off x="8552350" y="1756112"/>
                <a:ext cx="972000" cy="972000"/>
                <a:chOff x="8619095" y="1881425"/>
                <a:chExt cx="1010482" cy="957062"/>
              </a:xfrm>
            </p:grpSpPr>
            <p:sp>
              <p:nvSpPr>
                <p:cNvPr id="93" name="Овал 92">
                  <a:extLst>
                    <a:ext uri="{FF2B5EF4-FFF2-40B4-BE49-F238E27FC236}">
                      <a16:creationId xmlns:a16="http://schemas.microsoft.com/office/drawing/2014/main" id="{B22D4836-E5AF-4730-AB5D-9DACA26340D2}"/>
                    </a:ext>
                  </a:extLst>
                </p:cNvPr>
                <p:cNvSpPr/>
                <p:nvPr/>
              </p:nvSpPr>
              <p:spPr>
                <a:xfrm>
                  <a:off x="8619095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94" name="Рисунок 93">
                  <a:extLst>
                    <a:ext uri="{FF2B5EF4-FFF2-40B4-BE49-F238E27FC236}">
                      <a16:creationId xmlns:a16="http://schemas.microsoft.com/office/drawing/2014/main" id="{048CB6B6-5C9E-4D98-9008-C63204D8CC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23468" y="1976651"/>
                  <a:ext cx="801718" cy="766612"/>
                </a:xfrm>
                <a:prstGeom prst="rect">
                  <a:avLst/>
                </a:prstGeom>
              </p:spPr>
            </p:pic>
          </p:grp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052255D4-B768-43E7-98FE-A44A8F85AA51}"/>
                  </a:ext>
                </a:extLst>
              </p:cNvPr>
              <p:cNvSpPr txBox="1"/>
              <p:nvPr/>
            </p:nvSpPr>
            <p:spPr>
              <a:xfrm>
                <a:off x="8552338" y="2057430"/>
                <a:ext cx="971999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10+</a:t>
                </a:r>
              </a:p>
            </p:txBody>
          </p:sp>
        </p:grp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66E2772-3EB7-45B6-AF42-241F84F443F5}"/>
                </a:ext>
              </a:extLst>
            </p:cNvPr>
            <p:cNvSpPr txBox="1"/>
            <p:nvPr/>
          </p:nvSpPr>
          <p:spPr>
            <a:xfrm>
              <a:off x="7823390" y="2349889"/>
              <a:ext cx="869443" cy="30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студентов</a:t>
              </a:r>
              <a:endParaRPr lang="ru-RU" sz="9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FFF9E8F-7228-4A92-BB27-9CB9CCFF788A}"/>
                </a:ext>
              </a:extLst>
            </p:cNvPr>
            <p:cNvSpPr txBox="1"/>
            <p:nvPr/>
          </p:nvSpPr>
          <p:spPr>
            <a:xfrm>
              <a:off x="8800896" y="2351298"/>
              <a:ext cx="1095688" cy="30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мероприятия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42D9976-3204-4608-8AAB-8695B73E1931}"/>
                </a:ext>
              </a:extLst>
            </p:cNvPr>
            <p:cNvSpPr txBox="1"/>
            <p:nvPr/>
          </p:nvSpPr>
          <p:spPr>
            <a:xfrm>
              <a:off x="10029060" y="2344712"/>
              <a:ext cx="820442" cy="30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проектов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7EACCAF-F57D-46B9-8E05-A6AA8ADF0CFB}"/>
                </a:ext>
              </a:extLst>
            </p:cNvPr>
            <p:cNvSpPr txBox="1"/>
            <p:nvPr/>
          </p:nvSpPr>
          <p:spPr>
            <a:xfrm>
              <a:off x="6145495" y="4996280"/>
              <a:ext cx="1331387" cy="30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консультаций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750B61A-2BD8-485B-AAFB-EEE3E8FC9775}"/>
                </a:ext>
              </a:extLst>
            </p:cNvPr>
            <p:cNvSpPr txBox="1"/>
            <p:nvPr/>
          </p:nvSpPr>
          <p:spPr>
            <a:xfrm>
              <a:off x="7296510" y="4920915"/>
              <a:ext cx="1331387" cy="515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п</a:t>
              </a: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оданных</a:t>
              </a:r>
              <a:endParaRPr lang="en-US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 заявок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FE9766F-84B3-43FC-BFDF-E9DCD37A0883}"/>
                </a:ext>
              </a:extLst>
            </p:cNvPr>
            <p:cNvSpPr txBox="1"/>
            <p:nvPr/>
          </p:nvSpPr>
          <p:spPr>
            <a:xfrm>
              <a:off x="8481255" y="4920915"/>
              <a:ext cx="1345773" cy="515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выигранных заявок</a:t>
              </a:r>
            </a:p>
          </p:txBody>
        </p: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D7CD17EE-CF16-4F62-AF67-D7583D139F81}"/>
                </a:ext>
              </a:extLst>
            </p:cNvPr>
            <p:cNvGrpSpPr/>
            <p:nvPr/>
          </p:nvGrpSpPr>
          <p:grpSpPr>
            <a:xfrm>
              <a:off x="9207047" y="2694815"/>
              <a:ext cx="971924" cy="971924"/>
              <a:chOff x="8552350" y="1756112"/>
              <a:chExt cx="972000" cy="972000"/>
            </a:xfrm>
            <a:effectLst>
              <a:outerShdw blurRad="50800" dist="50800" dir="5400000" algn="ctr" rotWithShape="0">
                <a:srgbClr val="000000">
                  <a:alpha val="25000"/>
                </a:srgbClr>
              </a:outerShdw>
            </a:effectLst>
          </p:grpSpPr>
          <p:grpSp>
            <p:nvGrpSpPr>
              <p:cNvPr id="87" name="Группа 86">
                <a:extLst>
                  <a:ext uri="{FF2B5EF4-FFF2-40B4-BE49-F238E27FC236}">
                    <a16:creationId xmlns:a16="http://schemas.microsoft.com/office/drawing/2014/main" id="{C7B4A469-929C-4B1F-B5F7-9169D726D27D}"/>
                  </a:ext>
                </a:extLst>
              </p:cNvPr>
              <p:cNvGrpSpPr/>
              <p:nvPr/>
            </p:nvGrpSpPr>
            <p:grpSpPr>
              <a:xfrm>
                <a:off x="8552350" y="1756112"/>
                <a:ext cx="972000" cy="972000"/>
                <a:chOff x="8619095" y="1881425"/>
                <a:chExt cx="1010482" cy="957062"/>
              </a:xfrm>
            </p:grpSpPr>
            <p:sp>
              <p:nvSpPr>
                <p:cNvPr id="89" name="Овал 88">
                  <a:extLst>
                    <a:ext uri="{FF2B5EF4-FFF2-40B4-BE49-F238E27FC236}">
                      <a16:creationId xmlns:a16="http://schemas.microsoft.com/office/drawing/2014/main" id="{B1F38CD0-C2AB-4A7A-B9D0-E8EA790E8A96}"/>
                    </a:ext>
                  </a:extLst>
                </p:cNvPr>
                <p:cNvSpPr/>
                <p:nvPr/>
              </p:nvSpPr>
              <p:spPr>
                <a:xfrm>
                  <a:off x="8619095" y="1881425"/>
                  <a:ext cx="1010482" cy="9570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90" name="Рисунок 89">
                  <a:extLst>
                    <a:ext uri="{FF2B5EF4-FFF2-40B4-BE49-F238E27FC236}">
                      <a16:creationId xmlns:a16="http://schemas.microsoft.com/office/drawing/2014/main" id="{1A552097-54A1-420A-9228-42E94EB7CC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23477" y="1976651"/>
                  <a:ext cx="801719" cy="766612"/>
                </a:xfrm>
                <a:prstGeom prst="rect">
                  <a:avLst/>
                </a:prstGeom>
              </p:spPr>
            </p:pic>
          </p:grp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A7EEE68-B29C-4863-841C-BA78A709B046}"/>
                  </a:ext>
                </a:extLst>
              </p:cNvPr>
              <p:cNvSpPr txBox="1"/>
              <p:nvPr/>
            </p:nvSpPr>
            <p:spPr>
              <a:xfrm>
                <a:off x="8552350" y="2057430"/>
                <a:ext cx="972000" cy="369361"/>
              </a:xfrm>
              <a:prstGeom prst="rect">
                <a:avLst/>
              </a:prstGeom>
              <a:noFill/>
              <a:effectLst/>
            </p:spPr>
            <p:txBody>
              <a:bodyPr wrap="square" anchor="ctr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solidFill>
                      <a:srgbClr val="182F5B"/>
                    </a:solidFill>
                    <a:latin typeface="Roboto Medium" panose="02000000000000000000" pitchFamily="2" charset="0"/>
                    <a:ea typeface="Roboto Medium" panose="02000000000000000000" pitchFamily="2" charset="0"/>
                    <a:cs typeface="Roboto Medium" panose="02000000000000000000" pitchFamily="2" charset="0"/>
                  </a:rPr>
                  <a:t>1</a:t>
                </a:r>
              </a:p>
            </p:txBody>
          </p:sp>
        </p:grp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FE9766F-84B3-43FC-BFDF-E9DCD37A0883}"/>
                </a:ext>
              </a:extLst>
            </p:cNvPr>
            <p:cNvSpPr txBox="1"/>
            <p:nvPr/>
          </p:nvSpPr>
          <p:spPr>
            <a:xfrm>
              <a:off x="9027317" y="3703355"/>
              <a:ext cx="1331387" cy="30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МООК</a:t>
              </a:r>
            </a:p>
          </p:txBody>
        </p: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B1F38CD0-C2AB-4A7A-B9D0-E8EA790E8A96}"/>
                </a:ext>
              </a:extLst>
            </p:cNvPr>
            <p:cNvSpPr/>
            <p:nvPr/>
          </p:nvSpPr>
          <p:spPr>
            <a:xfrm>
              <a:off x="9813904" y="4013797"/>
              <a:ext cx="971924" cy="9719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84" name="Рисунок 83">
              <a:extLst>
                <a:ext uri="{FF2B5EF4-FFF2-40B4-BE49-F238E27FC236}">
                  <a16:creationId xmlns:a16="http://schemas.microsoft.com/office/drawing/2014/main" id="{1A552097-54A1-420A-9228-42E94EB7C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14302" y="4110503"/>
              <a:ext cx="771127" cy="778516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2A7EEE68-B29C-4863-841C-BA78A709B046}"/>
                </a:ext>
              </a:extLst>
            </p:cNvPr>
            <p:cNvSpPr txBox="1"/>
            <p:nvPr/>
          </p:nvSpPr>
          <p:spPr>
            <a:xfrm>
              <a:off x="9813904" y="4315092"/>
              <a:ext cx="971924" cy="369332"/>
            </a:xfrm>
            <a:prstGeom prst="rect">
              <a:avLst/>
            </a:prstGeom>
            <a:noFill/>
            <a:effectLst/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srgbClr val="182F5B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2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FE9766F-84B3-43FC-BFDF-E9DCD37A0883}"/>
                </a:ext>
              </a:extLst>
            </p:cNvPr>
            <p:cNvSpPr txBox="1"/>
            <p:nvPr/>
          </p:nvSpPr>
          <p:spPr>
            <a:xfrm>
              <a:off x="9663810" y="4895766"/>
              <a:ext cx="1338418" cy="515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 Medium" panose="02000000000000000000" pitchFamily="2" charset="0"/>
                  <a:cs typeface="Roboto Medium" panose="02000000000000000000" pitchFamily="2" charset="0"/>
                </a:rPr>
                <a:t>компании создано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116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Образовательные программы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811473"/>
              </p:ext>
            </p:extLst>
          </p:nvPr>
        </p:nvGraphicFramePr>
        <p:xfrm>
          <a:off x="5452926" y="1268413"/>
          <a:ext cx="6043749" cy="5221290"/>
        </p:xfrm>
        <a:graphic>
          <a:graphicData uri="http://schemas.openxmlformats.org/drawingml/2006/table">
            <a:tbl>
              <a:tblPr/>
              <a:tblGrid>
                <a:gridCol w="4898548">
                  <a:extLst>
                    <a:ext uri="{9D8B030D-6E8A-4147-A177-3AD203B41FA5}">
                      <a16:colId xmlns:a16="http://schemas.microsoft.com/office/drawing/2014/main" val="2602572321"/>
                    </a:ext>
                  </a:extLst>
                </a:gridCol>
                <a:gridCol w="1145201">
                  <a:extLst>
                    <a:ext uri="{9D8B030D-6E8A-4147-A177-3AD203B41FA5}">
                      <a16:colId xmlns:a16="http://schemas.microsoft.com/office/drawing/2014/main" val="1411015402"/>
                    </a:ext>
                  </a:extLst>
                </a:gridCol>
              </a:tblGrid>
              <a:tr h="43115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Укрупненные группы направлений подготовки</a:t>
                      </a:r>
                    </a:p>
                  </a:txBody>
                  <a:tcPr marL="34617" marR="34617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Число</a:t>
                      </a:r>
                      <a:b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обучающихся</a:t>
                      </a:r>
                    </a:p>
                  </a:txBody>
                  <a:tcPr marL="34617" marR="34617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755163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020000. Компьютерные и информационные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513208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090000. Информатика и вычислительная техника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784032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110000. Электроника, радиотехника и системы связи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606705"/>
                  </a:ext>
                </a:extLst>
              </a:tr>
              <a:tr h="42384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120000. </a:t>
                      </a:r>
                      <a:r>
                        <a:rPr lang="ru-RU" altLang="ru-RU" sz="12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Фотоника</a:t>
                      </a: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приборостроение, оптические и биотехнические системы и технологии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261340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200000. </a:t>
                      </a:r>
                      <a:r>
                        <a:rPr lang="ru-RU" altLang="ru-RU" sz="12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Техносферная</a:t>
                      </a: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безопасность и </a:t>
                      </a:r>
                      <a:r>
                        <a:rPr lang="ru-RU" altLang="ru-RU" sz="12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природообустройство</a:t>
                      </a:r>
                      <a:endParaRPr lang="ru-RU" altLang="ru-RU" sz="12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701692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230000. Техника и технологии наземного транспорта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6916912"/>
                  </a:ext>
                </a:extLst>
              </a:tr>
              <a:tr h="43329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250000. Аэронавигация и эксплуатация авиационной и ракетно-космической техники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589654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270000. Управление в технических системах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0835452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380000. Экономика и управление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085773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400000. Юриспруденция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517921"/>
                  </a:ext>
                </a:extLst>
              </a:tr>
              <a:tr h="42572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420000. Средства массовой информации и информационно-библиотечное дело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2071154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430000. Сервис и туризм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2430785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450000. Гуманитарные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60960" marR="60960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284972"/>
                  </a:ext>
                </a:extLst>
              </a:tr>
              <a:tr h="35422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91</a:t>
                      </a:r>
                    </a:p>
                  </a:txBody>
                  <a:tcPr marL="60696" marR="60696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526840"/>
                  </a:ext>
                </a:extLst>
              </a:tr>
            </a:tbl>
          </a:graphicData>
        </a:graphic>
      </p:graphicFrame>
      <p:graphicFrame>
        <p:nvGraphicFramePr>
          <p:cNvPr id="23" name="Диаграмма 22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9292051"/>
              </p:ext>
            </p:extLst>
          </p:nvPr>
        </p:nvGraphicFramePr>
        <p:xfrm>
          <a:off x="334963" y="126841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695325" y="4258991"/>
            <a:ext cx="4567237" cy="184626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ru-RU" alt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В ГУАП обучаются иностранные граждане </a:t>
            </a:r>
            <a:br>
              <a:rPr lang="ru-RU" altLang="ru-RU" sz="1600" dirty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из 33 стран мира</a:t>
            </a:r>
          </a:p>
          <a:p>
            <a:pPr>
              <a:spcAft>
                <a:spcPts val="1200"/>
              </a:spcAft>
            </a:pPr>
            <a:r>
              <a:rPr lang="ru-RU" alt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В 2024/25 учебном году добавились страны Государство Израиль, Республика Колумбия, Финляндская Республика, Объединённая Республика Танзания, Йеменская Республика</a:t>
            </a:r>
          </a:p>
        </p:txBody>
      </p:sp>
    </p:spTree>
    <p:extLst>
      <p:ext uri="{BB962C8B-B14F-4D97-AF65-F5344CB8AC3E}">
        <p14:creationId xmlns:p14="http://schemas.microsoft.com/office/powerpoint/2010/main" val="4163341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Адаптация и вовлечение иностранных обучающихся во внеурочную жизнь ГУАП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878509"/>
              </p:ext>
            </p:extLst>
          </p:nvPr>
        </p:nvGraphicFramePr>
        <p:xfrm>
          <a:off x="334963" y="1275714"/>
          <a:ext cx="11630025" cy="525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76675">
                  <a:extLst>
                    <a:ext uri="{9D8B030D-6E8A-4147-A177-3AD203B41FA5}">
                      <a16:colId xmlns:a16="http://schemas.microsoft.com/office/drawing/2014/main" val="730679807"/>
                    </a:ext>
                  </a:extLst>
                </a:gridCol>
                <a:gridCol w="3876675">
                  <a:extLst>
                    <a:ext uri="{9D8B030D-6E8A-4147-A177-3AD203B41FA5}">
                      <a16:colId xmlns:a16="http://schemas.microsoft.com/office/drawing/2014/main" val="3936424027"/>
                    </a:ext>
                  </a:extLst>
                </a:gridCol>
                <a:gridCol w="3876675">
                  <a:extLst>
                    <a:ext uri="{9D8B030D-6E8A-4147-A177-3AD203B41FA5}">
                      <a16:colId xmlns:a16="http://schemas.microsoft.com/office/drawing/2014/main" val="3079321225"/>
                    </a:ext>
                  </a:extLst>
                </a:gridCol>
              </a:tblGrid>
              <a:tr h="21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910901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Культурно-познавательное мероприятие </a:t>
                      </a:r>
                      <a:b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ко Дню народного единства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Иностранные студенты ГУАП на Международном конгрессе  «Африка ищет решения»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Студент ГУАП — гость закрытого показа фильма африканского режиссера Дарии да </a:t>
                      </a:r>
                      <a:r>
                        <a:rPr kumimoji="0" lang="ru-RU" sz="12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Консейсао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20816173"/>
                  </a:ext>
                </a:extLst>
              </a:tr>
              <a:tr h="21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056771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Иностранные студенты рассказали </a:t>
                      </a:r>
                      <a:b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о своих новогодних традициях</a:t>
                      </a:r>
                    </a:p>
                  </a:txBody>
                  <a:tcPr marT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Культурный фестиваль </a:t>
                      </a:r>
                      <a:b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«День Азербайджана»</a:t>
                      </a:r>
                    </a:p>
                  </a:txBody>
                  <a:tcPr marT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Иностранные студенты – </a:t>
                      </a:r>
                      <a:b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участники творческих студий ГУАП</a:t>
                      </a:r>
                    </a:p>
                  </a:txBody>
                  <a:tcPr marT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52420267"/>
                  </a:ext>
                </a:extLst>
              </a:tr>
            </a:tbl>
          </a:graphicData>
        </a:graphic>
      </p:graphicFrame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3714" y="1266824"/>
            <a:ext cx="3708000" cy="214957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590" y="1266824"/>
            <a:ext cx="3716735" cy="214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8325" y="1266824"/>
            <a:ext cx="3660776" cy="214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3714" y="3942978"/>
            <a:ext cx="3706414" cy="214788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8325" y="3931920"/>
            <a:ext cx="3660776" cy="215894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90" y="3942978"/>
            <a:ext cx="3716736" cy="214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8885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381750" y="4667963"/>
            <a:ext cx="5114925" cy="1821737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0325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Образование для иностранцев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sp>
        <p:nvSpPr>
          <p:cNvPr id="20" name="Прямоугольник 7"/>
          <p:cNvSpPr>
            <a:spLocks noChangeArrowheads="1"/>
          </p:cNvSpPr>
          <p:nvPr/>
        </p:nvSpPr>
        <p:spPr bwMode="auto">
          <a:xfrm>
            <a:off x="9227002" y="3801569"/>
            <a:ext cx="275703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Впервые на регулярной основе проводились ДОД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для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иностранцев (онлайн)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3039" y="1240049"/>
            <a:ext cx="1950224" cy="2433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</p:spPr>
      </p:pic>
      <p:sp>
        <p:nvSpPr>
          <p:cNvPr id="22" name="Прямоугольник 7"/>
          <p:cNvSpPr>
            <a:spLocks noChangeArrowheads="1"/>
          </p:cNvSpPr>
          <p:nvPr/>
        </p:nvSpPr>
        <p:spPr bwMode="auto">
          <a:xfrm>
            <a:off x="333690" y="5378941"/>
            <a:ext cx="2789237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Заключено 4 новых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договора</a:t>
            </a:r>
            <a:br>
              <a:rPr lang="ru-RU" altLang="ru-RU" sz="1100" b="1" dirty="0" smtClean="0">
                <a:solidFill>
                  <a:srgbClr val="002060"/>
                </a:solidFill>
                <a:latin typeface="+mj-lt"/>
              </a:rPr>
            </a:b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о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сотрудничестве с целью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привлечения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иностранных абитуриентов для обучения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ГУАП 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выдано 3 доверенности </a:t>
            </a:r>
            <a:r>
              <a:rPr lang="ru-RU" altLang="ru-RU" sz="1100" b="1" dirty="0" err="1">
                <a:solidFill>
                  <a:srgbClr val="002060"/>
                </a:solidFill>
                <a:latin typeface="+mj-lt"/>
              </a:rPr>
              <a:t>амбассадорам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 - иностранцам</a:t>
            </a:r>
          </a:p>
        </p:txBody>
      </p:sp>
      <p:sp>
        <p:nvSpPr>
          <p:cNvPr id="23" name="Прямоугольник 7"/>
          <p:cNvSpPr>
            <a:spLocks noChangeArrowheads="1"/>
          </p:cNvSpPr>
          <p:nvPr/>
        </p:nvSpPr>
        <p:spPr bwMode="auto">
          <a:xfrm>
            <a:off x="6274883" y="3709237"/>
            <a:ext cx="28067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Получено заключение </a:t>
            </a:r>
            <a:r>
              <a:rPr lang="ru-RU" altLang="ru-RU" sz="1100" b="1" dirty="0" err="1">
                <a:solidFill>
                  <a:srgbClr val="002060"/>
                </a:solidFill>
                <a:latin typeface="+mj-lt"/>
              </a:rPr>
              <a:t>Минобрнауки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 на реализацию образовательного проекта «</a:t>
            </a:r>
            <a:r>
              <a:rPr lang="ru-RU" altLang="ru-RU" sz="1100" b="1" dirty="0" err="1">
                <a:solidFill>
                  <a:srgbClr val="002060"/>
                </a:solidFill>
                <a:latin typeface="+mj-lt"/>
              </a:rPr>
              <a:t>Чжунъюань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 – Петербургский авиационный институт»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">
            <a:off x="255052" y="1301360"/>
            <a:ext cx="2680550" cy="4013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3362830" y="1279032"/>
            <a:ext cx="2208896" cy="3261202"/>
          </a:xfrm>
          <a:prstGeom prst="rect">
            <a:avLst/>
          </a:prstGeom>
          <a:solidFill>
            <a:srgbClr val="FFFFFF">
              <a:shade val="85000"/>
            </a:srgbClr>
          </a:solidFill>
          <a:ln w="635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886574" y="4986722"/>
            <a:ext cx="41052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 b="1" dirty="0">
                <a:solidFill>
                  <a:schemeClr val="bg1"/>
                </a:solidFill>
                <a:latin typeface="+mj-lt"/>
              </a:rPr>
              <a:t>В рамках действующих соглашений о сотрудничестве достигнуты договоренности об открытии 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</a:rPr>
              <a:t>«зеркальных» </a:t>
            </a:r>
            <a:r>
              <a:rPr lang="ru-RU" sz="1200" b="1" dirty="0">
                <a:solidFill>
                  <a:schemeClr val="bg1"/>
                </a:solidFill>
                <a:latin typeface="+mj-lt"/>
              </a:rPr>
              <a:t>лабораторий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</a:rPr>
              <a:t>с </a:t>
            </a:r>
            <a:r>
              <a:rPr lang="ru-RU" sz="1200" b="1" dirty="0">
                <a:solidFill>
                  <a:schemeClr val="bg1"/>
                </a:solidFill>
                <a:latin typeface="+mj-lt"/>
              </a:rPr>
              <a:t>Самаркандским филиалом Ташкентского университета информационных технологий и Институтом интеллектуального производства Академии наук провинции </a:t>
            </a:r>
            <a:r>
              <a:rPr lang="ru-RU" sz="1200" b="1" dirty="0" err="1">
                <a:solidFill>
                  <a:schemeClr val="bg1"/>
                </a:solidFill>
                <a:latin typeface="+mj-lt"/>
              </a:rPr>
              <a:t>Хэйлунцзян</a:t>
            </a:r>
            <a:endParaRPr lang="ru-RU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Прямоугольник 7"/>
          <p:cNvSpPr>
            <a:spLocks noChangeArrowheads="1"/>
          </p:cNvSpPr>
          <p:nvPr/>
        </p:nvSpPr>
        <p:spPr bwMode="auto">
          <a:xfrm>
            <a:off x="3244845" y="4616401"/>
            <a:ext cx="3030038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На основании приказа </a:t>
            </a:r>
            <a:r>
              <a:rPr lang="ru-RU" altLang="ru-RU" sz="1100" b="1" dirty="0" err="1">
                <a:solidFill>
                  <a:srgbClr val="002060"/>
                </a:solidFill>
                <a:latin typeface="+mj-lt"/>
              </a:rPr>
              <a:t>Минобрнауки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altLang="ru-RU" sz="1100" b="1" dirty="0" smtClean="0">
                <a:solidFill>
                  <a:srgbClr val="002060"/>
                </a:solidFill>
                <a:latin typeface="+mj-lt"/>
              </a:rPr>
            </a:b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от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18.10.2023 №998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разработана программа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«Русский язык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как иностранный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. Основной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altLang="ru-RU" sz="1100" b="1" dirty="0" smtClean="0">
                <a:solidFill>
                  <a:srgbClr val="002060"/>
                </a:solidFill>
                <a:latin typeface="+mj-lt"/>
              </a:rPr>
            </a:b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курс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», утверждена решением ученого </a:t>
            </a:r>
            <a:r>
              <a:rPr lang="ru-RU" altLang="ru-RU" sz="1100" b="1" dirty="0" smtClean="0">
                <a:solidFill>
                  <a:srgbClr val="002060"/>
                </a:solidFill>
                <a:latin typeface="+mj-lt"/>
              </a:rPr>
              <a:t>совета </a:t>
            </a:r>
            <a:r>
              <a:rPr lang="ru-RU" altLang="ru-RU" sz="1100" b="1" dirty="0">
                <a:solidFill>
                  <a:srgbClr val="002060"/>
                </a:solidFill>
                <a:latin typeface="+mj-lt"/>
              </a:rPr>
              <a:t>ГУАП от 27.06.2024 №УС – 06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8289" y="1268413"/>
            <a:ext cx="1712912" cy="2405427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12772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97416"/>
          </a:xfrm>
        </p:spPr>
        <p:txBody>
          <a:bodyPr>
            <a:normAutofit/>
          </a:bodyPr>
          <a:lstStyle/>
          <a:p>
            <a:r>
              <a:rPr lang="ru-RU" sz="2200" dirty="0"/>
              <a:t>Международные соглашения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353005" y="918300"/>
            <a:ext cx="4663495" cy="2190864"/>
            <a:chOff x="353005" y="918300"/>
            <a:chExt cx="4663495" cy="2190864"/>
          </a:xfrm>
        </p:grpSpPr>
        <p:sp>
          <p:nvSpPr>
            <p:cNvPr id="8" name="Прямоугольник с двумя скругленными противолежащими углами 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53005" y="918300"/>
              <a:ext cx="4663495" cy="2190864"/>
            </a:xfrm>
            <a:prstGeom prst="round2DiagRect">
              <a:avLst>
                <a:gd name="adj1" fmla="val 12957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2333807" y="1395420"/>
              <a:ext cx="2566752" cy="1490251"/>
              <a:chOff x="2621180" y="1352797"/>
              <a:chExt cx="2566752" cy="1490251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3237372" y="1745520"/>
                <a:ext cx="195056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д</a:t>
                </a:r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ействующих соглашений </a:t>
                </a:r>
                <a:r>
                  <a:rPr lang="en-US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en-US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 сотрудничестве</a:t>
                </a:r>
                <a:endParaRPr lang="ru-RU" sz="1100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cxnSp>
            <p:nvCxnSpPr>
              <p:cNvPr id="16" name="Прямая со стрелкой 15"/>
              <p:cNvCxnSpPr>
                <a:cxnSpLocks/>
              </p:cNvCxnSpPr>
              <p:nvPr/>
            </p:nvCxnSpPr>
            <p:spPr>
              <a:xfrm>
                <a:off x="2621180" y="2060212"/>
                <a:ext cx="619188" cy="329369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 стрелкой 16"/>
              <p:cNvCxnSpPr>
                <a:cxnSpLocks/>
              </p:cNvCxnSpPr>
              <p:nvPr/>
            </p:nvCxnSpPr>
            <p:spPr>
              <a:xfrm flipV="1">
                <a:off x="2682005" y="1534387"/>
                <a:ext cx="555367" cy="288924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Прямоугольник 17"/>
              <p:cNvSpPr/>
              <p:nvPr/>
            </p:nvSpPr>
            <p:spPr>
              <a:xfrm>
                <a:off x="3299822" y="1352797"/>
                <a:ext cx="557166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58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>
                  <a:latin typeface="+mj-lt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270213" y="2581438"/>
                <a:ext cx="1917719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международных ассоциаций</a:t>
                </a: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3349041" y="2206070"/>
                <a:ext cx="507947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17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>
                  <a:latin typeface="+mj-lt"/>
                </a:endParaRPr>
              </a:p>
            </p:txBody>
          </p:sp>
        </p:grp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5263" y="1405660"/>
              <a:ext cx="1352619" cy="1393516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565245" y="1052300"/>
              <a:ext cx="297183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solidFill>
                    <a:srgbClr val="005AAA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Соглашения о сотрудничестве</a:t>
              </a:r>
            </a:p>
          </p:txBody>
        </p:sp>
      </p:grp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195887" y="926902"/>
            <a:ext cx="6769101" cy="3916765"/>
          </a:xfrm>
          <a:prstGeom prst="round2DiagRect">
            <a:avLst>
              <a:gd name="adj1" fmla="val 9974"/>
              <a:gd name="adj2" fmla="val 0"/>
            </a:avLst>
          </a:prstGeom>
          <a:solidFill>
            <a:srgbClr val="2E75B6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641471" y="2551437"/>
            <a:ext cx="4134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Меморандумы о взаимопонимании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684500" y="2866896"/>
            <a:ext cx="581910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Шанхайский университет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инженерных наук (КНР, Шанхай)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Национальный университет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Узбекистана имени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Мирзо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Улугбека (Республика Узбекистан, Ташкент)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Цзилиньский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университет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(КНР,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Чанчунь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Хубейский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университет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искусств и наук (КНР,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Сянъян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	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Компания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Харпи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Аэроспэйс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Прайват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Лимитед (Индия,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Ченнай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380510" y="4515629"/>
            <a:ext cx="5168639" cy="1961794"/>
            <a:chOff x="6796341" y="4371153"/>
            <a:chExt cx="5168639" cy="1961794"/>
          </a:xfrm>
        </p:grpSpPr>
        <p:sp>
          <p:nvSpPr>
            <p:cNvPr id="26" name="Прямоугольник с двумя скругленными противолежащими углами 25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796341" y="4371153"/>
              <a:ext cx="5168639" cy="1961794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113441" y="4537462"/>
              <a:ext cx="449496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состоит в </a:t>
              </a:r>
              <a:r>
                <a:rPr lang="ru-RU" sz="16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международных ассоциациях: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113441" y="4931294"/>
              <a:ext cx="458301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Международный альянс 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BRAIA </a:t>
              </a:r>
              <a:r>
                <a:rPr lang="ru-RU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en-US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(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The «Belt and Road» Aerospace Innovation Alliance</a:t>
              </a:r>
              <a:r>
                <a:rPr lang="en-US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  <a:endParaRPr lang="en-US" sz="12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Международная </a:t>
              </a:r>
              <a:r>
                <a:rPr lang="ru-RU" sz="1200" dirty="0" err="1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астронавтическая</a:t>
              </a: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федерация (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International </a:t>
              </a:r>
              <a:r>
                <a:rPr lang="en-US" sz="1200" dirty="0" err="1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Astronautical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Federation, IAF)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Российско-Африканский сетевой университет и др.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26947" y="3167364"/>
            <a:ext cx="5262584" cy="3329779"/>
            <a:chOff x="6597466" y="969301"/>
            <a:chExt cx="5262584" cy="3329779"/>
          </a:xfrm>
        </p:grpSpPr>
        <p:sp>
          <p:nvSpPr>
            <p:cNvPr id="32" name="Прямоугольник с двумя скругленными противолежащими углами 3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597466" y="969301"/>
              <a:ext cx="5262584" cy="3329779"/>
            </a:xfrm>
            <a:prstGeom prst="round2DiagRect">
              <a:avLst>
                <a:gd name="adj1" fmla="val 11378"/>
                <a:gd name="adj2" fmla="val 0"/>
              </a:avLst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002874" y="1627917"/>
              <a:ext cx="4450526" cy="2369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</a:t>
              </a:r>
              <a:r>
                <a:rPr lang="ru-RU" sz="13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принял участие в ряде международных образовательных выставок на базе Представительств </a:t>
              </a:r>
              <a:r>
                <a:rPr lang="ru-RU" sz="1300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Россотрудничества</a:t>
              </a:r>
              <a:r>
                <a:rPr lang="ru-RU" sz="13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за рубежом, через каналы </a:t>
              </a: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3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социальных сетях Русских домов в зарубежных странах продвигал образовательные программы университета для иностранных </a:t>
              </a: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абитуриентов</a:t>
              </a:r>
              <a:endParaRPr lang="ru-RU" sz="13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3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базе Представительства </a:t>
              </a:r>
              <a:r>
                <a:rPr lang="ru-RU" sz="1300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Россотрудничества</a:t>
              </a:r>
              <a:r>
                <a:rPr lang="ru-RU" sz="13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300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г.Ташкент</a:t>
              </a:r>
              <a:r>
                <a:rPr lang="ru-RU" sz="13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(Республика Узбекистан) представителями ГУАП была проведена ТРИЗ олимпиада по решению изобретательских задач, участниками которой стали </a:t>
              </a: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14 </a:t>
              </a:r>
              <a:r>
                <a:rPr lang="ru-RU" sz="13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команд старшеклассников из школ </a:t>
              </a:r>
              <a:r>
                <a:rPr lang="ru-RU" sz="13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Ташкента</a:t>
              </a:r>
              <a:endParaRPr lang="ru-RU" sz="13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6366656" y="3773824"/>
            <a:ext cx="5390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Подготовлены Соглашения об академической мобильности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Полоцким государственным университетом имени Евфросинии Полоцкой 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(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Республика Беларусь) и </a:t>
            </a:r>
            <a:r>
              <a:rPr lang="ru-RU" sz="1200" b="1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Бейханским</a:t>
            </a:r>
            <a:r>
              <a:rPr lang="ru-RU" sz="12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университетом (КНР</a:t>
            </a:r>
            <a:r>
              <a:rPr lang="ru-RU" sz="12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</a:t>
            </a:r>
            <a:endParaRPr lang="ru-RU" sz="1200" b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65252" y="1069179"/>
            <a:ext cx="33073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Соглашения </a:t>
            </a:r>
            <a:r>
              <a:rPr lang="ru-RU" sz="16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</a:t>
            </a:r>
            <a:r>
              <a:rPr lang="ru-RU" sz="16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сотрудничестве,</a:t>
            </a:r>
          </a:p>
          <a:p>
            <a:r>
              <a:rPr lang="ru-RU" sz="11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подписанные в 2023-2024 </a:t>
            </a:r>
            <a:r>
              <a:rPr lang="ru-RU" sz="11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уч. </a:t>
            </a:r>
            <a:r>
              <a:rPr lang="ru-RU" sz="11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году</a:t>
            </a:r>
            <a:endParaRPr lang="ru-RU" sz="1100" b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215205" y="1537137"/>
            <a:ext cx="56706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Государственное научное учреждение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«Институт физики имени Б.И. Степанова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Национальной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академии наук Беларуси»    (Республика Беларусь, Минск)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Учреждение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образования «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Мозырский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государственный педагогический университет </a:t>
            </a: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имени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И. П.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Шамякина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» (Республика Беларусь, Мозырь)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Витебский государственный университет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имени П.М.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Машерова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Республика Беларусь (Витебск)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Институт 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интеллектуального производства Академии наук провинции </a:t>
            </a:r>
            <a:r>
              <a:rPr lang="ru-RU" sz="1000" dirty="0" err="1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Хэйлунцзян</a:t>
            </a:r>
            <a:r>
              <a:rPr lang="ru-RU" sz="1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(КНР, Харбин)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85485" y="3378528"/>
            <a:ext cx="46723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рамках соглашения с </a:t>
            </a:r>
            <a:r>
              <a:rPr lang="ru-RU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Россотрудничеством</a:t>
            </a:r>
            <a:r>
              <a:rPr lang="ru-RU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7246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Кафедра ЮНЕСКО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Международная политика</a:t>
            </a:r>
          </a:p>
        </p:txBody>
      </p:sp>
      <p:grpSp>
        <p:nvGrpSpPr>
          <p:cNvPr id="114" name="Группа 113"/>
          <p:cNvGrpSpPr/>
          <p:nvPr/>
        </p:nvGrpSpPr>
        <p:grpSpPr>
          <a:xfrm>
            <a:off x="334963" y="2468539"/>
            <a:ext cx="3904528" cy="2204083"/>
            <a:chOff x="918064" y="2534364"/>
            <a:chExt cx="3866695" cy="1819478"/>
          </a:xfrm>
          <a:solidFill>
            <a:srgbClr val="DADDF6"/>
          </a:solidFill>
        </p:grpSpPr>
        <p:sp>
          <p:nvSpPr>
            <p:cNvPr id="115" name="Прямоугольник с двумя скругленными противолежащими углами 11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918064" y="2534364"/>
              <a:ext cx="3866695" cy="1819478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1358464" y="2809972"/>
              <a:ext cx="2985893" cy="137730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16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Активное участие </a:t>
              </a:r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работе 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Координационного комитета </a:t>
              </a:r>
              <a:b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кафедр ЮНЕСКО РФ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Российского комитета </a:t>
              </a:r>
              <a:b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b="1" dirty="0" smtClean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 образовательным программам ЮНЕСКО</a:t>
              </a:r>
              <a:endPara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132" name="Прямоугольник 131"/>
          <p:cNvSpPr/>
          <p:nvPr/>
        </p:nvSpPr>
        <p:spPr>
          <a:xfrm>
            <a:off x="1376467" y="1769346"/>
            <a:ext cx="18943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проведены кафедрой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ЮНЕСКО ГУАП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25 лет</a:t>
            </a:r>
          </a:p>
        </p:txBody>
      </p:sp>
      <p:grpSp>
        <p:nvGrpSpPr>
          <p:cNvPr id="134" name="Группа 133"/>
          <p:cNvGrpSpPr/>
          <p:nvPr/>
        </p:nvGrpSpPr>
        <p:grpSpPr>
          <a:xfrm>
            <a:off x="334963" y="4405820"/>
            <a:ext cx="3363307" cy="2047368"/>
            <a:chOff x="1064068" y="2455555"/>
            <a:chExt cx="3363307" cy="2047368"/>
          </a:xfrm>
        </p:grpSpPr>
        <p:sp>
          <p:nvSpPr>
            <p:cNvPr id="135" name="Прямоугольник с двумя скругленными противолежащими углами 13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1064068" y="2455555"/>
              <a:ext cx="3363307" cy="2047368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20298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1603414" y="3240188"/>
              <a:ext cx="239651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 теме применения новых технологий в образовании </a:t>
              </a: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соответствии с приоритетами ЮНЕСКО </a:t>
              </a:r>
            </a:p>
          </p:txBody>
        </p:sp>
        <p:sp>
          <p:nvSpPr>
            <p:cNvPr id="137" name="Прямоугольник 136"/>
            <p:cNvSpPr/>
            <p:nvPr/>
          </p:nvSpPr>
          <p:spPr>
            <a:xfrm>
              <a:off x="1607197" y="2893530"/>
              <a:ext cx="17374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prstClr val="white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96 публикаций </a:t>
              </a:r>
            </a:p>
          </p:txBody>
        </p:sp>
      </p:grpSp>
      <p:pic>
        <p:nvPicPr>
          <p:cNvPr id="138" name="Рисунок 13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146" y="3839712"/>
            <a:ext cx="3807402" cy="2462120"/>
          </a:xfrm>
          <a:prstGeom prst="rect">
            <a:avLst/>
          </a:prstGeom>
        </p:spPr>
      </p:pic>
      <p:pic>
        <p:nvPicPr>
          <p:cNvPr id="139" name="Рисунок 13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201" y="1268413"/>
            <a:ext cx="1904787" cy="1334704"/>
          </a:xfrm>
          <a:prstGeom prst="rect">
            <a:avLst/>
          </a:prstGeom>
        </p:spPr>
      </p:pic>
      <p:sp>
        <p:nvSpPr>
          <p:cNvPr id="140" name="Прямоугольник с двумя скругленными противолежащими углами 13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826511" y="4409887"/>
            <a:ext cx="3064153" cy="1329905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00517E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41" name="Прямоугольник 140"/>
          <p:cNvSpPr/>
          <p:nvPr/>
        </p:nvSpPr>
        <p:spPr>
          <a:xfrm>
            <a:off x="3995156" y="4975375"/>
            <a:ext cx="20333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Русскоязычной версии </a:t>
            </a:r>
            <a:br>
              <a: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журнала «Новости МИПО» </a:t>
            </a:r>
            <a:endParaRPr lang="ru-RU" sz="12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3995156" y="4645493"/>
            <a:ext cx="1477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white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57 выпусков </a:t>
            </a:r>
            <a:endParaRPr lang="ru-RU" dirty="0"/>
          </a:p>
        </p:txBody>
      </p:sp>
      <p:pic>
        <p:nvPicPr>
          <p:cNvPr id="143" name="Рисунок 1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914" y="3839712"/>
            <a:ext cx="1968991" cy="2663723"/>
          </a:xfrm>
          <a:prstGeom prst="rect">
            <a:avLst/>
          </a:prstGeom>
        </p:spPr>
      </p:pic>
      <p:pic>
        <p:nvPicPr>
          <p:cNvPr id="144" name="Рисунок 14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9967" y="1257971"/>
            <a:ext cx="4385718" cy="2435002"/>
          </a:xfrm>
          <a:prstGeom prst="rect">
            <a:avLst/>
          </a:prstGeom>
        </p:spPr>
      </p:pic>
      <p:pic>
        <p:nvPicPr>
          <p:cNvPr id="145" name="Рисунок 14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8783" y="2222370"/>
            <a:ext cx="2573222" cy="1459044"/>
          </a:xfrm>
          <a:prstGeom prst="rect">
            <a:avLst/>
          </a:prstGeom>
        </p:spPr>
      </p:pic>
      <p:graphicFrame>
        <p:nvGraphicFramePr>
          <p:cNvPr id="146" name="Таблица 145"/>
          <p:cNvGraphicFramePr>
            <a:graphicFrameLocks noGrp="1"/>
          </p:cNvGraphicFramePr>
          <p:nvPr>
            <p:extLst/>
          </p:nvPr>
        </p:nvGraphicFramePr>
        <p:xfrm>
          <a:off x="451063" y="1269033"/>
          <a:ext cx="2591519" cy="6322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0418">
                  <a:extLst>
                    <a:ext uri="{9D8B030D-6E8A-4147-A177-3AD203B41FA5}">
                      <a16:colId xmlns:a16="http://schemas.microsoft.com/office/drawing/2014/main" val="189327389"/>
                    </a:ext>
                  </a:extLst>
                </a:gridCol>
                <a:gridCol w="1661101">
                  <a:extLst>
                    <a:ext uri="{9D8B030D-6E8A-4147-A177-3AD203B41FA5}">
                      <a16:colId xmlns:a16="http://schemas.microsoft.com/office/drawing/2014/main" val="3591074295"/>
                    </a:ext>
                  </a:extLst>
                </a:gridCol>
              </a:tblGrid>
              <a:tr h="63229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118</a:t>
                      </a:r>
                    </a:p>
                  </a:txBody>
                  <a:tcPr marR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международных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мероприятий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8889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5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Международные </a:t>
            </a:r>
            <a:r>
              <a:rPr lang="ru-RU" dirty="0" smtClean="0"/>
              <a:t>мероприятия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979062"/>
              </p:ext>
            </p:extLst>
          </p:nvPr>
        </p:nvGraphicFramePr>
        <p:xfrm>
          <a:off x="334963" y="1127337"/>
          <a:ext cx="11630025" cy="54902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56224">
                  <a:extLst>
                    <a:ext uri="{9D8B030D-6E8A-4147-A177-3AD203B41FA5}">
                      <a16:colId xmlns:a16="http://schemas.microsoft.com/office/drawing/2014/main" val="2044478456"/>
                    </a:ext>
                  </a:extLst>
                </a:gridCol>
                <a:gridCol w="3859463">
                  <a:extLst>
                    <a:ext uri="{9D8B030D-6E8A-4147-A177-3AD203B41FA5}">
                      <a16:colId xmlns:a16="http://schemas.microsoft.com/office/drawing/2014/main" val="1765464233"/>
                    </a:ext>
                  </a:extLst>
                </a:gridCol>
                <a:gridCol w="3914338">
                  <a:extLst>
                    <a:ext uri="{9D8B030D-6E8A-4147-A177-3AD203B41FA5}">
                      <a16:colId xmlns:a16="http://schemas.microsoft.com/office/drawing/2014/main" val="3972851137"/>
                    </a:ext>
                  </a:extLst>
                </a:gridCol>
              </a:tblGrid>
              <a:tr h="1302179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2008179"/>
                  </a:ext>
                </a:extLst>
              </a:tr>
              <a:tr h="496130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XI Международная научно-практическая конференция «Философия и культура информационного общества» </a:t>
                      </a:r>
                    </a:p>
                    <a:p>
                      <a:pPr marL="0" indent="0" algn="l" defTabSz="914400" rtl="0" eaLnBrk="1" latinLnBrk="0" hangingPunct="1">
                        <a:spcBef>
                          <a:spcPts val="300"/>
                        </a:spcBef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16 – 18.11.2023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III Международный форум «Математические методы </a:t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модели в высокотехнологичном производстве» </a:t>
                      </a:r>
                    </a:p>
                    <a:p>
                      <a:pPr marL="0" indent="0" algn="l" defTabSz="914400" rtl="0" eaLnBrk="1" latinLnBrk="0" hangingPunct="1">
                        <a:spcBef>
                          <a:spcPts val="300"/>
                        </a:spcBef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8.11.2023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II Международная научно-практическая конференция </a:t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«Обучение переводу в неязыковом вузе: актуальные вопросы </a:t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современные тенденции», 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27 – 28.11.2023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6572855"/>
                  </a:ext>
                </a:extLst>
              </a:tr>
              <a:tr h="1302179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54060126"/>
                  </a:ext>
                </a:extLst>
              </a:tr>
              <a:tr h="500545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43-ая международная конференция «Школьная </a:t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информатика и проблемы устойчивого развития» </a:t>
                      </a:r>
                    </a:p>
                    <a:p>
                      <a:pPr marL="0" indent="0" algn="l" defTabSz="914400" rtl="0" eaLnBrk="1" latinLnBrk="0" hangingPunct="1">
                        <a:spcBef>
                          <a:spcPts val="300"/>
                        </a:spcBef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25.03.24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VI международный форум «Метрологическое </a:t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обеспечение инновационных технологий» </a:t>
                      </a:r>
                    </a:p>
                    <a:p>
                      <a:pPr marL="0" indent="0" algn="l" defTabSz="914400" rtl="0" eaLnBrk="1" latinLnBrk="0" hangingPunct="1">
                        <a:spcBef>
                          <a:spcPts val="300"/>
                        </a:spcBef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1.03.2024 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XIX Международная конференция по электромеханике </a:t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робототехнике «</a:t>
                      </a:r>
                      <a:r>
                        <a:rPr lang="ru-RU" sz="1000" b="1" kern="1200" dirty="0" err="1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Завалишинские</a:t>
                      </a: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 чтения 2024» </a:t>
                      </a:r>
                    </a:p>
                    <a:p>
                      <a:pPr marL="0" indent="0" algn="l" defTabSz="914400" rtl="0" eaLnBrk="1" latinLnBrk="0" hangingPunct="1">
                        <a:spcBef>
                          <a:spcPts val="300"/>
                        </a:spcBef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16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17.04.2024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07676007"/>
                  </a:ext>
                </a:extLst>
              </a:tr>
              <a:tr h="1302179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ru-RU" sz="900" kern="1200" dirty="0" smtClean="0">
                        <a:solidFill>
                          <a:srgbClr val="00206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10288127"/>
                  </a:ext>
                </a:extLst>
              </a:tr>
              <a:tr h="586997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 Международная научная конференция «Аэрокосмическое приборостроение и эксплуатационные технологии» </a:t>
                      </a:r>
                    </a:p>
                    <a:p>
                      <a:pPr marL="0" indent="0" algn="l" defTabSz="914400" rtl="0" eaLnBrk="1" latinLnBrk="0" hangingPunct="1">
                        <a:spcBef>
                          <a:spcPts val="300"/>
                        </a:spcBef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21.04.2024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V Международная научная конференция «Экономические </a:t>
                      </a:r>
                      <a:b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и социальные тренды устойчивого развития современного общества»,  </a:t>
                      </a:r>
                      <a:r>
                        <a:rPr lang="ru-RU" sz="1000" b="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30.05.2024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XXVII Международная научная конференция «Волновая электроника и инфокоммуникационные системы» </a:t>
                      </a:r>
                    </a:p>
                    <a:p>
                      <a:pPr marL="0" indent="0" algn="l" defTabSz="914400" rtl="0" eaLnBrk="1" latinLnBrk="0" hangingPunct="1">
                        <a:spcBef>
                          <a:spcPts val="300"/>
                        </a:spcBef>
                      </a:pP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900" kern="1200" dirty="0" smtClean="0">
                          <a:solidFill>
                            <a:srgbClr val="002060"/>
                          </a:solidFill>
                          <a:latin typeface="+mj-lt"/>
                          <a:ea typeface="+mn-ea"/>
                          <a:cs typeface="+mn-cs"/>
                        </a:rPr>
                        <a:t>7.06.2024</a:t>
                      </a:r>
                    </a:p>
                  </a:txBody>
                  <a:tcPr marL="137160" marR="13716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1492425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4"/>
          <a:stretch/>
        </p:blipFill>
        <p:spPr>
          <a:xfrm>
            <a:off x="8172028" y="1205653"/>
            <a:ext cx="2783924" cy="11514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134" y="1198880"/>
            <a:ext cx="2763520" cy="11582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250" y="1198880"/>
            <a:ext cx="2729654" cy="11650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134" y="3032357"/>
            <a:ext cx="2729654" cy="11650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4931" y="3025583"/>
            <a:ext cx="2749973" cy="11717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9003" y="3025582"/>
            <a:ext cx="2766949" cy="117178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134" y="4821564"/>
            <a:ext cx="2721325" cy="11717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250" y="4814791"/>
            <a:ext cx="2743200" cy="119210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2028" y="4821564"/>
            <a:ext cx="2783924" cy="117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38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Международные </a:t>
            </a:r>
            <a:r>
              <a:rPr lang="ru-RU" dirty="0" smtClean="0"/>
              <a:t>активности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Международная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935278"/>
              </p:ext>
            </p:extLst>
          </p:nvPr>
        </p:nvGraphicFramePr>
        <p:xfrm>
          <a:off x="334963" y="1219923"/>
          <a:ext cx="11593512" cy="5300640"/>
        </p:xfrm>
        <a:graphic>
          <a:graphicData uri="http://schemas.openxmlformats.org/drawingml/2006/table">
            <a:tbl>
              <a:tblPr/>
              <a:tblGrid>
                <a:gridCol w="5737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59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47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Обучение за рубежом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 студентов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 Пекинском технологическом институте (г. Пекин, КНР) 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 студентов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Бейханском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университете (г. Пекин, КНР), одна из них- Горелова Анастасия Алексеевна, (1 курс магистратуры по направлению 12.04.01 «Приборостроение», направленность– «Интеллектуальные транспортные системы») получила стипендию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Президента Российской Федерации для обучающихся за рубежом 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 студент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Шеньянском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технологическом институте (КНР,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г.Ляонин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Стажировки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феврале 2024 г. студент ГУАП прошел учебно-научную стажировку в Автономном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университете штата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Морелос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(Мексика,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г.Куэрнавака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) и Автономном университете штата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Пуэбла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(Мексика,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г.Пуэбла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)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предстоящем осеннем семестре 2024/2025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уч.г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. подготовлены семестровые учебные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стажировки 14 студентов в партнерских вузах КНР, Республики Беларусь и Венгрии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мае 2024г.  4 студента Витебского государственного университета имени П.М.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Машерова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приняли участие в стажировке на базе Института технологий предпринимательства и права ГУАП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Повышение квалификации за рубежом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Ассистент кафедры 12 посетил научно-исследовательские учреждения и промышленные предприятий Китая, где ознакомился с передовыми практиками в рамках поездки лауреатов Премии Посла КНР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Сотрудник Инженерной школы ГУАП принял участие в тренинге «Аккумуляция вычислительных мощностей для динамического развития ШОС», проводимом «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China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-SCO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Big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Data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Cooperation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Center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» в Шанхае, КНР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Старший преподаватель кафедры 83 прошла курс по интенсивному повышению квалификации в области испанского языка и культуры на базе академии «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Местер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»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г.Саламанка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, Испания</a:t>
                      </a:r>
                    </a:p>
                  </a:txBody>
                  <a:tcPr marL="180000" marR="180000" marT="144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Лекции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Г-жа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Пэн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Иньлай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генеральный директор Китайского культурного центра Санкт-Петербурга, заместитель председателя Русско-Китайской ассоциации по исследованию и развитию стратегии «Один пояс-один путь» провела открытую лекции «Привет, Китай» о традиционных ценностях жителей Китая, о значимости и перспективах сотрудничества между Россией и Китаем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Профессор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Дж.Кокрелл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с лекциями по авторскому курсу «Управление проектами»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Доцент кафедры 14 провел дистанционный курс лекций на английском языке «Искусственные нейронные сети» для аспирантов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Цзилиньского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университета (КНР)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Конкурсы, чемпионаты, игры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ноябре 2023 г.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8 студентов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ГУАП приняли участие и одержали победу в конкурсе профессионального мастерства между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Шэньянским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технологическим университетом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и дружественными российскими вузами (КНР)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марте 2024 г. состоялась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V Международная межвузовская деловая игра «Точка Роста»,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участниками которой стали студенты Полоцкого государственного университета имени Евфросинии Полоцкой (Республика Беларусь), Белорусского государственного университета (Республика Беларусь), Самаркандского института экономики и сервиса (Республика Узбекистан)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Команда из 5 человек из Брестского государственного технического университета (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БрГТУ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) (Республика Беларусь) приняла участие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чемпионате «</a:t>
                      </a:r>
                      <a:r>
                        <a:rPr kumimoji="0" lang="ru-RU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Robotics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Skills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»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в компетенции «Цифровое производство» на базе ГУАП (11-15.12.2023)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Другие активности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Студенты и сотрудники ГУАП приняли участие в онлайн курсах китайского языка, регулярно проводимых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Шеньяньским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 технологическим институтом  (Китай)</a:t>
                      </a: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В 2023-2024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уч.г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. университет посетило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13 иностранных делегаций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из Республики Беларусь, КНР, ЮАР, Республики Кот-д’Ивуар, Республики Индии</a:t>
                      </a:r>
                    </a:p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180000" marR="108000" marT="18000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A2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11658600" y="6328513"/>
            <a:ext cx="499324" cy="499324"/>
          </a:xfrm>
          <a:prstGeom prst="ellipse">
            <a:avLst/>
          </a:prstGeom>
          <a:solidFill>
            <a:srgbClr val="D12E6D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11645583" y="6424286"/>
            <a:ext cx="53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75C801B-6540-4C5C-8138-3A6B288D5B43}" type="slidenum">
              <a:rPr lang="ru-RU" sz="1400" b="1" baseline="0" smtClean="0">
                <a:solidFill>
                  <a:schemeClr val="bg1"/>
                </a:solidFill>
                <a:latin typeface="+mj-lt"/>
              </a:rPr>
              <a:pPr algn="ctr"/>
              <a:t>65</a:t>
            </a:fld>
            <a:endParaRPr lang="ru-RU" sz="2000" b="1" baseline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13000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с двумя скругленными противолежащими углами 1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5085881"/>
            <a:ext cx="2452675" cy="1403819"/>
          </a:xfrm>
          <a:prstGeom prst="round2DiagRect">
            <a:avLst>
              <a:gd name="adj1" fmla="val 11198"/>
              <a:gd name="adj2" fmla="val 0"/>
            </a:avLst>
          </a:prstGeom>
          <a:solidFill>
            <a:srgbClr val="EBF3FA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Цифровая </a:t>
            </a:r>
            <a:r>
              <a:rPr lang="ru-RU" dirty="0" smtClean="0"/>
              <a:t>среда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Цифровая трансформация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3941958" y="1377346"/>
            <a:ext cx="4235060" cy="4103307"/>
            <a:chOff x="5210614" y="1202021"/>
            <a:chExt cx="2551430" cy="2472055"/>
          </a:xfrm>
        </p:grpSpPr>
        <p:pic>
          <p:nvPicPr>
            <p:cNvPr id="5" name="object 5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0614" y="1202021"/>
              <a:ext cx="2551308" cy="247200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7284" y="1222024"/>
              <a:ext cx="2497968" cy="2418666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759054" y="5480572"/>
            <a:ext cx="1510100" cy="5828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На текущий </a:t>
            </a:r>
            <a:r>
              <a:rPr sz="12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момент</a:t>
            </a:r>
            <a:r>
              <a:rPr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 </a:t>
            </a:r>
            <a:endParaRPr lang="ru-RU" sz="1200" dirty="0" smtClean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sz="20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73.6 </a:t>
            </a:r>
            <a:r>
              <a:rPr sz="20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балла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132547" y="1628775"/>
            <a:ext cx="28204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5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D43F70"/>
                </a:solidFill>
                <a:latin typeface="+mj-lt"/>
                <a:ea typeface="Roboto" panose="02000000000000000000" pitchFamily="2" charset="0"/>
              </a:rPr>
              <a:t>Кадры</a:t>
            </a:r>
          </a:p>
          <a:p>
            <a:pPr marR="5080">
              <a:buClr>
                <a:srgbClr val="2B375C"/>
              </a:buClr>
              <a:buSzPts val="1800"/>
              <a:tabLst>
                <a:tab pos="137160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34% сотрудников ежегодно 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повышают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цифровые  компетенции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718869" y="3429000"/>
            <a:ext cx="210915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5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55BBEE"/>
                </a:solidFill>
                <a:latin typeface="+mj-lt"/>
                <a:ea typeface="Roboto" panose="02000000000000000000" pitchFamily="2" charset="0"/>
              </a:rPr>
              <a:t>Сервисы</a:t>
            </a:r>
          </a:p>
          <a:p>
            <a:pPr marR="5080">
              <a:buClr>
                <a:srgbClr val="2B375C"/>
              </a:buClr>
              <a:buSzPts val="1800"/>
              <a:tabLst>
                <a:tab pos="13716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Удовлетворенность </a:t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более 75%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72875" y="5589454"/>
            <a:ext cx="2459672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5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4F71BE"/>
                </a:solidFill>
                <a:latin typeface="+mj-lt"/>
                <a:ea typeface="Roboto" panose="02000000000000000000" pitchFamily="2" charset="0"/>
              </a:rPr>
              <a:t>Данные</a:t>
            </a:r>
          </a:p>
          <a:p>
            <a:pPr marL="171450" marR="508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  <a:tabLst>
                <a:tab pos="137160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Построение бизнес-процессов</a:t>
            </a:r>
          </a:p>
          <a:p>
            <a:pPr marL="171450" marR="508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  <a:tabLst>
                <a:tab pos="137160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Управление на основе данных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25195" y="3465513"/>
            <a:ext cx="280860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5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2357A9"/>
                </a:solidFill>
                <a:latin typeface="+mj-lt"/>
                <a:ea typeface="Roboto" panose="02000000000000000000" pitchFamily="2" charset="0"/>
              </a:rPr>
              <a:t>Информационные системы</a:t>
            </a:r>
            <a:endParaRPr lang="ru-RU" sz="1600" b="1" dirty="0">
              <a:solidFill>
                <a:srgbClr val="2357A9"/>
              </a:solidFill>
              <a:latin typeface="+mj-lt"/>
              <a:ea typeface="Roboto" panose="02000000000000000000" pitchFamily="2" charset="0"/>
            </a:endParaRPr>
          </a:p>
          <a:p>
            <a:pPr marR="5080">
              <a:buClr>
                <a:srgbClr val="2B375C"/>
              </a:buClr>
              <a:buSzPts val="1800"/>
              <a:tabLst>
                <a:tab pos="137160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Оценка цифровой зрелости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более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65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баллов (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документация, тестирование,  поддержка)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629299" y="1590840"/>
            <a:ext cx="2679469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5"/>
              </a:spcBef>
              <a:spcAft>
                <a:spcPts val="600"/>
              </a:spcAft>
            </a:pPr>
            <a:r>
              <a:rPr lang="ru-RU" sz="1600" b="1" dirty="0">
                <a:solidFill>
                  <a:srgbClr val="9E428A"/>
                </a:solidFill>
                <a:latin typeface="+mj-lt"/>
                <a:ea typeface="Roboto" panose="02000000000000000000" pitchFamily="2" charset="0"/>
              </a:rPr>
              <a:t>Инфраструктура</a:t>
            </a:r>
          </a:p>
          <a:p>
            <a:pPr marL="171450" marR="508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  <a:tabLst>
                <a:tab pos="137160" algn="l"/>
              </a:tabLst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60% оборудования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не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старше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5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лет</a:t>
            </a:r>
          </a:p>
          <a:p>
            <a:pPr marL="171450" marR="508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  <a:tabLst>
                <a:tab pos="137160" algn="l"/>
              </a:tabLst>
            </a:pPr>
            <a:r>
              <a:rPr lang="ru-RU" sz="12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Импортозамещение</a:t>
            </a:r>
            <a:endParaRPr lang="ru-RU" sz="12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9262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Цифровые </a:t>
            </a:r>
            <a:r>
              <a:rPr lang="ru-RU" dirty="0"/>
              <a:t>сервисы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Цифровая трансформация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963" y="1268413"/>
            <a:ext cx="572452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Доступ к </a:t>
            </a:r>
            <a:r>
              <a:rPr lang="en-US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Wi-Fi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по логину и паролю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от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Единой точки входа ГУАП</a:t>
            </a: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Оснащение/модернизация 18 аудиторий мультимедиа оборудованием</a:t>
            </a: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Доработка </a:t>
            </a:r>
            <a:r>
              <a:rPr lang="en-US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LMS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и интеграция с университетом 2035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по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цифровому следу обучающихся для проектов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Код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будущего и БАС</a:t>
            </a: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Актуализация узла сайта с информацией для Поступающих</a:t>
            </a: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Успешное завершение эксперимента по цифровым дипломам</a:t>
            </a: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Внедрение </a:t>
            </a:r>
            <a:r>
              <a:rPr lang="ru-RU" sz="1400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дашбордов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по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различным направлениям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деятельности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Подписание договоров с поступающими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через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сервис </a:t>
            </a:r>
            <a:r>
              <a:rPr lang="ru-RU" sz="1400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ГосКлюч</a:t>
            </a:r>
            <a:endParaRPr lang="ru-RU" sz="1400" dirty="0" smtClean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Внедрение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командировок и согласований приказов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через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СБИС</a:t>
            </a: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Функционирование базы партнеров по неимущественным договорам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теперь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СБИС</a:t>
            </a:r>
          </a:p>
          <a:p>
            <a:pPr marL="357188" lvl="6" indent="-331788">
              <a:spcAft>
                <a:spcPts val="8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Запуск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15 онлайн-курсов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88AA1F-2CCA-E64A-7FF2-B1FBB0C548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1656" y="3533034"/>
            <a:ext cx="2121600" cy="21279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249" y="1277634"/>
            <a:ext cx="3652777" cy="5212065"/>
          </a:xfrm>
          <a:prstGeom prst="rect">
            <a:avLst/>
          </a:prstGeom>
        </p:spPr>
      </p:pic>
      <p:sp>
        <p:nvSpPr>
          <p:cNvPr id="13" name="Google Shape;101;p4"/>
          <p:cNvSpPr txBox="1"/>
          <p:nvPr/>
        </p:nvSpPr>
        <p:spPr>
          <a:xfrm>
            <a:off x="9596240" y="2248746"/>
            <a:ext cx="2443362" cy="98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2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2D55"/>
              </a:buClr>
              <a:buSzPts val="1680"/>
              <a:buFont typeface="Noto Sans Symbols"/>
              <a:buNone/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Канал 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сотрудников ГУАП в </a:t>
            </a:r>
            <a:r>
              <a:rPr lang="ru-RU" sz="1600" b="1" dirty="0" err="1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Те</a:t>
            </a:r>
            <a:r>
              <a:rPr lang="ru-RU" sz="1600" b="1" dirty="0" err="1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л</a:t>
            </a:r>
            <a:r>
              <a:rPr lang="ru-RU" sz="1600" b="1" dirty="0" err="1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еграм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– 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Присоединяйтесь</a:t>
            </a: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!</a:t>
            </a:r>
            <a:endParaRPr sz="1600" b="1" dirty="0">
              <a:solidFill>
                <a:srgbClr val="002060"/>
              </a:solidFill>
              <a:latin typeface="+mj-lt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70868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Информационная безопасность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Цифровая трансформация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963" y="1631823"/>
            <a:ext cx="5724525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0" lvl="6" indent="0">
              <a:spcAft>
                <a:spcPts val="600"/>
              </a:spcAft>
              <a:buClr>
                <a:srgbClr val="002060"/>
              </a:buClr>
              <a:buSzPts val="1600"/>
              <a:buNone/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Организация обработки персональный данных в ГУАП </a:t>
            </a:r>
          </a:p>
          <a:p>
            <a:pPr marL="814388" lvl="7" indent="-45243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Обновление положений и форм документов </a:t>
            </a:r>
          </a:p>
          <a:p>
            <a:pPr marL="814388" lvl="7" indent="-45243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Обоснование использования биометрии </a:t>
            </a:r>
          </a:p>
          <a:p>
            <a:pPr marL="25400" lvl="6">
              <a:spcBef>
                <a:spcPts val="1200"/>
              </a:spcBef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Объекты критической информационной инфраструктуры </a:t>
            </a: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Сведения об объектах во ФСТЭК </a:t>
            </a: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Категория ОКБ РЭС </a:t>
            </a: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Внесение Уникальной научной установки в перечень объектов </a:t>
            </a:r>
          </a:p>
          <a:p>
            <a:pPr marL="25400" lvl="6" indent="0">
              <a:spcBef>
                <a:spcPts val="1200"/>
              </a:spcBef>
              <a:spcAft>
                <a:spcPts val="600"/>
              </a:spcAft>
              <a:buClr>
                <a:srgbClr val="002060"/>
              </a:buClr>
              <a:buSzPts val="1600"/>
              <a:buNone/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Конфиденциальная информация </a:t>
            </a:r>
          </a:p>
          <a:p>
            <a:pPr marL="25400" lvl="6"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Информационная безопасность государственной тайны </a:t>
            </a:r>
          </a:p>
          <a:p>
            <a:pPr marL="25400" lvl="6">
              <a:spcAft>
                <a:spcPts val="600"/>
              </a:spcAft>
              <a:buClr>
                <a:srgbClr val="002060"/>
              </a:buClr>
              <a:buSzPts val="1600"/>
            </a:pPr>
            <a:r>
              <a:rPr lang="ru-RU" sz="1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Политика в области электронных подписей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6759" y="1759527"/>
            <a:ext cx="6598229" cy="439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8387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721044" y="3707362"/>
          <a:ext cx="5051909" cy="2749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3970">
                  <a:extLst>
                    <a:ext uri="{9D8B030D-6E8A-4147-A177-3AD203B41FA5}">
                      <a16:colId xmlns:a16="http://schemas.microsoft.com/office/drawing/2014/main" val="3095064005"/>
                    </a:ext>
                  </a:extLst>
                </a:gridCol>
                <a:gridCol w="1456129">
                  <a:extLst>
                    <a:ext uri="{9D8B030D-6E8A-4147-A177-3AD203B41FA5}">
                      <a16:colId xmlns:a16="http://schemas.microsoft.com/office/drawing/2014/main" val="2125284957"/>
                    </a:ext>
                  </a:extLst>
                </a:gridCol>
                <a:gridCol w="1911810">
                  <a:extLst>
                    <a:ext uri="{9D8B030D-6E8A-4147-A177-3AD203B41FA5}">
                      <a16:colId xmlns:a16="http://schemas.microsoft.com/office/drawing/2014/main" val="1123380690"/>
                    </a:ext>
                  </a:extLst>
                </a:gridCol>
              </a:tblGrid>
              <a:tr h="54036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TRL</a:t>
                      </a:r>
                      <a:r>
                        <a:rPr lang="en-US" sz="1200" b="0" spc="-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en-US" sz="1200" b="0" spc="3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3</a:t>
                      </a:r>
                      <a:r>
                        <a:rPr lang="en-US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/>
                      </a:r>
                      <a:b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</a:b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MRL</a:t>
                      </a:r>
                      <a:r>
                        <a:rPr lang="en-US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en-US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TRL</a:t>
                      </a:r>
                      <a:r>
                        <a:rPr lang="en-US" sz="1200" b="0" spc="-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en-US" sz="1200" b="0" spc="3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6</a:t>
                      </a:r>
                      <a: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/>
                      </a:r>
                      <a:b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</a:b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MRL</a:t>
                      </a:r>
                      <a:r>
                        <a:rPr lang="en-US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en-US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en-US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6</a:t>
                      </a:r>
                      <a:endParaRPr lang="en-US" sz="1200" b="0" dirty="0" smtClean="0">
                        <a:solidFill>
                          <a:srgbClr val="002060"/>
                        </a:solidFill>
                        <a:latin typeface="+mj-lt"/>
                        <a:cs typeface="Calibri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761942"/>
                  </a:ext>
                </a:extLst>
              </a:tr>
              <a:tr h="54036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Заказчики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b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</a:b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НИОКТР</a:t>
                      </a:r>
                      <a:r>
                        <a:rPr lang="ru-RU" sz="1200" b="0" spc="-5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4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30</a:t>
                      </a: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Заказчики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b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</a:b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НИОКТР</a:t>
                      </a:r>
                      <a:r>
                        <a:rPr lang="ru-RU" sz="1200" b="0" spc="-5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4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50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7313840"/>
                  </a:ext>
                </a:extLst>
              </a:tr>
              <a:tr h="641761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Патенты </a:t>
                      </a:r>
                      <a:b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</a:b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на</a:t>
                      </a:r>
                      <a:r>
                        <a:rPr lang="ru-RU" sz="1200" b="0" spc="-3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ИЗ</a:t>
                      </a:r>
                      <a:r>
                        <a:rPr lang="ru-RU" sz="1200" b="0" spc="-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и</a:t>
                      </a:r>
                      <a: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ПМ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82</a:t>
                      </a: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Патенты </a:t>
                      </a:r>
                      <a:b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</a:b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на</a:t>
                      </a:r>
                      <a:r>
                        <a:rPr lang="ru-RU" sz="1200" b="0" spc="-3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ИЗ</a:t>
                      </a:r>
                      <a:r>
                        <a:rPr lang="ru-RU" sz="1200" b="0" spc="-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и</a:t>
                      </a:r>
                      <a: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ПМ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115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9910200"/>
                  </a:ext>
                </a:extLst>
              </a:tr>
              <a:tr h="67760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Доходы</a:t>
                      </a:r>
                      <a: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НИОКР</a:t>
                      </a:r>
                      <a:r>
                        <a:rPr lang="ru-RU" sz="1200" b="0" spc="-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82</a:t>
                      </a:r>
                      <a:r>
                        <a:rPr lang="ru-RU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млн, </a:t>
                      </a:r>
                      <a:r>
                        <a:rPr lang="ru-RU" sz="1200" b="0" spc="-3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РИД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1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млн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latin typeface="+mj-lt"/>
                        <a:cs typeface="Calibri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Доходы</a:t>
                      </a:r>
                      <a:r>
                        <a:rPr lang="ru-RU" sz="1200" b="0" spc="-1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НИОКР</a:t>
                      </a:r>
                      <a:r>
                        <a:rPr lang="ru-RU" sz="1200" b="0" spc="-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170</a:t>
                      </a:r>
                      <a:r>
                        <a:rPr lang="ru-RU" sz="1200" b="0" spc="-2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млн, </a:t>
                      </a:r>
                      <a:r>
                        <a:rPr lang="ru-RU" sz="1200" b="0" spc="-32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РИД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=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20</a:t>
                      </a:r>
                      <a:r>
                        <a:rPr lang="ru-RU" sz="1200" b="0" spc="-10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 </a:t>
                      </a:r>
                      <a:r>
                        <a:rPr lang="ru-RU" sz="1200" b="0" spc="-5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млн</a:t>
                      </a:r>
                      <a:endParaRPr lang="ru-RU" sz="1200" b="0" dirty="0" smtClean="0">
                        <a:solidFill>
                          <a:srgbClr val="002060"/>
                        </a:solidFill>
                        <a:latin typeface="+mj-lt"/>
                        <a:cs typeface="Calibri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1696059"/>
                  </a:ext>
                </a:extLst>
              </a:tr>
              <a:tr h="349331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2023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+mj-lt"/>
                          <a:cs typeface="Calibri"/>
                        </a:rPr>
                        <a:t>2027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305730"/>
                  </a:ext>
                </a:extLst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Центр </a:t>
            </a:r>
            <a:r>
              <a:rPr lang="ru-RU" dirty="0"/>
              <a:t>трансфера технологий ГУАП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586355" y="2862366"/>
            <a:ext cx="22241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Сегменты целевой аудитории</a:t>
            </a: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>
            <p:extLst/>
          </p:nvPr>
        </p:nvGraphicFramePr>
        <p:xfrm>
          <a:off x="6586355" y="3231698"/>
          <a:ext cx="5342120" cy="32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9033">
                  <a:extLst>
                    <a:ext uri="{9D8B030D-6E8A-4147-A177-3AD203B41FA5}">
                      <a16:colId xmlns:a16="http://schemas.microsoft.com/office/drawing/2014/main" val="1342732918"/>
                    </a:ext>
                  </a:extLst>
                </a:gridCol>
                <a:gridCol w="3673087">
                  <a:extLst>
                    <a:ext uri="{9D8B030D-6E8A-4147-A177-3AD203B41FA5}">
                      <a16:colId xmlns:a16="http://schemas.microsoft.com/office/drawing/2014/main" val="3395906297"/>
                    </a:ext>
                  </a:extLst>
                </a:gridCol>
              </a:tblGrid>
              <a:tr h="185872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Сотрудники ГУАП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Не менее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250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3238214"/>
                  </a:ext>
                </a:extLst>
              </a:tr>
              <a:tr h="302041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Кафедры, научные подразделения ГУАП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Не менее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20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кафедр и не менее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30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научно-исследовательских подразделений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0389158"/>
                  </a:ext>
                </a:extLst>
              </a:tr>
              <a:tr h="189845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Центры компетенций ГУАП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Не менее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3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центров по ядерным направлениям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3748361"/>
                  </a:ext>
                </a:extLst>
              </a:tr>
              <a:tr h="185872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Другие вузы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Не менее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7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: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ЛЭТИ, </a:t>
                      </a:r>
                      <a:r>
                        <a:rPr lang="ru-RU" sz="1000" b="0" baseline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Военмех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, ТУСУР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5318609"/>
                  </a:ext>
                </a:extLst>
              </a:tr>
              <a:tr h="302041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Научные учреждения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Не менее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7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:</a:t>
                      </a:r>
                      <a:r>
                        <a:rPr lang="ru-RU" sz="1000" b="0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НИИ радио (Москва), </a:t>
                      </a:r>
                      <a:r>
                        <a:rPr lang="ru-RU" sz="1000" b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ГосНИИАС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(Москва), </a:t>
                      </a:r>
                      <a:r>
                        <a:rPr lang="ru-RU" sz="1000" b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ЦНИИмаш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 (Королёв)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5384843"/>
                  </a:ext>
                </a:extLst>
              </a:tr>
              <a:tr h="302041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Технологические </a:t>
                      </a:r>
                      <a:b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партнеры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Не менее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15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: «Мегафон», «Вега-Абсолют», KUKA, ГК </a:t>
                      </a:r>
                      <a:r>
                        <a:rPr lang="ru-RU" sz="1000" b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InfoWatch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, «Марс-</a:t>
                      </a:r>
                      <a:r>
                        <a:rPr lang="ru-RU" sz="1000" b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Энерго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», «Силовые машины»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343161"/>
                  </a:ext>
                </a:extLst>
              </a:tr>
              <a:tr h="418211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Индустриальные</a:t>
                      </a:r>
                      <a:b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партнеры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Не менее </a:t>
                      </a: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20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: «Газпром нефть», «ИСС», «Концерн «Гранит-Электрон», «Концерн ВКО «Алмаз-Антей», «ИРЗ, «Компания «Тензор»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18724"/>
                  </a:ext>
                </a:extLst>
              </a:tr>
              <a:tr h="185872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Корпорации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Роскосмос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, </a:t>
                      </a:r>
                      <a:r>
                        <a:rPr lang="ru-RU" sz="1000" b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Росатом</a:t>
                      </a: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, </a:t>
                      </a:r>
                      <a:r>
                        <a:rPr lang="ru-RU" sz="1000" b="0" dirty="0" err="1" smtClean="0">
                          <a:solidFill>
                            <a:srgbClr val="002060"/>
                          </a:solidFill>
                          <a:latin typeface="+mj-lt"/>
                        </a:rPr>
                        <a:t>Ростех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8562841"/>
                  </a:ext>
                </a:extLst>
              </a:tr>
              <a:tr h="534381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Региональные органы исполнительной власти</a:t>
                      </a:r>
                      <a:endParaRPr lang="ru-RU" sz="10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Комитет по науке и высшей школе, Комитет </a:t>
                      </a:r>
                      <a:b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по промышленной политике, Комитет </a:t>
                      </a:r>
                      <a:b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</a:br>
                      <a:r>
                        <a:rPr lang="ru-RU" sz="1000" b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по экономической политике и стратегическому планированию, Клуб стратегических инициатив</a:t>
                      </a:r>
                      <a:endParaRPr lang="ru-RU" sz="1000" b="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 marT="36000" marB="3600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7571275"/>
                  </a:ext>
                </a:extLst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334963" y="2497143"/>
            <a:ext cx="5673951" cy="779437"/>
            <a:chOff x="334963" y="3141693"/>
            <a:chExt cx="5673951" cy="1156447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3646187" y="3148851"/>
              <a:ext cx="2362727" cy="1149289"/>
              <a:chOff x="765747" y="2904924"/>
              <a:chExt cx="1456993" cy="114928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9" name="Пятиугольник 48"/>
              <p:cNvSpPr/>
              <p:nvPr/>
            </p:nvSpPr>
            <p:spPr>
              <a:xfrm>
                <a:off x="765747" y="2904924"/>
                <a:ext cx="1456993" cy="1149289"/>
              </a:xfrm>
              <a:prstGeom prst="homePlate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141426" y="3158345"/>
                <a:ext cx="788113" cy="6849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ru-RU" altLang="ru-RU" sz="1200" b="1" dirty="0">
                    <a:solidFill>
                      <a:schemeClr val="bg1"/>
                    </a:solidFill>
                  </a:rPr>
                  <a:t>Экономическая составляющая</a:t>
                </a:r>
              </a:p>
            </p:txBody>
          </p:sp>
        </p:grpSp>
        <p:sp>
          <p:nvSpPr>
            <p:cNvPr id="40" name="Пятиугольник 39"/>
            <p:cNvSpPr/>
            <p:nvPr/>
          </p:nvSpPr>
          <p:spPr>
            <a:xfrm>
              <a:off x="1673290" y="3148674"/>
              <a:ext cx="2521829" cy="1149290"/>
            </a:xfrm>
            <a:prstGeom prst="homePlat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2300577" y="3398852"/>
              <a:ext cx="1373999" cy="5496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ru-RU" altLang="ru-RU" sz="1200" b="1" dirty="0">
                  <a:solidFill>
                    <a:srgbClr val="002060"/>
                  </a:solidFill>
                </a:rPr>
                <a:t>Юридическая составляющая</a:t>
              </a: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334963" y="3141693"/>
              <a:ext cx="1880215" cy="1149289"/>
              <a:chOff x="695325" y="2890868"/>
              <a:chExt cx="1555102" cy="1149289"/>
            </a:xfrm>
          </p:grpSpPr>
          <p:sp>
            <p:nvSpPr>
              <p:cNvPr id="8" name="Пятиугольник 7"/>
              <p:cNvSpPr/>
              <p:nvPr/>
            </p:nvSpPr>
            <p:spPr>
              <a:xfrm>
                <a:off x="695325" y="2890868"/>
                <a:ext cx="1555102" cy="1149289"/>
              </a:xfrm>
              <a:prstGeom prst="homePlat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36" name="TextBox 3"/>
              <p:cNvSpPr txBox="1">
                <a:spLocks noChangeArrowheads="1"/>
              </p:cNvSpPr>
              <p:nvPr/>
            </p:nvSpPr>
            <p:spPr bwMode="auto">
              <a:xfrm>
                <a:off x="842574" y="3148025"/>
                <a:ext cx="1362305" cy="549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 dirty="0">
                    <a:solidFill>
                      <a:srgbClr val="002060"/>
                    </a:solidFill>
                    <a:latin typeface="+mj-lt"/>
                  </a:rPr>
                  <a:t>Творческая составляющая</a:t>
                </a:r>
              </a:p>
            </p:txBody>
          </p:sp>
        </p:grpSp>
      </p:grpSp>
      <p:grpSp>
        <p:nvGrpSpPr>
          <p:cNvPr id="13" name="Группа 12"/>
          <p:cNvGrpSpPr/>
          <p:nvPr/>
        </p:nvGrpSpPr>
        <p:grpSpPr>
          <a:xfrm>
            <a:off x="2559450" y="3814663"/>
            <a:ext cx="1088704" cy="2312889"/>
            <a:chOff x="2173370" y="3814663"/>
            <a:chExt cx="1088704" cy="2312889"/>
          </a:xfrm>
        </p:grpSpPr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6689" l="0" r="9890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370" y="5559226"/>
              <a:ext cx="1031267" cy="568326"/>
            </a:xfrm>
            <a:prstGeom prst="rect">
              <a:avLst/>
            </a:prstGeom>
          </p:spPr>
        </p:pic>
        <p:pic>
          <p:nvPicPr>
            <p:cNvPr id="54" name="object 37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4137" y="4926379"/>
              <a:ext cx="735127" cy="532592"/>
            </a:xfrm>
            <a:prstGeom prst="rect">
              <a:avLst/>
            </a:prstGeom>
          </p:spPr>
        </p:pic>
        <p:pic>
          <p:nvPicPr>
            <p:cNvPr id="55" name="object 35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71093" y="4338538"/>
              <a:ext cx="990981" cy="429270"/>
            </a:xfrm>
            <a:prstGeom prst="rect">
              <a:avLst/>
            </a:prstGeom>
          </p:spPr>
        </p:pic>
        <p:pic>
          <p:nvPicPr>
            <p:cNvPr id="56" name="object 40"/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0044" y="3814663"/>
              <a:ext cx="461468" cy="393698"/>
            </a:xfrm>
            <a:prstGeom prst="rect">
              <a:avLst/>
            </a:prstGeom>
          </p:spPr>
        </p:pic>
      </p:grpSp>
      <p:sp>
        <p:nvSpPr>
          <p:cNvPr id="14" name="Прямоугольник 13"/>
          <p:cNvSpPr/>
          <p:nvPr/>
        </p:nvSpPr>
        <p:spPr>
          <a:xfrm>
            <a:off x="334963" y="1336995"/>
            <a:ext cx="3562351" cy="934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altLang="ru-RU" sz="1200" b="1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Назначение ЦТТ </a:t>
            </a:r>
            <a:r>
              <a:rPr lang="ru-RU" alt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‒ увеличение объемов внебюджетного финансирования за счет платежей по договорам о распоряжении исключительными правами на РИД и коммерческими </a:t>
            </a:r>
            <a:r>
              <a:rPr lang="ru-RU" alt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НИОКР</a:t>
            </a:r>
            <a:endParaRPr lang="ru-RU" altLang="ru-RU" sz="1200" dirty="0">
              <a:solidFill>
                <a:srgbClr val="002060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45693" y="1347004"/>
            <a:ext cx="2976880" cy="723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Программа ЦТТ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– 4 группы мероприятий: маркетинг, нормативная база, развитие персонала, кооперация с бизнесом и ЦТТ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570951" y="1336995"/>
            <a:ext cx="4357523" cy="1355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Основные задачи ЦТТ: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коммерциализация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НИОКР и РИД ГУАП;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создание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предпринимательского и бизнес-сообщества вокруг ГУАП;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проектная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и сетевая деятельность с индустриальными партнерами ГУАП;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наращивание </a:t>
            </a:r>
            <a:r>
              <a:rPr lang="ru-RU" sz="1200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компетенций научно-педагогических работников ГУАП в области правовой охраны и коммерциализации РИД, рост числа ключевых </a:t>
            </a:r>
            <a:r>
              <a:rPr lang="ru-RU" sz="1200" dirty="0" smtClean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исследователей</a:t>
            </a:r>
            <a:endParaRPr lang="ru-RU" sz="1200" dirty="0">
              <a:solidFill>
                <a:srgbClr val="002060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29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sz="2200" dirty="0"/>
              <a:t>Консолидированный бюджет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Финансовая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532925"/>
              </p:ext>
            </p:extLst>
          </p:nvPr>
        </p:nvGraphicFramePr>
        <p:xfrm>
          <a:off x="334963" y="884075"/>
          <a:ext cx="11609387" cy="53955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456362">
                  <a:extLst>
                    <a:ext uri="{9D8B030D-6E8A-4147-A177-3AD203B41FA5}">
                      <a16:colId xmlns:a16="http://schemas.microsoft.com/office/drawing/2014/main" val="2986508782"/>
                    </a:ext>
                  </a:extLst>
                </a:gridCol>
                <a:gridCol w="1695450">
                  <a:extLst>
                    <a:ext uri="{9D8B030D-6E8A-4147-A177-3AD203B41FA5}">
                      <a16:colId xmlns:a16="http://schemas.microsoft.com/office/drawing/2014/main" val="1763508506"/>
                    </a:ext>
                  </a:extLst>
                </a:gridCol>
                <a:gridCol w="1731999">
                  <a:extLst>
                    <a:ext uri="{9D8B030D-6E8A-4147-A177-3AD203B41FA5}">
                      <a16:colId xmlns:a16="http://schemas.microsoft.com/office/drawing/2014/main" val="1131182669"/>
                    </a:ext>
                  </a:extLst>
                </a:gridCol>
                <a:gridCol w="1725576">
                  <a:extLst>
                    <a:ext uri="{9D8B030D-6E8A-4147-A177-3AD203B41FA5}">
                      <a16:colId xmlns:a16="http://schemas.microsoft.com/office/drawing/2014/main" val="1116029921"/>
                    </a:ext>
                  </a:extLst>
                </a:gridCol>
              </a:tblGrid>
              <a:tr h="3256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Наименование  показателя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КБК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ПФХД 2022</a:t>
                      </a:r>
                      <a:b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28.12.2023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Исполнение </a:t>
                      </a: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ПФХД </a:t>
                      </a:r>
                      <a:b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</a:b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2023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98625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Остаток средств на начало </a:t>
                      </a: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2023 </a:t>
                      </a: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г.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25 641 795,35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25 641 795,35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40866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Поступления, </a:t>
                      </a: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всего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3 221 080 819,92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3 213 751 280,40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702283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lvl="1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272738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Субсидии на выполнение государственного задания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1 851 824 000,00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1 851 824 000,00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9481850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Целевые субсидии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288 792 120,00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288 792 120,00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9190851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Средства от приносящей доход деятельности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1 080 464 699,92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1 073 135 160,40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6384967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Выплаты, </a:t>
                      </a:r>
                      <a:r>
                        <a:rPr lang="ru-RU" sz="11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всего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3 235 355 488,43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3 226 746 760,99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7716674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noProof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801736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Фонд оплаты труда и другие иные выплаты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111, 112, 113, 119, 131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2 323 874 953,46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2 316 987 328,19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4713678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Научно-исследовательские и опытно-конструкторские работы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241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5 070 080,00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3 125 000,00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9566541"/>
                  </a:ext>
                </a:extLst>
              </a:tr>
              <a:tr h="414017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Закупка товаров, работ, услуг в целях капитального ремонта государственного (муниципального)</a:t>
                      </a:r>
                      <a:b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имущества и прочая закупка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243, 244, 247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624 014 632,12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624 392 182,81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8131102"/>
                  </a:ext>
                </a:extLst>
              </a:tr>
              <a:tr h="20700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Социальные выплаты гражданам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320, 340, 350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264 873 696,85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264 874 535,41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7725949"/>
                  </a:ext>
                </a:extLst>
              </a:tr>
              <a:tr h="20700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Уплата налогов и иных платежей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851, 852, 853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17 522 126,00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17 367 714,58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9840964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lvl="1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Источники финансирования дефицита средств учреждения, всего</a:t>
                      </a:r>
                      <a:endParaRPr lang="ru-RU" sz="11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-1 873 490,63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-1 874 375,41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260031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9360304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Доходы от переоценки активов и обязательств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171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-884,78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87395442"/>
                  </a:ext>
                </a:extLst>
              </a:tr>
              <a:tr h="220236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Поступление денежных средств прочие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510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404 210,75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404 210,75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6732064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Выбытие денежных средств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610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-2 277 701,38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-2 277 701,38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920294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Остаток средств на конец 2023 года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9 493 636,21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10 771 939,35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73588256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Справочно</a:t>
                      </a:r>
                      <a:r>
                        <a:rPr lang="ru-RU" sz="1100" i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:</a:t>
                      </a:r>
                      <a:endParaRPr lang="ru-RU" sz="1100" i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8187508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Средства во временном распоряжении на конец года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02963675"/>
                  </a:ext>
                </a:extLst>
              </a:tr>
              <a:tr h="219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Объем публичных обязательств, всего</a:t>
                      </a:r>
                      <a:endParaRPr lang="ru-RU" sz="1100" b="1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х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21 317 800,00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19 366 944,90</a:t>
                      </a:r>
                    </a:p>
                  </a:txBody>
                  <a:tcPr marL="9525" marR="85725" marT="9525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853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68845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Динамика средней численности работников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Финансовая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575037"/>
              </p:ext>
            </p:extLst>
          </p:nvPr>
        </p:nvGraphicFramePr>
        <p:xfrm>
          <a:off x="334963" y="1439863"/>
          <a:ext cx="11630025" cy="402264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669619">
                  <a:extLst>
                    <a:ext uri="{9D8B030D-6E8A-4147-A177-3AD203B41FA5}">
                      <a16:colId xmlns:a16="http://schemas.microsoft.com/office/drawing/2014/main" val="3101353033"/>
                    </a:ext>
                  </a:extLst>
                </a:gridCol>
                <a:gridCol w="1907392">
                  <a:extLst>
                    <a:ext uri="{9D8B030D-6E8A-4147-A177-3AD203B41FA5}">
                      <a16:colId xmlns:a16="http://schemas.microsoft.com/office/drawing/2014/main" val="2721126450"/>
                    </a:ext>
                  </a:extLst>
                </a:gridCol>
                <a:gridCol w="1907392">
                  <a:extLst>
                    <a:ext uri="{9D8B030D-6E8A-4147-A177-3AD203B41FA5}">
                      <a16:colId xmlns:a16="http://schemas.microsoft.com/office/drawing/2014/main" val="4062302994"/>
                    </a:ext>
                  </a:extLst>
                </a:gridCol>
                <a:gridCol w="2072811">
                  <a:extLst>
                    <a:ext uri="{9D8B030D-6E8A-4147-A177-3AD203B41FA5}">
                      <a16:colId xmlns:a16="http://schemas.microsoft.com/office/drawing/2014/main" val="3257646366"/>
                    </a:ext>
                  </a:extLst>
                </a:gridCol>
                <a:gridCol w="2072811">
                  <a:extLst>
                    <a:ext uri="{9D8B030D-6E8A-4147-A177-3AD203B41FA5}">
                      <a16:colId xmlns:a16="http://schemas.microsoft.com/office/drawing/2014/main" val="2326576440"/>
                    </a:ext>
                  </a:extLst>
                </a:gridCol>
              </a:tblGrid>
              <a:tr h="3600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Категория работников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Средняя численность работников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52899"/>
                  </a:ext>
                </a:extLst>
              </a:tr>
              <a:tr h="3117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 пол. 2024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719054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ППС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424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449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913742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НР – всего,  в том числе: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651102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НС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1,1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3,3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5,2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337004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Преподаватели 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СПО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48,9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50,1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317030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УВП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287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285,1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276,9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218439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АУП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264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268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267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04077"/>
                  </a:ext>
                </a:extLst>
              </a:tr>
              <a:tr h="40910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Прочий персонал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175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697845"/>
                  </a:ext>
                </a:extLst>
              </a:tr>
              <a:tr h="487160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 категории</a:t>
                      </a:r>
                    </a:p>
                  </a:txBody>
                  <a:tcPr marL="72000" marR="72000" marT="36000" marB="3600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1 239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1 236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1 236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1 249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201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7975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Средняя зарплата в ГУАП по категориям работников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Финансовая </a:t>
            </a:r>
            <a:r>
              <a:rPr lang="ru-RU" dirty="0" smtClean="0"/>
              <a:t>политика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960529"/>
              </p:ext>
            </p:extLst>
          </p:nvPr>
        </p:nvGraphicFramePr>
        <p:xfrm>
          <a:off x="334963" y="1449388"/>
          <a:ext cx="11630025" cy="459023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694800">
                  <a:extLst>
                    <a:ext uri="{9D8B030D-6E8A-4147-A177-3AD203B41FA5}">
                      <a16:colId xmlns:a16="http://schemas.microsoft.com/office/drawing/2014/main" val="1409337099"/>
                    </a:ext>
                  </a:extLst>
                </a:gridCol>
                <a:gridCol w="1137573">
                  <a:extLst>
                    <a:ext uri="{9D8B030D-6E8A-4147-A177-3AD203B41FA5}">
                      <a16:colId xmlns:a16="http://schemas.microsoft.com/office/drawing/2014/main" val="2529710707"/>
                    </a:ext>
                  </a:extLst>
                </a:gridCol>
                <a:gridCol w="860952">
                  <a:extLst>
                    <a:ext uri="{9D8B030D-6E8A-4147-A177-3AD203B41FA5}">
                      <a16:colId xmlns:a16="http://schemas.microsoft.com/office/drawing/2014/main" val="2368690844"/>
                    </a:ext>
                  </a:extLst>
                </a:gridCol>
                <a:gridCol w="814716">
                  <a:extLst>
                    <a:ext uri="{9D8B030D-6E8A-4147-A177-3AD203B41FA5}">
                      <a16:colId xmlns:a16="http://schemas.microsoft.com/office/drawing/2014/main" val="2665213956"/>
                    </a:ext>
                  </a:extLst>
                </a:gridCol>
                <a:gridCol w="1036331">
                  <a:extLst>
                    <a:ext uri="{9D8B030D-6E8A-4147-A177-3AD203B41FA5}">
                      <a16:colId xmlns:a16="http://schemas.microsoft.com/office/drawing/2014/main" val="1755185220"/>
                    </a:ext>
                  </a:extLst>
                </a:gridCol>
                <a:gridCol w="1110468">
                  <a:extLst>
                    <a:ext uri="{9D8B030D-6E8A-4147-A177-3AD203B41FA5}">
                      <a16:colId xmlns:a16="http://schemas.microsoft.com/office/drawing/2014/main" val="1514962595"/>
                    </a:ext>
                  </a:extLst>
                </a:gridCol>
                <a:gridCol w="1110468">
                  <a:extLst>
                    <a:ext uri="{9D8B030D-6E8A-4147-A177-3AD203B41FA5}">
                      <a16:colId xmlns:a16="http://schemas.microsoft.com/office/drawing/2014/main" val="361214367"/>
                    </a:ext>
                  </a:extLst>
                </a:gridCol>
                <a:gridCol w="984514">
                  <a:extLst>
                    <a:ext uri="{9D8B030D-6E8A-4147-A177-3AD203B41FA5}">
                      <a16:colId xmlns:a16="http://schemas.microsoft.com/office/drawing/2014/main" val="31622176"/>
                    </a:ext>
                  </a:extLst>
                </a:gridCol>
                <a:gridCol w="799569">
                  <a:extLst>
                    <a:ext uri="{9D8B030D-6E8A-4147-A177-3AD203B41FA5}">
                      <a16:colId xmlns:a16="http://schemas.microsoft.com/office/drawing/2014/main" val="3121872610"/>
                    </a:ext>
                  </a:extLst>
                </a:gridCol>
                <a:gridCol w="1040317">
                  <a:extLst>
                    <a:ext uri="{9D8B030D-6E8A-4147-A177-3AD203B41FA5}">
                      <a16:colId xmlns:a16="http://schemas.microsoft.com/office/drawing/2014/main" val="3022271154"/>
                    </a:ext>
                  </a:extLst>
                </a:gridCol>
                <a:gridCol w="1040317">
                  <a:extLst>
                    <a:ext uri="{9D8B030D-6E8A-4147-A177-3AD203B41FA5}">
                      <a16:colId xmlns:a16="http://schemas.microsoft.com/office/drawing/2014/main" val="556637726"/>
                    </a:ext>
                  </a:extLst>
                </a:gridCol>
              </a:tblGrid>
              <a:tr h="34512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Категория</a:t>
                      </a:r>
                      <a:b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работников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 полугодие 2024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6387521"/>
                  </a:ext>
                </a:extLst>
              </a:tr>
              <a:tr h="543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Средне-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списочная 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числен.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Источник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финансирования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указу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Президента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Средне-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списочная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числен.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Источник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финансирования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указу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Президента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606326"/>
                  </a:ext>
                </a:extLst>
              </a:tr>
              <a:tr h="3532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бюдж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внеб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бюдж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внеб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2405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ППС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121 477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34 361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155 838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153 168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449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114 409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41 940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156 349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164 406,2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82836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НР – всего, в </a:t>
                      </a:r>
                      <a:r>
                        <a:rPr lang="ru-RU" sz="14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т.ч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.: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28 712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139 278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167 990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30 054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122 246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152 300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40481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НС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3,3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95 253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64 541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159 794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153 168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78 043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31 078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109 121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164 406,2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25434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Препод</a:t>
                      </a: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 СПО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50,1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48 284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49 165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97 449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76 584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49 023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51 630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100 653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82 203,1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10614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УВП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276,9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43 291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21 457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64 748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46 693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19 399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66 092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7388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АУП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86 303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13 905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100 208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94 630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15 178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109 808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50541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Прочий персонал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34 518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10 386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44 904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35 589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10 636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46 225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63127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 категории</a:t>
                      </a:r>
                    </a:p>
                  </a:txBody>
                  <a:tcPr marL="68580" marR="68580" marT="0" marB="0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1 236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78 761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27 725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106 486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1 249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79 271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29 987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109 258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effectLst/>
                          <a:latin typeface="+mj-lt"/>
                        </a:rPr>
                        <a:t> </a:t>
                      </a:r>
                      <a:endParaRPr lang="ru-RU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776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688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с двумя скругленными противолежащими углами 4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462044" y="5668899"/>
            <a:ext cx="6034631" cy="1057483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Управление имущественным комплексом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-40522" y="1275984"/>
            <a:ext cx="5237928" cy="2923318"/>
            <a:chOff x="-97693" y="1124923"/>
            <a:chExt cx="5237928" cy="2923318"/>
          </a:xfrm>
        </p:grpSpPr>
        <p:sp>
          <p:nvSpPr>
            <p:cNvPr id="7" name="Прямоугольник с двумя скругленными противолежащими углами 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49426" y="1124923"/>
              <a:ext cx="4890809" cy="2923318"/>
            </a:xfrm>
            <a:prstGeom prst="round2DiagRect">
              <a:avLst>
                <a:gd name="adj1" fmla="val 8975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-97693" y="1211279"/>
              <a:ext cx="515544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Недвижимое имущество ГУАП</a:t>
              </a:r>
              <a:endParaRPr lang="ru-RU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9" name="Прямая со стрелкой 8"/>
            <p:cNvCxnSpPr>
              <a:cxnSpLocks/>
            </p:cNvCxnSpPr>
            <p:nvPr/>
          </p:nvCxnSpPr>
          <p:spPr>
            <a:xfrm>
              <a:off x="2600297" y="1680270"/>
              <a:ext cx="310508" cy="27548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207" y="1656903"/>
              <a:ext cx="1808553" cy="1446334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1177800" y="2878870"/>
              <a:ext cx="119081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объектов 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недвижимости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28688" y="3349748"/>
              <a:ext cx="13071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115246,5 </a:t>
              </a:r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9399" y="28684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16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  <p:cxnSp>
          <p:nvCxnSpPr>
            <p:cNvPr id="15" name="Прямая со стрелкой 14"/>
            <p:cNvCxnSpPr>
              <a:cxnSpLocks/>
            </p:cNvCxnSpPr>
            <p:nvPr/>
          </p:nvCxnSpPr>
          <p:spPr>
            <a:xfrm flipH="1">
              <a:off x="1873949" y="1685281"/>
              <a:ext cx="323811" cy="26611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 15"/>
            <p:cNvSpPr/>
            <p:nvPr/>
          </p:nvSpPr>
          <p:spPr>
            <a:xfrm>
              <a:off x="3534286" y="2889005"/>
              <a:ext cx="96856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земельных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участков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21593" y="3338326"/>
              <a:ext cx="12812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98986,0 </a:t>
              </a:r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045885" y="28684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12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</p:grpSp>
      <p:sp>
        <p:nvSpPr>
          <p:cNvPr id="20" name="Прямоугольник с двумя скругленными противолежащими углами 1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3982040"/>
            <a:ext cx="4862443" cy="2326685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48507" y="4827475"/>
            <a:ext cx="1366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Аренда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839887" y="5142284"/>
            <a:ext cx="2024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1961 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</a:t>
            </a:r>
            <a:r>
              <a:rPr lang="ru-RU" sz="1600" b="1" baseline="300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  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(1,7%)</a:t>
            </a:r>
            <a:endParaRPr lang="ru-RU" sz="1600" b="1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39887" y="4651749"/>
            <a:ext cx="18050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9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арендаторов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39887" y="5632819"/>
            <a:ext cx="2010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15,3</a:t>
            </a:r>
            <a:r>
              <a:rPr lang="ru-RU" sz="16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млн.руб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1940489" y="4362117"/>
            <a:ext cx="739263" cy="1473008"/>
            <a:chOff x="2435789" y="4362117"/>
            <a:chExt cx="739263" cy="1473008"/>
          </a:xfrm>
        </p:grpSpPr>
        <p:cxnSp>
          <p:nvCxnSpPr>
            <p:cNvPr id="23" name="Прямая со стрелкой 22"/>
            <p:cNvCxnSpPr>
              <a:cxnSpLocks/>
            </p:cNvCxnSpPr>
            <p:nvPr/>
          </p:nvCxnSpPr>
          <p:spPr>
            <a:xfrm flipV="1">
              <a:off x="2460227" y="4875149"/>
              <a:ext cx="714825" cy="7043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cxnSpLocks/>
            </p:cNvCxnSpPr>
            <p:nvPr/>
          </p:nvCxnSpPr>
          <p:spPr>
            <a:xfrm>
              <a:off x="2472621" y="5261857"/>
              <a:ext cx="686413" cy="56607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>
              <a:cxnSpLocks/>
            </p:cNvCxnSpPr>
            <p:nvPr/>
          </p:nvCxnSpPr>
          <p:spPr>
            <a:xfrm>
              <a:off x="2435789" y="5621426"/>
              <a:ext cx="706161" cy="213699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>
              <a:cxnSpLocks/>
            </p:cNvCxnSpPr>
            <p:nvPr/>
          </p:nvCxnSpPr>
          <p:spPr>
            <a:xfrm flipV="1">
              <a:off x="2472621" y="4362117"/>
              <a:ext cx="656253" cy="24040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2839887" y="4161214"/>
            <a:ext cx="1877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33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договора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6609" y="1651012"/>
            <a:ext cx="2059284" cy="1646848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5699125" y="5859951"/>
            <a:ext cx="5797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течение отчетного периода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устранены нарушения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выявленные в ходе проверки ГУАП Комиссией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Минобрнауки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России в 2022 году. Получение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разрешения</a:t>
            </a:r>
            <a:b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ФОК в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Тярлево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 срок до 30.12.2024 завершит эту работу. </a:t>
            </a:r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6702"/>
              </p:ext>
            </p:extLst>
          </p:nvPr>
        </p:nvGraphicFramePr>
        <p:xfrm>
          <a:off x="5462044" y="1268413"/>
          <a:ext cx="6502944" cy="4354712"/>
        </p:xfrm>
        <a:graphic>
          <a:graphicData uri="http://schemas.openxmlformats.org/drawingml/2006/table">
            <a:tbl>
              <a:tblPr/>
              <a:tblGrid>
                <a:gridCol w="1672181">
                  <a:extLst>
                    <a:ext uri="{9D8B030D-6E8A-4147-A177-3AD203B41FA5}">
                      <a16:colId xmlns:a16="http://schemas.microsoft.com/office/drawing/2014/main" val="1411015402"/>
                    </a:ext>
                  </a:extLst>
                </a:gridCol>
                <a:gridCol w="4830763">
                  <a:extLst>
                    <a:ext uri="{9D8B030D-6E8A-4147-A177-3AD203B41FA5}">
                      <a16:colId xmlns:a16="http://schemas.microsoft.com/office/drawing/2014/main" val="248340082"/>
                    </a:ext>
                  </a:extLst>
                </a:gridCol>
              </a:tblGrid>
              <a:tr h="22701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Адрес</a:t>
                      </a:r>
                    </a:p>
                  </a:txBody>
                  <a:tcPr marL="34617" marR="34617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Мероприятия</a:t>
                      </a:r>
                    </a:p>
                  </a:txBody>
                  <a:tcPr marL="34617" marR="34617" marT="0" marB="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755163"/>
                  </a:ext>
                </a:extLst>
              </a:tr>
              <a:tr h="3153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Общежитие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 д.16 лит. А.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Признан объектом незавершенного строительства и включен в «План мероприятий </a:t>
                      </a:r>
                      <a:b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снижению количества объектов незавершенного строительства, строительство, реконструкция которых осуществлялась полностью или частично за счет средств бюджетов бюджетной системы Российской Федерации и не завершены»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0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Принятое управленческое решение - завершение строительства (реконструкции) </a:t>
                      </a:r>
                      <a:b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срок до декабря 2028 г. Стоимость затрат по выполнению управленческого решения – 1443748, 20 тыс. руб.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2513208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Передовиков д.13, корпус 2, литера А.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Комиссия </a:t>
                      </a:r>
                      <a:r>
                        <a:rPr lang="ru-RU" altLang="ru-RU" sz="10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Минобрнауки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России приняла положительное заключение о возможности осуществления реконструкции в отношении объекта недвижимого имущества </a:t>
                      </a:r>
                      <a:b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под общежитие без надстройки. Вид разрешенного использования земельного участка соответствует размещению общежитий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6641346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Учебный корпус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 19, литера А.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Планируется капитальный ремонт по проекту, плановый срок завершения 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Roboto" panose="020B0604020202020204" charset="0"/>
                          <a:cs typeface="Roboto" panose="020B0604020202020204" charset="0"/>
                        </a:rPr>
                        <a:t>– 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2028 год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5594335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Большая Морская ул. д.67. литера А.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Проведены мероприятия по разделу земельного участка. Вновь образуемый самостоятельный земельный участок площадью 720 </a:t>
                      </a:r>
                      <a:r>
                        <a:rPr lang="ru-RU" altLang="ru-RU" sz="10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кв.м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поставлен на кадастровый учет, учтен в Реестре федерального имущества.  ГУАП проводит работу по отказу </a:t>
                      </a:r>
                      <a:b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от права постоянного (бессрочного) пользования данного земельного участка с целью передачи его Войсковой части 6717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3820746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Большая Морская ул. д.67., литера А и ул. Передовиков д.13, литера А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отчетном периоде заключены два соглашения о сервитуте земельных участков </a:t>
                      </a:r>
                      <a:b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 целью соблюдения земельного законодательства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8416570"/>
                  </a:ext>
                </a:extLst>
              </a:tr>
              <a:tr h="3153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Московский 149в  </a:t>
                      </a:r>
                      <a:r>
                        <a:rPr lang="ru-RU" altLang="ru-RU" sz="1000" b="0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</a:p>
                  </a:txBody>
                  <a:tcPr marL="72000" marR="36000" marT="36000" marB="36000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Продолжаются работы по актуализации технической документации на недвижимое имущество по учебному корпусу</a:t>
                      </a:r>
                    </a:p>
                  </a:txBody>
                  <a:tcPr marL="72000" marR="36000" marT="36000" marB="36000" anchor="ctr" horzOverflow="overflow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4563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1810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Содержание имущественного комплекса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778932"/>
              </p:ext>
            </p:extLst>
          </p:nvPr>
        </p:nvGraphicFramePr>
        <p:xfrm>
          <a:off x="341976" y="1253330"/>
          <a:ext cx="11769144" cy="414228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31470">
                  <a:extLst>
                    <a:ext uri="{9D8B030D-6E8A-4147-A177-3AD203B41FA5}">
                      <a16:colId xmlns:a16="http://schemas.microsoft.com/office/drawing/2014/main" val="1396051580"/>
                    </a:ext>
                  </a:extLst>
                </a:gridCol>
                <a:gridCol w="1359009">
                  <a:extLst>
                    <a:ext uri="{9D8B030D-6E8A-4147-A177-3AD203B41FA5}">
                      <a16:colId xmlns:a16="http://schemas.microsoft.com/office/drawing/2014/main" val="3877670395"/>
                    </a:ext>
                  </a:extLst>
                </a:gridCol>
                <a:gridCol w="881109">
                  <a:extLst>
                    <a:ext uri="{9D8B030D-6E8A-4147-A177-3AD203B41FA5}">
                      <a16:colId xmlns:a16="http://schemas.microsoft.com/office/drawing/2014/main" val="2615584915"/>
                    </a:ext>
                  </a:extLst>
                </a:gridCol>
                <a:gridCol w="1195867">
                  <a:extLst>
                    <a:ext uri="{9D8B030D-6E8A-4147-A177-3AD203B41FA5}">
                      <a16:colId xmlns:a16="http://schemas.microsoft.com/office/drawing/2014/main" val="539497041"/>
                    </a:ext>
                  </a:extLst>
                </a:gridCol>
                <a:gridCol w="1546832">
                  <a:extLst>
                    <a:ext uri="{9D8B030D-6E8A-4147-A177-3AD203B41FA5}">
                      <a16:colId xmlns:a16="http://schemas.microsoft.com/office/drawing/2014/main" val="1648958157"/>
                    </a:ext>
                  </a:extLst>
                </a:gridCol>
                <a:gridCol w="1164866">
                  <a:extLst>
                    <a:ext uri="{9D8B030D-6E8A-4147-A177-3AD203B41FA5}">
                      <a16:colId xmlns:a16="http://schemas.microsoft.com/office/drawing/2014/main" val="421534323"/>
                    </a:ext>
                  </a:extLst>
                </a:gridCol>
                <a:gridCol w="1107882">
                  <a:extLst>
                    <a:ext uri="{9D8B030D-6E8A-4147-A177-3AD203B41FA5}">
                      <a16:colId xmlns:a16="http://schemas.microsoft.com/office/drawing/2014/main" val="4017329408"/>
                    </a:ext>
                  </a:extLst>
                </a:gridCol>
                <a:gridCol w="1139687">
                  <a:extLst>
                    <a:ext uri="{9D8B030D-6E8A-4147-A177-3AD203B41FA5}">
                      <a16:colId xmlns:a16="http://schemas.microsoft.com/office/drawing/2014/main" val="2034295352"/>
                    </a:ext>
                  </a:extLst>
                </a:gridCol>
                <a:gridCol w="942422">
                  <a:extLst>
                    <a:ext uri="{9D8B030D-6E8A-4147-A177-3AD203B41FA5}">
                      <a16:colId xmlns:a16="http://schemas.microsoft.com/office/drawing/2014/main" val="3964505113"/>
                    </a:ext>
                  </a:extLst>
                </a:gridCol>
              </a:tblGrid>
              <a:tr h="19658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Адрес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Ремонтно-строительные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работы, проектирование, согласования, РСО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руб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Общая площадь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кв.метр</a:t>
                      </a:r>
                      <a:endParaRPr lang="ru-RU" sz="10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Техническое обслуживание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содержание зданий, руб.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Закупка строительных, электротехнических материалов, инструмента и оборудования, руб.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Отдел эксплуатации автотранспорта, руб. 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 том числе :</a:t>
                      </a:r>
                    </a:p>
                  </a:txBody>
                  <a:tcPr marL="7169" marR="7169" marT="7169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996"/>
                  </a:ext>
                </a:extLst>
              </a:tr>
              <a:tr h="8058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Отделом безопасности и охраны труда, мероприятия МЧС, руб. 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Мероприятия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</a:t>
                      </a:r>
                      <a:r>
                        <a:rPr lang="ru-RU" sz="10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энергосбере-жению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 </a:t>
                      </a:r>
                      <a:r>
                        <a:rPr lang="ru-RU" sz="1000" b="1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энерго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-эффективности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руб. </a:t>
                      </a: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Работы </a:t>
                      </a: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по программе </a:t>
                      </a:r>
                      <a:r>
                        <a:rPr lang="ru-RU" sz="10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доступная среда, </a:t>
                      </a:r>
                      <a:r>
                        <a:rPr lang="ru-RU" sz="1000" b="1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руб</a:t>
                      </a:r>
                      <a:endParaRPr lang="ru-RU" sz="10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90824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Б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Морская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д.67,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29 638 019,43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5 269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42 370 400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</a:t>
                      </a:r>
                      <a:r>
                        <a:rPr lang="ru-RU" sz="14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179 419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4 928 348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23 571 771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30 034 611 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245 671   </a:t>
                      </a:r>
                      <a:endParaRPr lang="ru-RU" sz="1400" b="1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961021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Гастелло, д.15,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1 226 032,23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445677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Ленсовета, д.14,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2 950 468,00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260003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пр. Московский, д.149В,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5 138 647,34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927364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</a:t>
                      </a:r>
                      <a:r>
                        <a:rPr lang="ru-RU" sz="12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 М. Жукова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д.24,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16 304 969,55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087116"/>
                  </a:ext>
                </a:extLst>
              </a:tr>
              <a:tr h="426134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Передовиков, д.13,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Передовиков, д.13, к.2,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5 727 463,35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084626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Варшавская, д.8,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2 948 335,65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601958"/>
                  </a:ext>
                </a:extLst>
              </a:tr>
              <a:tr h="23349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п.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Тярлево</a:t>
                      </a: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ул. Луговая, д.15,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1 010 413,06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4663416"/>
                  </a:ext>
                </a:extLst>
              </a:tr>
              <a:tr h="248110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ул. Гастелло, д.19, </a:t>
                      </a:r>
                      <a:r>
                        <a:rPr lang="ru-RU" sz="1200" b="0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лит.А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19 886 314,70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576731"/>
                  </a:ext>
                </a:extLst>
              </a:tr>
              <a:tr h="307452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Итого: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84 830 663</a:t>
                      </a:r>
                      <a:endParaRPr lang="ru-RU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668305"/>
                  </a:ext>
                </a:extLst>
              </a:tr>
              <a:tr h="3775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000" b="0" i="0" u="none" strike="noStrike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148</a:t>
                      </a:r>
                      <a:r>
                        <a:rPr lang="ru-RU" sz="1600" b="1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308 831</a:t>
                      </a:r>
                      <a:endParaRPr lang="ru-RU" sz="1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261733"/>
                  </a:ext>
                </a:extLst>
              </a:tr>
            </a:tbl>
          </a:graphicData>
        </a:graphic>
      </p:graphicFrame>
      <p:grpSp>
        <p:nvGrpSpPr>
          <p:cNvPr id="19" name="Группа 18"/>
          <p:cNvGrpSpPr/>
          <p:nvPr/>
        </p:nvGrpSpPr>
        <p:grpSpPr>
          <a:xfrm>
            <a:off x="334963" y="5337175"/>
            <a:ext cx="6943244" cy="1094083"/>
            <a:chOff x="341976" y="5395617"/>
            <a:chExt cx="6943244" cy="1094083"/>
          </a:xfrm>
        </p:grpSpPr>
        <p:sp>
          <p:nvSpPr>
            <p:cNvPr id="35" name="Прямоугольник с двумя скругленными противолежащими углами 3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41976" y="5395617"/>
              <a:ext cx="6943244" cy="1094083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82978" y="5609582"/>
              <a:ext cx="62900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Освоение </a:t>
              </a: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средств силами </a:t>
              </a: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РСО  9 </a:t>
              </a:r>
              <a:r>
                <a:rPr lang="ru-RU" sz="1200" b="1" dirty="0">
                  <a:solidFill>
                    <a:schemeClr val="bg1"/>
                  </a:solidFill>
                  <a:latin typeface="+mj-lt"/>
                </a:rPr>
                <a:t>884 384,9  руб</a:t>
              </a:r>
              <a:r>
                <a:rPr lang="ru-RU" sz="1200" b="1" dirty="0" smtClean="0">
                  <a:solidFill>
                    <a:schemeClr val="bg1"/>
                  </a:solidFill>
                  <a:latin typeface="+mj-lt"/>
                </a:rPr>
                <a:t>.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prstClr val="white"/>
                  </a:solidFill>
                  <a:latin typeface="Calibri"/>
                </a:rPr>
                <a:t>Площадь </a:t>
              </a:r>
              <a:r>
                <a:rPr lang="ru-RU" sz="1200" b="1" dirty="0">
                  <a:solidFill>
                    <a:prstClr val="white"/>
                  </a:solidFill>
                  <a:latin typeface="Calibri"/>
                </a:rPr>
                <a:t>отремонтированных помещений силами РСО 2 285 </a:t>
              </a:r>
              <a:r>
                <a:rPr lang="ru-RU" sz="1200" b="1" dirty="0" err="1" smtClean="0">
                  <a:solidFill>
                    <a:prstClr val="white"/>
                  </a:solidFill>
                  <a:latin typeface="Calibri"/>
                </a:rPr>
                <a:t>кв.м</a:t>
              </a:r>
              <a:endParaRPr lang="ru-RU" sz="1200" b="1" dirty="0" smtClean="0">
                <a:solidFill>
                  <a:prstClr val="white"/>
                </a:solidFill>
                <a:latin typeface="Calibri"/>
              </a:endParaRP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prstClr val="white"/>
                  </a:solidFill>
                  <a:latin typeface="Calibri"/>
                </a:rPr>
                <a:t>В </a:t>
              </a:r>
              <a:r>
                <a:rPr lang="ru-RU" sz="1200" b="1" dirty="0">
                  <a:solidFill>
                    <a:prstClr val="white"/>
                  </a:solidFill>
                  <a:latin typeface="Calibri"/>
                </a:rPr>
                <a:t>том числе площадь отремонтированных помещений сверх плана силами РСО 465 </a:t>
              </a:r>
              <a:r>
                <a:rPr lang="ru-RU" sz="1200" b="1" dirty="0" err="1" smtClean="0">
                  <a:solidFill>
                    <a:prstClr val="white"/>
                  </a:solidFill>
                  <a:latin typeface="Calibri"/>
                </a:rPr>
                <a:t>кв.м</a:t>
              </a:r>
              <a:endParaRPr lang="ru-RU" sz="1200" b="1" dirty="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6874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8" y="1217223"/>
            <a:ext cx="20582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Общеуниверситетские лекционные аудитории 52-35 и 52-43 (РСО)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26" name="Picture 2" descr="52-35_до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5923" y="1268414"/>
            <a:ext cx="4500434" cy="250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52-35_после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436" y="1268413"/>
            <a:ext cx="4442239" cy="250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C:\Users\user\AppData\Local\Microsoft\Windows\INetCache\Content.Word\52-43_до 1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5923" y="3905990"/>
            <a:ext cx="4493260" cy="2529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AppData\Local\Microsoft\Windows\INetCache\Content.Word\52-43_после_1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4436" y="3905990"/>
            <a:ext cx="4479925" cy="2519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35522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7" y="1217223"/>
            <a:ext cx="75436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Зона расписания 5 корп. 2 этаж. (Подрядчик, ПРИОРИТЕТ 2030)</a:t>
            </a:r>
          </a:p>
        </p:txBody>
      </p:sp>
      <p:pic>
        <p:nvPicPr>
          <p:cNvPr id="2050" name="Picture 2" descr="ДО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657" y="1628775"/>
            <a:ext cx="563992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C:\Users\user\AppData\Local\Microsoft\Windows\INetCache\Content.Word\photo_2024-08-26_14-01-42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8472" y="1628775"/>
            <a:ext cx="5826516" cy="4679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01284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7" y="1217223"/>
            <a:ext cx="75436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коридора 3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корпус, 2 и 3 этаж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7" name="Рисунок 6" descr="C:\Users\user\AppData\Local\Microsoft\Windows\INetCache\Content.Word\ДО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470419" y="2439212"/>
            <a:ext cx="4598276" cy="2953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AppData\Local\Microsoft\Windows\INetCache\Content.Word\ПОСЛЕ.JPE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91224" y="1628775"/>
            <a:ext cx="2417466" cy="4592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AppData\Local\Microsoft\Windows\INetCache\Content.Word\ДО.JPG"/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11924" y="1633651"/>
            <a:ext cx="2953064" cy="4579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AppData\Local\Microsoft\Windows\INetCache\Content.Word\ПОСЛЕ.JPE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4400" y="1633651"/>
            <a:ext cx="2720640" cy="4583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40226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3657" y="1217223"/>
            <a:ext cx="27018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помещения 52-27 (РСО)</a:t>
            </a:r>
          </a:p>
        </p:txBody>
      </p:sp>
      <p:pic>
        <p:nvPicPr>
          <p:cNvPr id="3074" name="Picture 2" descr="До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657" y="1628775"/>
            <a:ext cx="2649386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В ПРОЦЕСС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5313" y="1616683"/>
            <a:ext cx="29241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83792" y="1217222"/>
            <a:ext cx="27018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столовой (РСО)</a:t>
            </a:r>
          </a:p>
        </p:txBody>
      </p:sp>
      <p:pic>
        <p:nvPicPr>
          <p:cNvPr id="11" name="Рисунок 10" descr="C:\Users\user\AppData\Local\Microsoft\Windows\INetCache\Content.Word\24-08-16 16-52-47 8811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1423" y="1628775"/>
            <a:ext cx="5348441" cy="40201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99176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Б</a:t>
            </a:r>
            <a:r>
              <a:rPr lang="ru-RU" dirty="0"/>
              <a:t>. Морская 67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5156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коридора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5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корпус, 2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этаж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(РСО)</a:t>
            </a:r>
          </a:p>
        </p:txBody>
      </p:sp>
      <p:pic>
        <p:nvPicPr>
          <p:cNvPr id="5122" name="Picture 2" descr="ДО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6802" y="1616685"/>
            <a:ext cx="2735683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hoto_2024-08-26_16-07-4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9488" y="1616685"/>
            <a:ext cx="3645342" cy="4868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5032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Технологический проект «Беспилотные авиационные системы»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246523" y="4724400"/>
            <a:ext cx="3920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Количество студентов очной формы по БАС. </a:t>
            </a:r>
            <a:r>
              <a:rPr lang="ru-RU" sz="1200" b="1" dirty="0" err="1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Демоэкзамен</a:t>
            </a:r>
            <a:r>
              <a:rPr lang="ru-RU" sz="1200" b="1" dirty="0">
                <a:solidFill>
                  <a:srgbClr val="002060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, Практико-ориентированный экзамен, Научные исследования, Проекты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34963" y="1262282"/>
            <a:ext cx="545623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1. Национальный проект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«Беспилотные авиационные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системы»</a:t>
            </a:r>
            <a:r>
              <a:rPr lang="en-US" sz="1200" dirty="0" smtClean="0">
                <a:solidFill>
                  <a:srgbClr val="002060"/>
                </a:solidFill>
                <a:latin typeface="+mj-lt"/>
              </a:rPr>
              <a:t>: </a:t>
            </a:r>
            <a:endParaRPr lang="ru-RU" sz="1200" dirty="0" smtClean="0">
              <a:solidFill>
                <a:srgbClr val="002060"/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развитие научных исследований</a:t>
            </a:r>
            <a:r>
              <a:rPr lang="en-US" sz="1200" dirty="0" smtClean="0">
                <a:solidFill>
                  <a:srgbClr val="002060"/>
                </a:solidFill>
                <a:latin typeface="+mj-lt"/>
              </a:rPr>
              <a:t>,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подготовка кадров и опытных разработок</a:t>
            </a:r>
            <a:r>
              <a:rPr lang="en-US" sz="1200" dirty="0" smtClean="0">
                <a:solidFill>
                  <a:srgbClr val="002060"/>
                </a:solidFill>
                <a:latin typeface="+mj-lt"/>
              </a:rPr>
              <a:t>,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 развитие инфраструктуры для БАС</a:t>
            </a:r>
            <a:r>
              <a:rPr lang="en-US" sz="1200" dirty="0" smtClean="0">
                <a:solidFill>
                  <a:srgbClr val="002060"/>
                </a:solidFill>
                <a:latin typeface="+mj-lt"/>
              </a:rPr>
              <a:t>,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БПЛА</a:t>
            </a:r>
            <a:r>
              <a:rPr lang="en-US" sz="1200" dirty="0" smtClean="0">
                <a:solidFill>
                  <a:srgbClr val="002060"/>
                </a:solidFill>
                <a:latin typeface="+mj-lt"/>
              </a:rPr>
              <a:t>.</a:t>
            </a:r>
            <a:endParaRPr lang="ru-RU" sz="1200" dirty="0" smtClean="0">
              <a:solidFill>
                <a:srgbClr val="002060"/>
              </a:solidFill>
              <a:latin typeface="+mj-lt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IV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. Ключевое направление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«Подготовка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кадров для отрасли беспилотной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авиации»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V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. Ключевое направление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«Фундаментальные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и перспективные исследования в сфере беспилотных авиационных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систем»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9488" y="1262282"/>
            <a:ext cx="3004133" cy="1610985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34963" y="2949726"/>
            <a:ext cx="5724525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2. Дорожная карта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отраслевого НТС ассоциации работодателей и предприятий индустрии беспилотных авиационных систем «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Аэронекст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»:</a:t>
            </a:r>
            <a:r>
              <a:rPr lang="en-US" sz="1200" b="1" dirty="0">
                <a:solidFill>
                  <a:srgbClr val="002060"/>
                </a:solidFill>
                <a:latin typeface="+mj-lt"/>
              </a:rPr>
              <a:t> 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сквозные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НИОКР по созданию российских БАС и комплектующих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системные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технологии: управление и контроль, интеграция, навигация,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сетевое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и роевое взаимодействие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безопасность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: модели и алгоритмы определения угроз, обнаружение, идентификация, противодействие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технологии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ИИ: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нейросети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датасеты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, обработка данных, защита информации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силовые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установки и энергоснабжение БАС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новые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технологии технического зрения для БАС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технологии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и средства интеграции беспилотных воздушных судов в единое воздушное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пространство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86" r="9980"/>
          <a:stretch/>
        </p:blipFill>
        <p:spPr>
          <a:xfrm>
            <a:off x="6059487" y="2965664"/>
            <a:ext cx="2283109" cy="162150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128"/>
          <a:stretch/>
        </p:blipFill>
        <p:spPr>
          <a:xfrm>
            <a:off x="8434262" y="2965665"/>
            <a:ext cx="1821420" cy="1621509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A8FB5B4-5CE6-C946-94CC-EA1FA26E9AF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7348" y="2949726"/>
            <a:ext cx="1580889" cy="215792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3223" y="1262282"/>
            <a:ext cx="2775252" cy="162639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6308" y="5732990"/>
            <a:ext cx="1527750" cy="732236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334963" y="5868276"/>
            <a:ext cx="36151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3. Программа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развития НПЦ БАС Санкт-Петербурга </a:t>
            </a:r>
            <a:endParaRPr lang="en-US" sz="12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основе защиты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 «Архипелаге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20</a:t>
            </a:r>
            <a:r>
              <a:rPr lang="en-US" sz="1200" dirty="0" smtClean="0">
                <a:solidFill>
                  <a:srgbClr val="002060"/>
                </a:solidFill>
                <a:latin typeface="+mj-lt"/>
              </a:rPr>
              <a:t>23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»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014343"/>
              </p:ext>
            </p:extLst>
          </p:nvPr>
        </p:nvGraphicFramePr>
        <p:xfrm>
          <a:off x="6243531" y="5443460"/>
          <a:ext cx="4199187" cy="1009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55418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Гастелло 15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3072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служебного помещения С-19</a:t>
            </a:r>
          </a:p>
        </p:txBody>
      </p:sp>
      <p:pic>
        <p:nvPicPr>
          <p:cNvPr id="6148" name="Picture 4" descr="пом С-19_после_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4" y="1628775"/>
            <a:ext cx="5668598" cy="441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пом С-19_после_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3482" y="1628774"/>
            <a:ext cx="5855531" cy="441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6342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Гастелло 19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3072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Отбивка фасадов (подрядчик)</a:t>
            </a:r>
          </a:p>
        </p:txBody>
      </p:sp>
      <p:pic>
        <p:nvPicPr>
          <p:cNvPr id="7170" name="Picture 2" descr="Д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9067" y="1616685"/>
            <a:ext cx="4273699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ПОСЛ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0732" y="1619027"/>
            <a:ext cx="3645342" cy="486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747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</a:t>
            </a:r>
            <a:r>
              <a:rPr lang="ru-RU" dirty="0" smtClean="0"/>
              <a:t>работы. Гастелло 19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8379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кровли А-1 и А-3 (Подрядчик)</a:t>
            </a:r>
          </a:p>
        </p:txBody>
      </p:sp>
      <p:pic>
        <p:nvPicPr>
          <p:cNvPr id="13314" name="Picture 2" descr="Кровля А-1 ПОСЛЕ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8775"/>
            <a:ext cx="42291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C:\Users\user\AppData\Local\Microsoft\Windows\INetCache\Content.Word\Кровля корп. А-1 ДО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6503" y="1616685"/>
            <a:ext cx="4251325" cy="318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A0BCFBD-A280-484D-BD85-2C726980F4EE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7403" y="4069080"/>
            <a:ext cx="3982085" cy="22396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17E14D-4E72-4BF9-9000-D2C16EF61708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715" y="4069080"/>
            <a:ext cx="3997960" cy="224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5356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3_617_после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11652" y="1628774"/>
            <a:ext cx="2593299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Московский 149В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9" y="1217223"/>
            <a:ext cx="38674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покрытия полов (5 этаж) (Подрядчик)</a:t>
            </a:r>
          </a:p>
        </p:txBody>
      </p:sp>
      <p:pic>
        <p:nvPicPr>
          <p:cNvPr id="14338" name="Picture 2" descr="1_5ый коридор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8774"/>
            <a:ext cx="2729448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IMG_20240826_150529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47936" y="1628775"/>
            <a:ext cx="2601691" cy="486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976080" y="1217223"/>
            <a:ext cx="38674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Косметический ремонт ауд. 612 и 617 (РСО)</a:t>
            </a:r>
          </a:p>
        </p:txBody>
      </p:sp>
      <p:pic>
        <p:nvPicPr>
          <p:cNvPr id="14" name="Рисунок 13" descr="C:\Users\user\AppData\Local\Microsoft\Windows\INetCache\Content.Word\8_612_после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59488" y="1628775"/>
            <a:ext cx="2769719" cy="48609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35987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Московский </a:t>
            </a:r>
            <a:r>
              <a:rPr lang="ru-RU" dirty="0" smtClean="0"/>
              <a:t>149В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9" y="1217223"/>
            <a:ext cx="8102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Косметический ремонт холлов 1,2 и 3 этажей (Силами работников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ООиТЭЗ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-М)</a:t>
            </a:r>
          </a:p>
        </p:txBody>
      </p:sp>
      <p:pic>
        <p:nvPicPr>
          <p:cNvPr id="15362" name="Picture 2" descr="3_4ый холл_до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8774"/>
            <a:ext cx="2734270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C:\Users\user\AppData\Local\Microsoft\Windows\INetCache\Content.Word\3_4ый холл_после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54339" y="1628775"/>
            <a:ext cx="8243118" cy="48609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8964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Маршала Жукова 24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9" y="1217223"/>
            <a:ext cx="8102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комнат 3 этаж (8 шт.) (РСО)</a:t>
            </a:r>
          </a:p>
        </p:txBody>
      </p:sp>
      <p:pic>
        <p:nvPicPr>
          <p:cNvPr id="7" name="Рисунок 6" descr="C:\Users\user\AppData\Local\Microsoft\Windows\INetCache\Content.Word\ДО 1.jpe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639749" y="2591397"/>
            <a:ext cx="4679950" cy="273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AppData\Local\Microsoft\Windows\INetCache\Content.Word\ПОСЛЕ 1.jpe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203494" y="2553629"/>
            <a:ext cx="4692040" cy="281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6" name="Picture 2" descr="ДО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92120" y="1616684"/>
            <a:ext cx="2638268" cy="469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ПОСЛЕ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01593" y="1616684"/>
            <a:ext cx="2652477" cy="469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850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</a:t>
            </a:r>
            <a:r>
              <a:rPr lang="ru-RU" dirty="0" smtClean="0"/>
              <a:t>Маршала Жукова </a:t>
            </a:r>
            <a:r>
              <a:rPr lang="ru-RU" dirty="0"/>
              <a:t>24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9" y="1217223"/>
            <a:ext cx="8102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комнат 3 этаж (8 шт.) (РСО)</a:t>
            </a:r>
          </a:p>
        </p:txBody>
      </p:sp>
      <p:pic>
        <p:nvPicPr>
          <p:cNvPr id="17410" name="Picture 2" descr="ДО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2" y="1627016"/>
            <a:ext cx="2955379" cy="487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ПОСЛЕ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82846" y="1628774"/>
            <a:ext cx="2776642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ДО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9488" y="1629316"/>
            <a:ext cx="3661633" cy="486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ПОСЛЕ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46761" y="1627017"/>
            <a:ext cx="2750695" cy="486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95785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Передовиков 13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8379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Косметический ремонт холле 1 этаж (Силами работников Общ. 2)</a:t>
            </a:r>
          </a:p>
        </p:txBody>
      </p:sp>
      <p:pic>
        <p:nvPicPr>
          <p:cNvPr id="18434" name="Picture 2" descr="ДО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8655" y="1630412"/>
            <a:ext cx="3644747" cy="48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ПОСЛ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740" y="1631675"/>
            <a:ext cx="3622857" cy="48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6131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</a:t>
            </a:r>
            <a:r>
              <a:rPr lang="ru-RU" dirty="0" smtClean="0"/>
              <a:t>Передовиков 13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8379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комнат 5, 8, 11 этажи (РСО)</a:t>
            </a:r>
          </a:p>
        </p:txBody>
      </p:sp>
      <p:pic>
        <p:nvPicPr>
          <p:cNvPr id="19458" name="Picture 2" descr="Изображение WhatsApp 2024-06-21 в 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8776"/>
            <a:ext cx="6042670" cy="277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Изображение WhatsApp 2024-06-21 в 1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1410" y="3719370"/>
            <a:ext cx="6025266" cy="277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54997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Ремонтные работы. </a:t>
            </a:r>
            <a:r>
              <a:rPr lang="ru-RU" dirty="0" smtClean="0"/>
              <a:t>Варшавская 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8379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кровли подвала (ОГЭ)</a:t>
            </a:r>
          </a:p>
        </p:txBody>
      </p:sp>
      <p:pic>
        <p:nvPicPr>
          <p:cNvPr id="20482" name="Picture 2" descr="кровля до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8674" y="1616685"/>
            <a:ext cx="3657047" cy="487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Кровля после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0418" y="1628775"/>
            <a:ext cx="3638854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2274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Технологический проект «Беспилотные авиационные системы»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Стратегия </a:t>
            </a:r>
            <a:r>
              <a:rPr lang="ru-RU" dirty="0" smtClean="0"/>
              <a:t>развития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269183" y="1275364"/>
            <a:ext cx="558785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70"/>
              </a:lnSpc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Инфраструктура ГУАП для разработок и подготовки в сфере БАС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254314" y="1847784"/>
            <a:ext cx="2571029" cy="1658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1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Отдел </a:t>
            </a:r>
            <a:r>
              <a:rPr lang="ru-RU" sz="1100" dirty="0">
                <a:solidFill>
                  <a:srgbClr val="002060"/>
                </a:solidFill>
                <a:latin typeface="+mj-lt"/>
              </a:rPr>
              <a:t>инженерный гараж,</a:t>
            </a:r>
            <a:r>
              <a:rPr lang="en-US" sz="1100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100" dirty="0">
                <a:solidFill>
                  <a:srgbClr val="002060"/>
                </a:solidFill>
                <a:latin typeface="+mj-lt"/>
              </a:rPr>
              <a:t>лаборатория БАС, лаборатория робототехники, лаборатория машинного обучения </a:t>
            </a: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100" dirty="0" smtClean="0">
                <a:solidFill>
                  <a:srgbClr val="002060"/>
                </a:solidFill>
                <a:latin typeface="+mj-lt"/>
              </a:rPr>
            </a:b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1100" dirty="0">
                <a:solidFill>
                  <a:srgbClr val="002060"/>
                </a:solidFill>
                <a:latin typeface="+mj-lt"/>
              </a:rPr>
              <a:t>лаборатория когнитивных исследований Инженерной </a:t>
            </a: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школы</a:t>
            </a:r>
            <a:endParaRPr lang="ru-RU" sz="1100" dirty="0">
              <a:solidFill>
                <a:srgbClr val="002060"/>
              </a:solidFill>
              <a:latin typeface="+mj-lt"/>
            </a:endParaRPr>
          </a:p>
          <a:p>
            <a:pPr marL="228600" indent="-228600">
              <a:lnSpc>
                <a:spcPct val="11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Кафедра </a:t>
            </a:r>
            <a:r>
              <a:rPr lang="ru-RU" sz="1100" dirty="0">
                <a:solidFill>
                  <a:srgbClr val="002060"/>
                </a:solidFill>
                <a:latin typeface="+mj-lt"/>
              </a:rPr>
              <a:t>электромеханики </a:t>
            </a: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100" dirty="0" smtClean="0">
                <a:solidFill>
                  <a:srgbClr val="002060"/>
                </a:solidFill>
                <a:latin typeface="+mj-lt"/>
              </a:rPr>
            </a:b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1100" dirty="0">
                <a:solidFill>
                  <a:srgbClr val="002060"/>
                </a:solidFill>
                <a:latin typeface="+mj-lt"/>
              </a:rPr>
              <a:t>робототехники (кафедра 32</a:t>
            </a: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)</a:t>
            </a:r>
            <a:endParaRPr lang="ru-RU" sz="11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776856" y="1843718"/>
            <a:ext cx="3228110" cy="192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1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Лаборатория </a:t>
            </a:r>
            <a:r>
              <a:rPr lang="ru-RU" sz="1100" dirty="0">
                <a:solidFill>
                  <a:srgbClr val="002060"/>
                </a:solidFill>
                <a:latin typeface="+mj-lt"/>
              </a:rPr>
              <a:t>промышленной электроники Инженерной </a:t>
            </a: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школы</a:t>
            </a:r>
          </a:p>
          <a:p>
            <a:pPr marL="228600" indent="-228600">
              <a:lnSpc>
                <a:spcPct val="11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Центр интеллектуальных беспилотных роботизированных систем Инженерной школы (открытие планируется на Гастелло 19)</a:t>
            </a:r>
          </a:p>
          <a:p>
            <a:pPr marL="228600" indent="-228600">
              <a:lnSpc>
                <a:spcPct val="11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Зеркальная </a:t>
            </a:r>
            <a:r>
              <a:rPr lang="ru-RU" sz="1100" dirty="0">
                <a:solidFill>
                  <a:srgbClr val="002060"/>
                </a:solidFill>
                <a:latin typeface="+mj-lt"/>
              </a:rPr>
              <a:t>лаборатория с Самаркандским филиалом Ташкентского университета информационных технологий (открытие планируется на Гастелло 19</a:t>
            </a:r>
            <a:r>
              <a:rPr lang="ru-RU" sz="1100" dirty="0" smtClean="0">
                <a:solidFill>
                  <a:srgbClr val="002060"/>
                </a:solidFill>
                <a:latin typeface="+mj-lt"/>
              </a:rPr>
              <a:t>)</a:t>
            </a:r>
            <a:endParaRPr lang="ru-RU" sz="11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7" name="Рисунок 26" descr="C:\Users\user\Documents\M_1\sa2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2" y="1268413"/>
            <a:ext cx="1665485" cy="1141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029" y="1273861"/>
            <a:ext cx="1849727" cy="1128852"/>
          </a:xfrm>
          <a:prstGeom prst="rect">
            <a:avLst/>
          </a:prstGeom>
        </p:spPr>
      </p:pic>
      <p:pic>
        <p:nvPicPr>
          <p:cNvPr id="29" name="Рисунок 28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1027" y="2501157"/>
            <a:ext cx="2335974" cy="14064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Рисунок 29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2" y="3999361"/>
            <a:ext cx="5724525" cy="24538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4868" y="2494425"/>
            <a:ext cx="3284620" cy="141322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5337" y="1275364"/>
            <a:ext cx="2014149" cy="1121188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6269183" y="4159929"/>
            <a:ext cx="5659292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297180" lvl="0" indent="-228600">
              <a:spcAft>
                <a:spcPts val="300"/>
              </a:spcAft>
              <a:buSzPts val="1200"/>
              <a:buFont typeface="+mj-lt"/>
              <a:buAutoNum type="arabicPeriod"/>
              <a:tabLst>
                <a:tab pos="52197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Бортовые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интеллектуальные системы </a:t>
            </a:r>
            <a:r>
              <a:rPr lang="ru-RU" sz="1200" dirty="0" err="1">
                <a:solidFill>
                  <a:srgbClr val="002060"/>
                </a:solidFill>
                <a:latin typeface="+mj-lt"/>
              </a:rPr>
              <a:t>авионики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на базе обработки данных с бортовых видеокамер летательного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аппарата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228600" marR="297180" lvl="0" indent="-228600">
              <a:spcAft>
                <a:spcPts val="300"/>
              </a:spcAft>
              <a:buSzPts val="1200"/>
              <a:buFont typeface="+mj-lt"/>
              <a:buAutoNum type="arabicPeriod"/>
              <a:tabLst>
                <a:tab pos="52197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Системы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автоматизированного авиационного мониторинга на основе методов технического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зрения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228600" marR="296545" lvl="0" indent="-228600">
              <a:spcAft>
                <a:spcPts val="300"/>
              </a:spcAft>
              <a:buSzPts val="1200"/>
              <a:buFont typeface="+mj-lt"/>
              <a:buAutoNum type="arabicPeriod"/>
              <a:tabLst>
                <a:tab pos="52197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Системы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автономной логистики производства на базе беспилотных транспортных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систем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228600" marR="296545" lvl="0" indent="-228600">
              <a:spcAft>
                <a:spcPts val="300"/>
              </a:spcAft>
              <a:buSzPts val="1200"/>
              <a:buFont typeface="+mj-lt"/>
              <a:buAutoNum type="arabicPeriod"/>
              <a:tabLst>
                <a:tab pos="52197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Серия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БАС по аэродинамической схеме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«</a:t>
            </a:r>
            <a:r>
              <a:rPr lang="ru-RU" sz="1200" dirty="0" err="1" smtClean="0">
                <a:solidFill>
                  <a:srgbClr val="002060"/>
                </a:solidFill>
                <a:latin typeface="+mj-lt"/>
              </a:rPr>
              <a:t>бесхвостка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»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с несущим фюзеляжем и параболоидной передней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кромкой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228600" marR="296545" lvl="0" indent="-228600">
              <a:spcAft>
                <a:spcPts val="300"/>
              </a:spcAft>
              <a:buSzPts val="1200"/>
              <a:buFont typeface="+mj-lt"/>
              <a:buAutoNum type="arabicPeriod"/>
              <a:tabLst>
                <a:tab pos="52197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Серия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БАС самолетного типа </a:t>
            </a:r>
            <a:r>
              <a:rPr lang="en-US" sz="1200" dirty="0">
                <a:solidFill>
                  <a:srgbClr val="002060"/>
                </a:solidFill>
                <a:latin typeface="+mj-lt"/>
              </a:rPr>
              <a:t>VTOL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 с вертикальным взлётом и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посадкой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228600" marR="296545" lvl="0" indent="-228600">
              <a:spcAft>
                <a:spcPts val="300"/>
              </a:spcAft>
              <a:buSzPts val="1200"/>
              <a:buFont typeface="+mj-lt"/>
              <a:buAutoNum type="arabicPeriod"/>
              <a:tabLst>
                <a:tab pos="52197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Серия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полетных контроллеров для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БАС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pPr marL="228600" marR="296545" lvl="0" indent="-228600">
              <a:spcAft>
                <a:spcPts val="300"/>
              </a:spcAft>
              <a:buSzPts val="1200"/>
              <a:buFont typeface="+mj-lt"/>
              <a:buAutoNum type="arabicPeriod"/>
              <a:tabLst>
                <a:tab pos="521970" algn="l"/>
              </a:tabLst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Серия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БАС с повышенными характеристиками транспортной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мобильности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254314" y="3885559"/>
            <a:ext cx="5587856" cy="27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70"/>
              </a:lnSpc>
              <a:spcBef>
                <a:spcPts val="5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002060"/>
                </a:solidFill>
                <a:latin typeface="+mj-lt"/>
              </a:rPr>
              <a:t>Программа научных исследований и разработок на 2024-2029 гг.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69183" y="1576745"/>
            <a:ext cx="1080653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70"/>
              </a:lnSpc>
              <a:spcBef>
                <a:spcPts val="5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2023-2024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776856" y="1571849"/>
            <a:ext cx="1080653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70"/>
              </a:lnSpc>
              <a:spcBef>
                <a:spcPts val="5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2024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329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Отдел охраны труда, экологической и пожарной безопасности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8379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Огнезащитная обработка деревянных конструкций (БМ, Л14, М149, Г15, В8) </a:t>
            </a:r>
          </a:p>
        </p:txBody>
      </p:sp>
      <p:pic>
        <p:nvPicPr>
          <p:cNvPr id="7" name="Рисунок 6" descr="C:\Users\user\AppData\Local\Microsoft\Windows\INetCache\Content.Word\Изображение WhatsApp 2024-07-10 в 13.04.13_143aa0f5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16685"/>
            <a:ext cx="2125345" cy="4739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06" name="Picture 2" descr="IMG-20240718-WA004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0308" y="1628775"/>
            <a:ext cx="2114550" cy="47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IMG-20240725-WA001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4858" y="1629547"/>
            <a:ext cx="21240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IMG-20240806-WA0018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98933" y="1628503"/>
            <a:ext cx="5180509" cy="260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IMG-20240718-WA0019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96663" y="4103562"/>
            <a:ext cx="5167630" cy="224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8410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Отдел охраны труда, экологической и пожарной безопасности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83795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Установка противопожарных дверей</a:t>
            </a:r>
          </a:p>
        </p:txBody>
      </p:sp>
      <p:pic>
        <p:nvPicPr>
          <p:cNvPr id="22530" name="Picture 2" descr="IMG_332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963" y="1635806"/>
            <a:ext cx="2760617" cy="485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IMG_3328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5580" y="1635806"/>
            <a:ext cx="3208801" cy="485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IMG_332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5999" y="1635806"/>
            <a:ext cx="3645694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IMG_333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33315" y="1635807"/>
            <a:ext cx="2692627" cy="4853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7948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Отдел главного энергетика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117176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Аварийный ремонт трубопровода отопления лестница у РИЦ и Касс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280791" y="1628775"/>
            <a:ext cx="9557393" cy="4868391"/>
            <a:chOff x="709450" y="1628774"/>
            <a:chExt cx="9557393" cy="4868391"/>
          </a:xfrm>
        </p:grpSpPr>
        <p:pic>
          <p:nvPicPr>
            <p:cNvPr id="24578" name="Picture 2" descr="20231021_103440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450" y="1628776"/>
              <a:ext cx="2141134" cy="4860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79" name="Picture 3" descr="20231021_10344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8277" y="1628775"/>
              <a:ext cx="2189798" cy="4868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0" name="Picture 4" descr="IMG-20231020-WA000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5768" y="1635125"/>
              <a:ext cx="2190750" cy="485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1" name="Picture 5" descr="VideoCapture_20231026-14035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4211" y="1628774"/>
              <a:ext cx="2742632" cy="4860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76776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Отдел главного энергетика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4045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Аварийный ремонт ХВС и отопления 51-08В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40100" y="1206537"/>
            <a:ext cx="4045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Аварийный ремонт ХВС и отопления ОКБ РЭС</a:t>
            </a:r>
          </a:p>
        </p:txBody>
      </p:sp>
      <p:pic>
        <p:nvPicPr>
          <p:cNvPr id="25602" name="Picture 2" descr="IMG_0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2" y="1628775"/>
            <a:ext cx="351545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20240514_13331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4938" y="1616685"/>
            <a:ext cx="2114550" cy="469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20240801_15050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0100" y="1628775"/>
            <a:ext cx="2111420" cy="4685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20240724_16370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9170" y="1628775"/>
            <a:ext cx="2108185" cy="46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4783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Отдел главного энергетика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38" y="1217223"/>
            <a:ext cx="40459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ХВС и теплотрассы 1 двор</a:t>
            </a:r>
          </a:p>
        </p:txBody>
      </p:sp>
      <p:pic>
        <p:nvPicPr>
          <p:cNvPr id="26626" name="Picture 2" descr="20240718_20400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63" y="1628775"/>
            <a:ext cx="2188958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20240718_20402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3921" y="1628775"/>
            <a:ext cx="2188958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20240724_15060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2879" y="1628775"/>
            <a:ext cx="2188958" cy="486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20240726_09312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1837" y="1628775"/>
            <a:ext cx="2188958" cy="487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IMG_0009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90795" y="1628774"/>
            <a:ext cx="2395812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2989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2008E"/>
          </a:solidFill>
        </p:spPr>
        <p:txBody>
          <a:bodyPr>
            <a:normAutofit/>
          </a:bodyPr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-191850" y="1022937"/>
            <a:ext cx="5658341" cy="3913532"/>
            <a:chOff x="-5097225" y="-3834453"/>
            <a:chExt cx="5658341" cy="3775545"/>
          </a:xfrm>
        </p:grpSpPr>
        <p:sp>
          <p:nvSpPr>
            <p:cNvPr id="7" name="Прямоугольник с двумя скругленными противолежащими углами 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-5097225" y="-3834453"/>
              <a:ext cx="5658341" cy="3775545"/>
            </a:xfrm>
            <a:prstGeom prst="round2DiagRect">
              <a:avLst>
                <a:gd name="adj1" fmla="val 8205"/>
                <a:gd name="adj2" fmla="val 0"/>
              </a:avLst>
            </a:prstGeom>
            <a:solidFill>
              <a:srgbClr val="EBEB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-4559703" y="-3708208"/>
              <a:ext cx="4498782" cy="3273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200" b="1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Образовательная политика </a:t>
              </a: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Обеспечение трансформации образовательного процесса образовательных программ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с </a:t>
              </a: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учетом современных тенденций и нового законодательства </a:t>
              </a:r>
              <a:r>
                <a:rPr lang="en-US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/>
              </a:r>
              <a:br>
                <a:rPr lang="en-US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в </a:t>
              </a: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области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образования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Расширение перечня образовательных программ с использованием сетевой </a:t>
              </a:r>
              <a:b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формы реализации, внедрение электронного обучения и дистанционных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/>
              </a:r>
              <a:b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образовательных технологий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Интеграция проектной деятельности в треки ядерных образовательных </a:t>
              </a:r>
              <a:r>
                <a:rPr lang="en-US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/>
              </a:r>
              <a:br>
                <a:rPr lang="en-US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программ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Актуализация работы базовых кафедр вуза с целью быстрой адаптации обучающихся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на </a:t>
              </a: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промышленных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предприятиях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Регулярное обновление программ дополнительного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образования 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Повышение качества подготовки специалистов на основе работы института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/>
              </a:r>
              <a:b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руководителей </a:t>
              </a: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образовательных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программ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Обеспечение развития современной инфраструктуры и создание зеркальных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/>
              </a:r>
              <a:b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лабораторий </a:t>
              </a: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для продвижения ГУАП в национальных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проектах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Усиление регулярной подготовки студентов к соревновательной </a:t>
              </a:r>
              <a:r>
                <a:rPr lang="en-US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/>
              </a:r>
              <a:br>
                <a:rPr lang="en-US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и чемпионатной</a:t>
              </a:r>
              <a:r>
                <a:rPr lang="en-US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деятельности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Продолжение работы по внедрению системы работы с кадровым резервом </a:t>
              </a:r>
              <a:b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и подбору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персонала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  <a:p>
              <a:pPr marL="171450" lvl="0" indent="-171450">
                <a:lnSpc>
                  <a:spcPts val="1000"/>
                </a:lnSpc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Обеспечение выполнения планового показателя количества молодых</a:t>
              </a:r>
              <a:b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</a:br>
              <a:r>
                <a:rPr lang="ru-RU" sz="950" dirty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НПР на 2024 и 25 </a:t>
              </a:r>
              <a:r>
                <a:rPr lang="ru-RU" sz="950" dirty="0" smtClean="0">
                  <a:solidFill>
                    <a:srgbClr val="4472C4">
                      <a:lumMod val="50000"/>
                    </a:srgbClr>
                  </a:solidFill>
                  <a:latin typeface="Calibri"/>
                </a:rPr>
                <a:t>года</a:t>
              </a:r>
              <a:endParaRPr lang="ru-RU" sz="950" dirty="0">
                <a:solidFill>
                  <a:srgbClr val="4472C4">
                    <a:lumMod val="50000"/>
                  </a:srgbClr>
                </a:solidFill>
                <a:latin typeface="Calibri"/>
              </a:endParaRPr>
            </a:p>
          </p:txBody>
        </p:sp>
      </p:grpSp>
      <p:sp>
        <p:nvSpPr>
          <p:cNvPr id="14" name="Прямоугольник с двумя скругленными противолежащими углами 1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954994" y="752636"/>
            <a:ext cx="5088028" cy="4178593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6563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5" name="Прямоугольник с двумя скругленными противолежащими углами 1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9531524" y="1063271"/>
            <a:ext cx="2680081" cy="3340774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1F1C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25314" y="1060189"/>
            <a:ext cx="4125323" cy="3136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200" b="1" dirty="0">
                <a:solidFill>
                  <a:schemeClr val="bg1"/>
                </a:solidFill>
                <a:latin typeface="Calibri"/>
              </a:rPr>
              <a:t>Научно-исследовательская политика</a:t>
            </a:r>
          </a:p>
          <a:p>
            <a:pPr marL="171450" lvl="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Calibri"/>
              </a:rPr>
              <a:t>Создание экосистемы экспертного сообщества и партнёрства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с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целью увеличения числа договоров НИР и НИОКР в объеме финансирования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не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менее десяти процентов от общего дохода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вуза </a:t>
            </a:r>
            <a:endParaRPr lang="ru-RU" sz="1000" dirty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Calibri"/>
              </a:rPr>
              <a:t>Четкое следование тематикам отраслевого лидерства программы приоритет 2030 и нацпроекта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БАС</a:t>
            </a:r>
            <a:endParaRPr lang="ru-RU" sz="1000" dirty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Calibri"/>
              </a:rPr>
              <a:t>Развитие экосистемы технологического предпринимательства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для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вовлечения молодых ученых и обучающихся к проведению научных исследований и участию в научных конференциях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выставках с представлением своих проектов и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разработок</a:t>
            </a:r>
            <a:endParaRPr lang="ru-RU" sz="1000" dirty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Calibri"/>
              </a:rPr>
              <a:t>Коммерциализация РИД с помощью центра трансфера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технологий</a:t>
            </a:r>
            <a:endParaRPr lang="ru-RU" sz="1000" dirty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Calibri"/>
              </a:rPr>
              <a:t>Активная работа по подаче качественных заявок на конкурсы научно-технической деятельности и развитие ГУАП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как Федеральной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инновационной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площадки</a:t>
            </a:r>
            <a:endParaRPr lang="ru-RU" sz="1000" dirty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Calibri"/>
              </a:rPr>
              <a:t>Усиление контроля со стороны ученых советов институтов (факультета)</a:t>
            </a:r>
            <a:r>
              <a:rPr lang="en-US" sz="1000" dirty="0">
                <a:solidFill>
                  <a:schemeClr val="bg1"/>
                </a:solidFill>
                <a:latin typeface="Calibri"/>
              </a:rPr>
              <a:t>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за работой аспирантов и их научных руководителей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в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целях обеспечения своевременных защит кандидатских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диссертаций</a:t>
            </a:r>
            <a:endParaRPr lang="en-US" sz="100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863165" y="1480844"/>
            <a:ext cx="21111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Calibri"/>
              </a:rPr>
              <a:t>Цифровая 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трансформация</a:t>
            </a:r>
            <a:endParaRPr lang="en-US" sz="1000" dirty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smtClean="0">
                <a:solidFill>
                  <a:schemeClr val="bg1"/>
                </a:solidFill>
                <a:latin typeface="Calibri"/>
              </a:rPr>
              <a:t>Реализация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Стратегии цифровой трансформации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политики в области открытых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данных</a:t>
            </a:r>
            <a:endParaRPr lang="en-US" sz="1000" dirty="0" smtClean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Увеличение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числа цифровых рабочих сервисов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их внедрение позволит университету стать привлекательным для любой аудитории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пользователей </a:t>
            </a:r>
            <a:endParaRPr lang="ru-RU" sz="100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3" name="Прямоугольник с двумя скругленными противолежащими углами 2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-30752" y="4678659"/>
            <a:ext cx="5445270" cy="2325122"/>
          </a:xfrm>
          <a:prstGeom prst="round2DiagRect">
            <a:avLst>
              <a:gd name="adj1" fmla="val 13009"/>
              <a:gd name="adj2" fmla="val 0"/>
            </a:avLst>
          </a:prstGeom>
          <a:solidFill>
            <a:srgbClr val="4240FF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22260" y="4788810"/>
            <a:ext cx="4266873" cy="1764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200" b="1" dirty="0">
                <a:solidFill>
                  <a:schemeClr val="bg1"/>
                </a:solidFill>
                <a:latin typeface="Calibri"/>
              </a:rPr>
              <a:t>Молодежная политика</a:t>
            </a:r>
          </a:p>
          <a:p>
            <a:pPr marL="171450" indent="-171450">
              <a:lnSpc>
                <a:spcPts val="1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Укрепление традиционных российских духовно-нравственных </a:t>
            </a:r>
            <a:r>
              <a:rPr lang="en-US" sz="950" dirty="0">
                <a:solidFill>
                  <a:schemeClr val="bg1"/>
                </a:solidFill>
                <a:latin typeface="Calibri"/>
              </a:rPr>
              <a:t/>
            </a:r>
            <a:br>
              <a:rPr lang="en-US" sz="950" dirty="0">
                <a:solidFill>
                  <a:schemeClr val="bg1"/>
                </a:solidFill>
                <a:latin typeface="Calibri"/>
              </a:rPr>
            </a:br>
            <a:r>
              <a:rPr lang="ru-RU" sz="950" dirty="0">
                <a:solidFill>
                  <a:schemeClr val="bg1"/>
                </a:solidFill>
                <a:latin typeface="Calibri"/>
              </a:rPr>
              <a:t>ценностей среди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обучающихся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Развитие института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наставничества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Обучение студентов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служением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Патриотическое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воспитание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Профориентация, проведение мастер-классов, тренингов, </a:t>
            </a:r>
            <a:r>
              <a:rPr lang="en-US" sz="950" dirty="0">
                <a:solidFill>
                  <a:schemeClr val="bg1"/>
                </a:solidFill>
                <a:latin typeface="Calibri"/>
              </a:rPr>
              <a:t/>
            </a:r>
            <a:br>
              <a:rPr lang="en-US" sz="950" dirty="0">
                <a:solidFill>
                  <a:schemeClr val="bg1"/>
                </a:solidFill>
                <a:latin typeface="Calibri"/>
              </a:rPr>
            </a:br>
            <a:r>
              <a:rPr lang="ru-RU" sz="950" dirty="0">
                <a:solidFill>
                  <a:schemeClr val="bg1"/>
                </a:solidFill>
                <a:latin typeface="Calibri"/>
              </a:rPr>
              <a:t>а также городских и всероссийских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мероприятий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Введение в эксплуатацию цифровой платформы </a:t>
            </a:r>
            <a:r>
              <a:rPr lang="en-US" sz="950" dirty="0" err="1">
                <a:solidFill>
                  <a:schemeClr val="bg1"/>
                </a:solidFill>
                <a:latin typeface="Calibri"/>
              </a:rPr>
              <a:t>GoUP</a:t>
            </a:r>
            <a:r>
              <a:rPr lang="ru-RU" sz="950" dirty="0">
                <a:solidFill>
                  <a:schemeClr val="bg1"/>
                </a:solidFill>
                <a:latin typeface="Calibri"/>
              </a:rPr>
              <a:t> – твой опыт </a:t>
            </a:r>
            <a:r>
              <a:rPr lang="en-US" sz="950" dirty="0">
                <a:solidFill>
                  <a:schemeClr val="bg1"/>
                </a:solidFill>
                <a:latin typeface="Calibri"/>
              </a:rPr>
              <a:t/>
            </a:r>
            <a:br>
              <a:rPr lang="en-US" sz="950" dirty="0">
                <a:solidFill>
                  <a:schemeClr val="bg1"/>
                </a:solidFill>
                <a:latin typeface="Calibri"/>
              </a:rPr>
            </a:br>
            <a:r>
              <a:rPr lang="ru-RU" sz="950" dirty="0">
                <a:solidFill>
                  <a:schemeClr val="bg1"/>
                </a:solidFill>
                <a:latin typeface="Calibri"/>
              </a:rPr>
              <a:t>для построения личной образовательной карьерной траектории студента </a:t>
            </a:r>
          </a:p>
        </p:txBody>
      </p:sp>
      <p:sp>
        <p:nvSpPr>
          <p:cNvPr id="25" name="Прямоугольник с двумя скругленными противолежащими углами 2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650377" y="4339015"/>
            <a:ext cx="5575674" cy="2518986"/>
          </a:xfrm>
          <a:prstGeom prst="round2DiagRect">
            <a:avLst>
              <a:gd name="adj1" fmla="val 13009"/>
              <a:gd name="adj2" fmla="val 0"/>
            </a:avLst>
          </a:prstGeom>
          <a:solidFill>
            <a:srgbClr val="0200B1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46195" y="4465509"/>
            <a:ext cx="4394299" cy="214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200" b="1" dirty="0">
                <a:solidFill>
                  <a:schemeClr val="bg1"/>
                </a:solidFill>
                <a:latin typeface="Calibri"/>
              </a:rPr>
              <a:t>Международная политика</a:t>
            </a: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Увеличение числа образовательных программ на иностранных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языках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Развитие научных </a:t>
            </a:r>
            <a:r>
              <a:rPr lang="ru-RU" sz="950" dirty="0" err="1">
                <a:solidFill>
                  <a:schemeClr val="bg1"/>
                </a:solidFill>
                <a:latin typeface="Calibri"/>
              </a:rPr>
              <a:t>коллабораций</a:t>
            </a:r>
            <a:r>
              <a:rPr lang="ru-RU" sz="950" dirty="0">
                <a:solidFill>
                  <a:schemeClr val="bg1"/>
                </a:solidFill>
                <a:latin typeface="Calibri"/>
              </a:rPr>
              <a:t> по ядерным направлениям университета путем формирования партнерских связей с научно-образовательными организациями дружественных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стран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Разработка и внедрение программ двойных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дипломов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Развитие практики международных стажировок, зимних и летних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школ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Разработка, утверждение и адаптация открытых аналогов образовательных программ </a:t>
            </a:r>
            <a:r>
              <a:rPr lang="ru-RU" sz="950" dirty="0" err="1">
                <a:solidFill>
                  <a:schemeClr val="bg1"/>
                </a:solidFill>
                <a:latin typeface="Calibri"/>
              </a:rPr>
              <a:t>бакалавриата</a:t>
            </a:r>
            <a:r>
              <a:rPr lang="ru-RU" sz="950" dirty="0">
                <a:solidFill>
                  <a:schemeClr val="bg1"/>
                </a:solidFill>
                <a:latin typeface="Calibri"/>
              </a:rPr>
              <a:t> </a:t>
            </a:r>
            <a:r>
              <a:rPr lang="ru-RU" sz="950">
                <a:solidFill>
                  <a:schemeClr val="bg1"/>
                </a:solidFill>
                <a:latin typeface="Calibri"/>
              </a:rPr>
              <a:t>и </a:t>
            </a:r>
            <a:r>
              <a:rPr lang="ru-RU" sz="950" smtClean="0">
                <a:solidFill>
                  <a:schemeClr val="bg1"/>
                </a:solidFill>
                <a:latin typeface="Calibri"/>
              </a:rPr>
              <a:t>магистратуры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  <a:p>
            <a:pPr marL="171450" indent="-171450">
              <a:lnSpc>
                <a:spcPts val="11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950" dirty="0">
                <a:solidFill>
                  <a:schemeClr val="bg1"/>
                </a:solidFill>
                <a:latin typeface="Calibri"/>
              </a:rPr>
              <a:t>Введение в реализацию образовательного проекта </a:t>
            </a:r>
            <a:r>
              <a:rPr lang="ru-RU" sz="950" dirty="0" err="1">
                <a:solidFill>
                  <a:schemeClr val="bg1"/>
                </a:solidFill>
                <a:latin typeface="Calibri"/>
              </a:rPr>
              <a:t>Чжунъюань</a:t>
            </a:r>
            <a:r>
              <a:rPr lang="ru-RU" sz="950" dirty="0">
                <a:solidFill>
                  <a:schemeClr val="bg1"/>
                </a:solidFill>
                <a:latin typeface="Calibri"/>
              </a:rPr>
              <a:t>-Петербургский авиационный </a:t>
            </a:r>
            <a:r>
              <a:rPr lang="ru-RU" sz="950" dirty="0" smtClean="0">
                <a:solidFill>
                  <a:schemeClr val="bg1"/>
                </a:solidFill>
                <a:latin typeface="Calibri"/>
              </a:rPr>
              <a:t>институт</a:t>
            </a:r>
            <a:endParaRPr lang="ru-RU" sz="95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7" name="Прямоугольник с двумя скругленными противолежащими углами 2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9642813" y="4118772"/>
            <a:ext cx="2588719" cy="2748340"/>
          </a:xfrm>
          <a:prstGeom prst="round2DiagRect">
            <a:avLst>
              <a:gd name="adj1" fmla="val 8205"/>
              <a:gd name="adj2" fmla="val 0"/>
            </a:avLst>
          </a:prstGeom>
          <a:solidFill>
            <a:srgbClr val="01006A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9965788" y="4581469"/>
            <a:ext cx="1989907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200" b="1" dirty="0" err="1" smtClean="0">
                <a:solidFill>
                  <a:schemeClr val="bg1"/>
                </a:solidFill>
                <a:latin typeface="Calibri"/>
              </a:rPr>
              <a:t>Кампусная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политика</a:t>
            </a:r>
            <a:endParaRPr lang="en-US" sz="1000" dirty="0">
              <a:solidFill>
                <a:schemeClr val="bg1"/>
              </a:solidFill>
              <a:latin typeface="Calibri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/>
                </a:solidFill>
                <a:latin typeface="Calibri"/>
              </a:rPr>
              <a:t>Обеспечение безопасной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бесперебойной работы всех объектов недвижимости, содержание зданий, сооружений, движимого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и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особо ценного имущества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в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состоянии, пригодном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Calibri"/>
              </a:rPr>
            </a:b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для </a:t>
            </a:r>
            <a:r>
              <a:rPr lang="ru-RU" sz="1000" dirty="0">
                <a:solidFill>
                  <a:schemeClr val="bg1"/>
                </a:solidFill>
                <a:latin typeface="Calibri"/>
              </a:rPr>
              <a:t>работы и </a:t>
            </a:r>
            <a:r>
              <a:rPr lang="ru-RU" sz="1000" dirty="0" smtClean="0">
                <a:solidFill>
                  <a:schemeClr val="bg1"/>
                </a:solidFill>
                <a:latin typeface="Calibri"/>
              </a:rPr>
              <a:t>проживания</a:t>
            </a:r>
            <a:endParaRPr lang="ru-RU" sz="100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22283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31838" y="2830514"/>
            <a:ext cx="10801350" cy="598486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52030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УАП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UAP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defRPr sz="1400"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19074</TotalTime>
  <Words>12438</Words>
  <Application>Microsoft Office PowerPoint</Application>
  <PresentationFormat>Широкоэкранный</PresentationFormat>
  <Paragraphs>3475</Paragraphs>
  <Slides>96</Slides>
  <Notes>45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96</vt:i4>
      </vt:variant>
    </vt:vector>
  </HeadingPairs>
  <TitlesOfParts>
    <vt:vector size="110" baseType="lpstr">
      <vt:lpstr>Arial</vt:lpstr>
      <vt:lpstr>Calibri</vt:lpstr>
      <vt:lpstr>Calibri Light</vt:lpstr>
      <vt:lpstr>Gilroy</vt:lpstr>
      <vt:lpstr>Helvetica Neue Medium</vt:lpstr>
      <vt:lpstr>Noto Sans Symbols</vt:lpstr>
      <vt:lpstr>Roboto</vt:lpstr>
      <vt:lpstr>Roboto Light</vt:lpstr>
      <vt:lpstr>Roboto Medium</vt:lpstr>
      <vt:lpstr>Symbol</vt:lpstr>
      <vt:lpstr>Times New Roman</vt:lpstr>
      <vt:lpstr>Verdana</vt:lpstr>
      <vt:lpstr>Wingdings</vt:lpstr>
      <vt:lpstr>ГУАП</vt:lpstr>
      <vt:lpstr>Доклад ректора Антохиной Ю. А. на заседании ученого совета ГУАП</vt:lpstr>
      <vt:lpstr>Презентация PowerPoint</vt:lpstr>
      <vt:lpstr>Новая национальная модель высшего образования </vt:lpstr>
      <vt:lpstr>Национальные проекты Российской Федерации</vt:lpstr>
      <vt:lpstr>Проекты технологического лидерства</vt:lpstr>
      <vt:lpstr>Экосистема технологического предпринимательства</vt:lpstr>
      <vt:lpstr>Центр трансфера технологий ГУАП </vt:lpstr>
      <vt:lpstr>Технологический проект «Беспилотные авиационные системы»</vt:lpstr>
      <vt:lpstr>Технологический проект «Беспилотные авиационные системы»</vt:lpstr>
      <vt:lpstr>Стратегический проект «Сила России»</vt:lpstr>
      <vt:lpstr>Архипелаг 2024</vt:lpstr>
      <vt:lpstr>Технологический проект «Средства производства и автоматизации» </vt:lpstr>
      <vt:lpstr>ГУАП в рейтингах</vt:lpstr>
      <vt:lpstr>ГУАП в СМИ</vt:lpstr>
      <vt:lpstr>Мониторинг эффективности деятельности ГУАП Высшее образование</vt:lpstr>
      <vt:lpstr>Мониторинг эффективности деятельности ИФ ГУАП Высшее образование</vt:lpstr>
      <vt:lpstr>Мониторинг эффективности деятельности ГУАП Среднее профессиональное образование</vt:lpstr>
      <vt:lpstr>Мониторинг эффективности деятельности ИФ ГУАП Среднее профессиональное образование</vt:lpstr>
      <vt:lpstr>Лицензирование и аккредитация</vt:lpstr>
      <vt:lpstr>Аккредитационный мониторинг в 2023/2024 учебном году </vt:lpstr>
      <vt:lpstr>Независимая оценка образовательной деятельности</vt:lpstr>
      <vt:lpstr>Разработка новых образовательных программ ГУАП и ИФ ГУАП в 2023/2024 уч. г.</vt:lpstr>
      <vt:lpstr>Сетевое партнерство</vt:lpstr>
      <vt:lpstr>Реализация проектов образовательной политики ГУАП в 2023-2024 учебном году</vt:lpstr>
      <vt:lpstr>Модель подготовки </vt:lpstr>
      <vt:lpstr>Реализация образовательных программ в рамках ядерных направлений развития ГУАП</vt:lpstr>
      <vt:lpstr>Проектная деятельность</vt:lpstr>
      <vt:lpstr>Выпуск специалистов в ГУАП (граждан РФ) в 2023/2024 уч. году</vt:lpstr>
      <vt:lpstr>Выпуск специалистов в ГУАП (иностранных граждан) в 2023/2024 уч. году</vt:lpstr>
      <vt:lpstr>Контрольные цифры приема уровней подготовки высшего образования</vt:lpstr>
      <vt:lpstr>Льготный прием и целевая квота</vt:lpstr>
      <vt:lpstr>Целевая квота</vt:lpstr>
      <vt:lpstr>Целевое обучение</vt:lpstr>
      <vt:lpstr>Прием 2024 года. Бакалавриат и специалитет</vt:lpstr>
      <vt:lpstr>Прием 2024 года. Магистратура</vt:lpstr>
      <vt:lpstr>Прием 2024 года. Среднее профессиональное образование</vt:lpstr>
      <vt:lpstr>Прием 2024 года. Ивангородский гуманитарно-технический институт (филиал) ГУАП</vt:lpstr>
      <vt:lpstr>Прием 2024 года. Иностранные граждане</vt:lpstr>
      <vt:lpstr>Средний балл ЕГЭ</vt:lpstr>
      <vt:lpstr>Чемпионатная деятельность</vt:lpstr>
      <vt:lpstr>Дополнительное профессиональное образование</vt:lpstr>
      <vt:lpstr>Проекты ДПО</vt:lpstr>
      <vt:lpstr>Доходы от образовательной  деятельности</vt:lpstr>
      <vt:lpstr>Направления научно-технологического развития</vt:lpstr>
      <vt:lpstr>Основные направления научно-исследовательской политики</vt:lpstr>
      <vt:lpstr>Структура организации и управления научной деятельностью ГУАП</vt:lpstr>
      <vt:lpstr>Развитие научно-исследовательской инфраструктуры</vt:lpstr>
      <vt:lpstr>Финансирование научной деятельности в 2020-2024 годах, млн. руб.</vt:lpstr>
      <vt:lpstr>Распределение объемов НИОКР в 2024 году (по подписанным договорам), млн. руб.</vt:lpstr>
      <vt:lpstr>Распределение объемов НИР из бюджетных средств Минобрнауки, грантов РНФ, Президента РФ в 2024 году, млн. руб.</vt:lpstr>
      <vt:lpstr>Публикационная активность. Интеллектуальная собственность</vt:lpstr>
      <vt:lpstr>Действующие диссертационные советы</vt:lpstr>
      <vt:lpstr>Научно-образовательные мероприятия</vt:lpstr>
      <vt:lpstr>Реализация молодежной политики</vt:lpstr>
      <vt:lpstr>Мероприятия: воспитательная и культурно-массовая работа </vt:lpstr>
      <vt:lpstr>Социальная работа и стипендиальное обеспечение</vt:lpstr>
      <vt:lpstr>Учебно-научно-исследовательская деятельность студентов в 2020-2024 годах</vt:lpstr>
      <vt:lpstr>Центр оценки и развития универсальных управленческих компетенций</vt:lpstr>
      <vt:lpstr>Деятельность Точки кипения – Санкт-Петербург.ГУАП и Предпринимательской Точки кипения</vt:lpstr>
      <vt:lpstr>Образовательные программы</vt:lpstr>
      <vt:lpstr>Адаптация и вовлечение иностранных обучающихся во внеурочную жизнь ГУАП</vt:lpstr>
      <vt:lpstr>Образование для иностранцев</vt:lpstr>
      <vt:lpstr>Международные соглашения</vt:lpstr>
      <vt:lpstr>Кафедра ЮНЕСКО</vt:lpstr>
      <vt:lpstr>Международные мероприятия</vt:lpstr>
      <vt:lpstr>Международные активности</vt:lpstr>
      <vt:lpstr>Цифровая среда</vt:lpstr>
      <vt:lpstr>Цифровые сервисы</vt:lpstr>
      <vt:lpstr>Информационная безопасность</vt:lpstr>
      <vt:lpstr>Консолидированный бюджет</vt:lpstr>
      <vt:lpstr>Динамика средней численности работников</vt:lpstr>
      <vt:lpstr>Средняя зарплата в ГУАП по категориям работников</vt:lpstr>
      <vt:lpstr>Управление имущественным комплексом</vt:lpstr>
      <vt:lpstr>Содержание имущественного комплекса</vt:lpstr>
      <vt:lpstr>Ремонтные работы. Б. Морская 67</vt:lpstr>
      <vt:lpstr>Ремонтные работы. Б. Морская 67</vt:lpstr>
      <vt:lpstr>Ремонтные работы. Б. Морская 67</vt:lpstr>
      <vt:lpstr>Ремонтные работы. Б. Морская 67</vt:lpstr>
      <vt:lpstr>Ремонтные работы. Б. Морская 67</vt:lpstr>
      <vt:lpstr>Ремонтные работы. Гастелло 15</vt:lpstr>
      <vt:lpstr>Ремонтные работы. Гастелло 19</vt:lpstr>
      <vt:lpstr>Ремонтные работы. Гастелло 19</vt:lpstr>
      <vt:lpstr>Ремонтные работы. Московский 149В</vt:lpstr>
      <vt:lpstr>Ремонтные работы. Московский 149В</vt:lpstr>
      <vt:lpstr>Ремонтные работы. Маршала Жукова 24</vt:lpstr>
      <vt:lpstr>Ремонтные работы. Маршала Жукова 24</vt:lpstr>
      <vt:lpstr>Ремонтные работы. Передовиков 13</vt:lpstr>
      <vt:lpstr>Ремонтные работы. Передовиков 13</vt:lpstr>
      <vt:lpstr>Ремонтные работы. Варшавская 8</vt:lpstr>
      <vt:lpstr>Отдел охраны труда, экологической и пожарной безопасности</vt:lpstr>
      <vt:lpstr>Отдел охраны труда, экологической и пожарной безопасности</vt:lpstr>
      <vt:lpstr>Отдел главного энергетика</vt:lpstr>
      <vt:lpstr>Отдел главного энергетика</vt:lpstr>
      <vt:lpstr>Отдел главного энергетика</vt:lpstr>
      <vt:lpstr>Цели и задачи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2024-008-30</dc:title>
  <dc:creator>Пользователь Windows</dc:creator>
  <cp:lastModifiedBy>MAK</cp:lastModifiedBy>
  <cp:revision>2315</cp:revision>
  <cp:lastPrinted>2024-08-27T10:13:37Z</cp:lastPrinted>
  <dcterms:created xsi:type="dcterms:W3CDTF">2017-08-29T13:34:55Z</dcterms:created>
  <dcterms:modified xsi:type="dcterms:W3CDTF">2026-04-07T11:34:20Z</dcterms:modified>
</cp:coreProperties>
</file>